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</p:sldIdLst>
  <p:sldSz cx="21386800" cy="30279975"/>
  <p:notesSz cx="6858000" cy="9144000"/>
  <p:defaultTextStyle>
    <a:defPPr>
      <a:defRPr lang="ja-JP"/>
    </a:defPPr>
    <a:lvl1pPr marL="0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1pPr>
    <a:lvl2pPr marL="829359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2pPr>
    <a:lvl3pPr marL="1658716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3pPr>
    <a:lvl4pPr marL="2488075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4pPr>
    <a:lvl5pPr marL="3317434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5pPr>
    <a:lvl6pPr marL="4146791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6pPr>
    <a:lvl7pPr marL="4976150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7pPr>
    <a:lvl8pPr marL="5805507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8pPr>
    <a:lvl9pPr marL="6634866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130" y="1116"/>
      </p:cViewPr>
      <p:guideLst>
        <p:guide orient="horz" pos="9537"/>
        <p:guide pos="6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3350599" y="1589050"/>
            <a:ext cx="17323308" cy="6500101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3350599" y="8168546"/>
            <a:ext cx="17323308" cy="7738216"/>
          </a:xfrm>
        </p:spPr>
        <p:txBody>
          <a:bodyPr tIns="0"/>
          <a:lstStyle>
            <a:lvl1pPr marL="88570" indent="0" algn="l">
              <a:buNone/>
              <a:defRPr sz="8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1476162" indent="0" algn="ctr">
              <a:buNone/>
            </a:lvl2pPr>
            <a:lvl3pPr marL="2952323" indent="0" algn="ctr">
              <a:buNone/>
            </a:lvl3pPr>
            <a:lvl4pPr marL="4428485" indent="0" algn="ctr">
              <a:buNone/>
            </a:lvl4pPr>
            <a:lvl5pPr marL="5904647" indent="0" algn="ctr">
              <a:buNone/>
            </a:lvl5pPr>
            <a:lvl6pPr marL="7380808" indent="0" algn="ctr">
              <a:buNone/>
            </a:lvl6pPr>
            <a:lvl7pPr marL="8856970" indent="0" algn="ctr">
              <a:buNone/>
            </a:lvl7pPr>
            <a:lvl8pPr marL="10333131" indent="0" algn="ctr">
              <a:buNone/>
            </a:lvl8pPr>
            <a:lvl9pPr marL="11809293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2155130" y="6242329"/>
            <a:ext cx="491896" cy="92858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円/楕円 8"/>
          <p:cNvSpPr/>
          <p:nvPr/>
        </p:nvSpPr>
        <p:spPr>
          <a:xfrm>
            <a:off x="2706506" y="5938619"/>
            <a:ext cx="149708" cy="282613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6040100" y="1212610"/>
            <a:ext cx="4277360" cy="25836108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673350" y="1212614"/>
            <a:ext cx="13010303" cy="2583610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339426" y="-238"/>
            <a:ext cx="16040100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30572" y="11481157"/>
            <a:ext cx="14970760" cy="10093325"/>
          </a:xfrm>
        </p:spPr>
        <p:txBody>
          <a:bodyPr anchor="t"/>
          <a:lstStyle>
            <a:lvl1pPr algn="l">
              <a:lnSpc>
                <a:spcPts val="14529"/>
              </a:lnSpc>
              <a:buNone/>
              <a:defRPr sz="129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30572" y="4710218"/>
            <a:ext cx="14970760" cy="6665798"/>
          </a:xfrm>
        </p:spPr>
        <p:txBody>
          <a:bodyPr anchor="b"/>
          <a:lstStyle>
            <a:lvl1pPr marL="59046" indent="0">
              <a:lnSpc>
                <a:spcPts val="7426"/>
              </a:lnSpc>
              <a:spcBef>
                <a:spcPts val="0"/>
              </a:spcBef>
              <a:buNone/>
              <a:defRPr sz="65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5346700" y="0"/>
            <a:ext cx="178223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円/楕円 7"/>
          <p:cNvSpPr/>
          <p:nvPr/>
        </p:nvSpPr>
        <p:spPr>
          <a:xfrm>
            <a:off x="5080818" y="12427488"/>
            <a:ext cx="491896" cy="92858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円/楕円 8"/>
          <p:cNvSpPr/>
          <p:nvPr/>
        </p:nvSpPr>
        <p:spPr>
          <a:xfrm>
            <a:off x="5632194" y="12123779"/>
            <a:ext cx="149708" cy="282613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7728" y="1211199"/>
            <a:ext cx="17537176" cy="5046663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357728" y="6728883"/>
            <a:ext cx="8554720" cy="205903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340184" y="6728883"/>
            <a:ext cx="8554720" cy="205903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22784317"/>
            <a:ext cx="19248120" cy="5046663"/>
          </a:xfrm>
        </p:spPr>
        <p:txBody>
          <a:bodyPr anchor="ctr"/>
          <a:lstStyle>
            <a:lvl1pPr algn="ctr">
              <a:defRPr sz="1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1449439"/>
            <a:ext cx="9410192" cy="2826131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06663" indent="0" algn="l">
              <a:lnSpc>
                <a:spcPct val="100000"/>
              </a:lnSpc>
              <a:spcBef>
                <a:spcPts val="323"/>
              </a:spcBef>
              <a:buNone/>
              <a:defRPr sz="6100" b="0">
                <a:solidFill>
                  <a:schemeClr val="tx1"/>
                </a:solidFill>
              </a:defRPr>
            </a:lvl1pPr>
            <a:lvl2pPr>
              <a:buNone/>
              <a:defRPr sz="6500" b="1"/>
            </a:lvl2pPr>
            <a:lvl3pPr>
              <a:buNone/>
              <a:defRPr sz="5800" b="1"/>
            </a:lvl3pPr>
            <a:lvl4pPr>
              <a:buNone/>
              <a:defRPr sz="5200" b="1"/>
            </a:lvl4pPr>
            <a:lvl5pPr>
              <a:buNone/>
              <a:defRPr sz="52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10907268" y="1449439"/>
            <a:ext cx="9410192" cy="2826131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06663" indent="0" algn="l">
              <a:lnSpc>
                <a:spcPct val="100000"/>
              </a:lnSpc>
              <a:spcBef>
                <a:spcPts val="323"/>
              </a:spcBef>
              <a:buNone/>
              <a:defRPr sz="6100" b="0">
                <a:solidFill>
                  <a:schemeClr val="tx1"/>
                </a:solidFill>
              </a:defRPr>
            </a:lvl1pPr>
            <a:lvl2pPr>
              <a:buNone/>
              <a:defRPr sz="6500" b="1"/>
            </a:lvl2pPr>
            <a:lvl3pPr>
              <a:buNone/>
              <a:defRPr sz="5800" b="1"/>
            </a:lvl3pPr>
            <a:lvl4pPr>
              <a:buNone/>
              <a:defRPr sz="5200" b="1"/>
            </a:lvl4pPr>
            <a:lvl5pPr>
              <a:buNone/>
              <a:defRPr sz="52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1069340" y="4279888"/>
            <a:ext cx="9410192" cy="18167985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1269499" indent="-885697">
              <a:lnSpc>
                <a:spcPct val="100000"/>
              </a:lnSpc>
              <a:spcBef>
                <a:spcPts val="2260"/>
              </a:spcBef>
              <a:defRPr sz="7700"/>
            </a:lvl1pPr>
            <a:lvl2pPr>
              <a:lnSpc>
                <a:spcPct val="100000"/>
              </a:lnSpc>
              <a:spcBef>
                <a:spcPts val="2260"/>
              </a:spcBef>
              <a:defRPr sz="6500"/>
            </a:lvl2pPr>
            <a:lvl3pPr>
              <a:lnSpc>
                <a:spcPct val="100000"/>
              </a:lnSpc>
              <a:spcBef>
                <a:spcPts val="2260"/>
              </a:spcBef>
              <a:defRPr sz="5800"/>
            </a:lvl3pPr>
            <a:lvl4pPr>
              <a:lnSpc>
                <a:spcPct val="100000"/>
              </a:lnSpc>
              <a:spcBef>
                <a:spcPts val="2260"/>
              </a:spcBef>
              <a:defRPr sz="5200"/>
            </a:lvl4pPr>
            <a:lvl5pPr>
              <a:lnSpc>
                <a:spcPct val="100000"/>
              </a:lnSpc>
              <a:spcBef>
                <a:spcPts val="2260"/>
              </a:spcBef>
              <a:defRPr sz="52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907268" y="4279888"/>
            <a:ext cx="9410192" cy="18167985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1269499" indent="-885697">
              <a:lnSpc>
                <a:spcPct val="100000"/>
              </a:lnSpc>
              <a:spcBef>
                <a:spcPts val="2260"/>
              </a:spcBef>
              <a:defRPr sz="7700"/>
            </a:lvl1pPr>
            <a:lvl2pPr>
              <a:lnSpc>
                <a:spcPct val="100000"/>
              </a:lnSpc>
              <a:spcBef>
                <a:spcPts val="2260"/>
              </a:spcBef>
              <a:defRPr sz="6500"/>
            </a:lvl2pPr>
            <a:lvl3pPr>
              <a:lnSpc>
                <a:spcPct val="100000"/>
              </a:lnSpc>
              <a:spcBef>
                <a:spcPts val="2260"/>
              </a:spcBef>
              <a:defRPr sz="5800"/>
            </a:lvl3pPr>
            <a:lvl4pPr>
              <a:lnSpc>
                <a:spcPct val="100000"/>
              </a:lnSpc>
              <a:spcBef>
                <a:spcPts val="2260"/>
              </a:spcBef>
              <a:defRPr sz="5200"/>
            </a:lvl4pPr>
            <a:lvl5pPr>
              <a:lnSpc>
                <a:spcPct val="100000"/>
              </a:lnSpc>
              <a:spcBef>
                <a:spcPts val="2260"/>
              </a:spcBef>
              <a:defRPr sz="52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7728" y="1211199"/>
            <a:ext cx="17537176" cy="5046663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373935" y="0"/>
            <a:ext cx="19012865" cy="302799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2373935" y="-238"/>
            <a:ext cx="171094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957135"/>
            <a:ext cx="8911167" cy="5130774"/>
          </a:xfrm>
          <a:ln>
            <a:noFill/>
          </a:ln>
        </p:spPr>
        <p:txBody>
          <a:bodyPr anchor="b"/>
          <a:lstStyle>
            <a:lvl1pPr algn="l">
              <a:lnSpc>
                <a:spcPts val="6457"/>
              </a:lnSpc>
              <a:buNone/>
              <a:defRPr sz="71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1069340" y="6212137"/>
            <a:ext cx="8911167" cy="3084072"/>
          </a:xfrm>
        </p:spPr>
        <p:txBody>
          <a:bodyPr/>
          <a:lstStyle>
            <a:lvl1pPr marL="147616" indent="0">
              <a:lnSpc>
                <a:spcPct val="100000"/>
              </a:lnSpc>
              <a:spcBef>
                <a:spcPts val="0"/>
              </a:spcBef>
              <a:buNone/>
              <a:defRPr sz="4500"/>
            </a:lvl1pPr>
            <a:lvl2pPr>
              <a:buNone/>
              <a:defRPr sz="3900"/>
            </a:lvl2pPr>
            <a:lvl3pPr>
              <a:buNone/>
              <a:defRPr sz="3200"/>
            </a:lvl3pPr>
            <a:lvl4pPr>
              <a:buNone/>
              <a:defRPr sz="2900"/>
            </a:lvl4pPr>
            <a:lvl5pPr>
              <a:buNone/>
              <a:defRPr sz="2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069340" y="9420439"/>
            <a:ext cx="19069897" cy="17628275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8796" y="4710219"/>
            <a:ext cx="6416040" cy="8747548"/>
          </a:xfrm>
        </p:spPr>
        <p:txBody>
          <a:bodyPr anchor="b">
            <a:noAutofit/>
          </a:bodyPr>
          <a:lstStyle>
            <a:lvl1pPr algn="l">
              <a:buNone/>
              <a:defRPr sz="68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782233" y="4710218"/>
            <a:ext cx="10693400" cy="2018665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295232" tIns="885697" rIns="295232" bIns="147616" rtlCol="0" anchor="t">
            <a:normAutofit/>
          </a:bodyPr>
          <a:lstStyle>
            <a:extLst/>
          </a:lstStyle>
          <a:p>
            <a:pPr marL="0" indent="-915220" algn="l" rtl="0" eaLnBrk="1" latinLnBrk="0" hangingPunct="1">
              <a:lnSpc>
                <a:spcPts val="9686"/>
              </a:lnSpc>
              <a:spcBef>
                <a:spcPts val="1937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10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60457" y="5046678"/>
            <a:ext cx="10336953" cy="155176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295232" tIns="885697" anchor="t"/>
          <a:lstStyle>
            <a:lvl1pPr marL="0" indent="0" algn="l" eaLnBrk="1" latinLnBrk="0" hangingPunct="1">
              <a:buNone/>
              <a:defRPr sz="10300"/>
            </a:lvl1pPr>
            <a:extLst/>
          </a:lstStyle>
          <a:p>
            <a:pPr marL="0" algn="l" eaLnBrk="1" latinLnBrk="0" hangingPunct="1"/>
            <a:r>
              <a:rPr kumimoji="0" lang="ja-JP" altLang="en-US" dirty="0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927896" y="4213681"/>
            <a:ext cx="1604010" cy="902085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11703021" y="4136171"/>
            <a:ext cx="1518463" cy="902085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60457" y="21195982"/>
            <a:ext cx="10336953" cy="3364442"/>
          </a:xfrm>
        </p:spPr>
        <p:txBody>
          <a:bodyPr anchor="ctr"/>
          <a:lstStyle>
            <a:lvl1pPr marL="0" indent="0" algn="l">
              <a:lnSpc>
                <a:spcPts val="5166"/>
              </a:lnSpc>
              <a:spcBef>
                <a:spcPts val="0"/>
              </a:spcBef>
              <a:buNone/>
              <a:defRPr sz="4500">
                <a:solidFill>
                  <a:srgbClr val="777777"/>
                </a:solidFill>
              </a:defRPr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1908362" y="-3602520"/>
            <a:ext cx="3833175" cy="7236141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円/楕円 7"/>
          <p:cNvSpPr/>
          <p:nvPr/>
        </p:nvSpPr>
        <p:spPr>
          <a:xfrm>
            <a:off x="394843" y="93173"/>
            <a:ext cx="3981236" cy="7515646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ドーナツ 10"/>
          <p:cNvSpPr/>
          <p:nvPr/>
        </p:nvSpPr>
        <p:spPr>
          <a:xfrm rot="2315675">
            <a:off x="427739" y="4658458"/>
            <a:ext cx="2632927" cy="4868391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368998" y="-238"/>
            <a:ext cx="19017803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3357728" y="1212603"/>
            <a:ext cx="17537176" cy="5046663"/>
          </a:xfrm>
          <a:prstGeom prst="rect">
            <a:avLst/>
          </a:prstGeom>
        </p:spPr>
        <p:txBody>
          <a:bodyPr lIns="295232" tIns="147616" rIns="295232" bIns="147616"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3357728" y="6392439"/>
            <a:ext cx="17537176" cy="21195983"/>
          </a:xfrm>
          <a:prstGeom prst="rect">
            <a:avLst/>
          </a:prstGeom>
        </p:spPr>
        <p:txBody>
          <a:bodyPr lIns="295232" tIns="147616" rIns="295232" bIns="147616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8376497" y="27840755"/>
            <a:ext cx="4990253" cy="2102776"/>
          </a:xfrm>
          <a:prstGeom prst="rect">
            <a:avLst/>
          </a:prstGeom>
        </p:spPr>
        <p:txBody>
          <a:bodyPr lIns="295232" tIns="147616" rIns="295232" bIns="147616" anchor="b"/>
          <a:lstStyle>
            <a:lvl1pPr algn="r" eaLnBrk="1" latinLnBrk="0" hangingPunct="1">
              <a:defRPr kumimoji="0" sz="39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D7C5F46-0C4F-49B7-B018-34633777EF9A}" type="datetimeFigureOut">
              <a:rPr kumimoji="1" lang="ja-JP" altLang="en-US" smtClean="0"/>
              <a:t>2013/12/11</a:t>
            </a:fld>
            <a:endParaRPr kumimoji="1" lang="ja-JP" alt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13366750" y="27840755"/>
            <a:ext cx="6772487" cy="2102776"/>
          </a:xfrm>
          <a:prstGeom prst="rect">
            <a:avLst/>
          </a:prstGeom>
        </p:spPr>
        <p:txBody>
          <a:bodyPr lIns="295232" tIns="147616" rIns="295232" bIns="147616" anchor="b"/>
          <a:lstStyle>
            <a:lvl1pPr eaLnBrk="1" latinLnBrk="0" hangingPunct="1">
              <a:defRPr kumimoji="0" sz="39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20146366" y="27840755"/>
            <a:ext cx="1069340" cy="2102776"/>
          </a:xfrm>
          <a:prstGeom prst="rect">
            <a:avLst/>
          </a:prstGeom>
        </p:spPr>
        <p:txBody>
          <a:bodyPr lIns="295232" tIns="147616" rIns="295232" bIns="147616" anchor="b"/>
          <a:lstStyle>
            <a:lvl1pPr algn="ctr" eaLnBrk="1" latinLnBrk="0" hangingPunct="1">
              <a:defRPr kumimoji="0" sz="39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2373935" y="-238"/>
            <a:ext cx="171094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1" sz="139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1180929" indent="-915220" algn="l" rtl="0" eaLnBrk="1" latinLnBrk="0" hangingPunct="1">
        <a:lnSpc>
          <a:spcPct val="100000"/>
        </a:lnSpc>
        <a:spcBef>
          <a:spcPts val="1937"/>
        </a:spcBef>
        <a:buClr>
          <a:schemeClr val="accent1"/>
        </a:buClr>
        <a:buSzPct val="80000"/>
        <a:buFont typeface="Wingdings 2"/>
        <a:buChar char="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066626" indent="-767604" algn="l" rtl="0" eaLnBrk="1" latinLnBrk="0" hangingPunct="1">
        <a:lnSpc>
          <a:spcPct val="100000"/>
        </a:lnSpc>
        <a:spcBef>
          <a:spcPts val="1776"/>
        </a:spcBef>
        <a:buClr>
          <a:schemeClr val="accent1"/>
        </a:buClr>
        <a:buFont typeface="Verdana"/>
        <a:buChar char="◦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2863754" indent="-738081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3542788" indent="-560941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4192299" indent="-590465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4871333" indent="-590465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5550368" indent="-59046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6199879" indent="-59046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6878913" indent="-59046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横巻き 1"/>
          <p:cNvSpPr/>
          <p:nvPr/>
        </p:nvSpPr>
        <p:spPr>
          <a:xfrm>
            <a:off x="2988544" y="234331"/>
            <a:ext cx="16489832" cy="2664296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</a:rPr>
              <a:t>セイバーメトリクスを</a:t>
            </a:r>
            <a:r>
              <a:rPr lang="ja-JP" altLang="en-US" sz="5400" b="1" dirty="0" smtClean="0">
                <a:solidFill>
                  <a:schemeClr val="tx1"/>
                </a:solidFill>
              </a:rPr>
              <a:t>駆使したチーム作りの調査</a:t>
            </a:r>
            <a:endParaRPr kumimoji="1" lang="ja-JP" alt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62301" y="2970635"/>
            <a:ext cx="13475915" cy="906154"/>
          </a:xfrm>
          <a:prstGeom prst="rect">
            <a:avLst/>
          </a:prstGeom>
          <a:noFill/>
        </p:spPr>
        <p:txBody>
          <a:bodyPr wrap="square" lIns="165872" tIns="82935" rIns="165872" bIns="82935" rtlCol="0">
            <a:spAutoFit/>
          </a:bodyPr>
          <a:lstStyle/>
          <a:p>
            <a:r>
              <a:rPr kumimoji="1" lang="en-US" altLang="ja-JP" sz="4800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</a:rPr>
              <a:t>PM</a:t>
            </a:r>
            <a:r>
              <a:rPr kumimoji="1" lang="ja-JP" altLang="en-US" sz="48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コース　矢吹研究室　</a:t>
            </a:r>
            <a:r>
              <a:rPr kumimoji="1" lang="en-US" altLang="ja-JP" sz="4800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</a:rPr>
              <a:t>1142106</a:t>
            </a:r>
            <a:r>
              <a:rPr kumimoji="1" lang="ja-JP" altLang="en-US" sz="48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　丸山　準人</a:t>
            </a:r>
            <a:endParaRPr kumimoji="1" lang="ja-JP" altLang="en-US" sz="4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7048" y="3001107"/>
            <a:ext cx="2957512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円/楕円 5"/>
          <p:cNvSpPr/>
          <p:nvPr/>
        </p:nvSpPr>
        <p:spPr>
          <a:xfrm>
            <a:off x="396256" y="3876789"/>
            <a:ext cx="4491167" cy="23845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kumimoji="1" lang="ja-JP" altLang="en-US" sz="6000" b="1" dirty="0" smtClean="0">
                <a:solidFill>
                  <a:schemeClr val="bg2">
                    <a:lumMod val="10000"/>
                  </a:schemeClr>
                </a:solidFill>
              </a:rPr>
              <a:t>背景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山形 7"/>
          <p:cNvSpPr/>
          <p:nvPr/>
        </p:nvSpPr>
        <p:spPr>
          <a:xfrm>
            <a:off x="900312" y="8620996"/>
            <a:ext cx="4807606" cy="2738214"/>
          </a:xfrm>
          <a:prstGeom prst="chevron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選手</a:t>
            </a:r>
            <a:r>
              <a:rPr lang="ja-JP" altLang="en-US" sz="3200" dirty="0" smtClean="0">
                <a:solidFill>
                  <a:schemeClr val="tx1"/>
                </a:solidFill>
              </a:rPr>
              <a:t>の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成績を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調査する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山形 10"/>
          <p:cNvSpPr/>
          <p:nvPr/>
        </p:nvSpPr>
        <p:spPr>
          <a:xfrm>
            <a:off x="5156247" y="8620996"/>
            <a:ext cx="4934692" cy="2788200"/>
          </a:xfrm>
          <a:prstGeom prst="chevron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回帰分析し，戦術の設定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する</a:t>
            </a:r>
            <a:endParaRPr lang="en-US" altLang="ja-JP" sz="3200" dirty="0" smtClean="0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9541272" y="8611298"/>
            <a:ext cx="4968552" cy="2744586"/>
          </a:xfrm>
          <a:prstGeom prst="chevron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自チームに合って安価な選手を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獲得する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直線コネクタ 21"/>
          <p:cNvCxnSpPr>
            <a:stCxn id="27" idx="1"/>
            <a:endCxn id="8" idx="0"/>
          </p:cNvCxnSpPr>
          <p:nvPr/>
        </p:nvCxnSpPr>
        <p:spPr>
          <a:xfrm flipH="1">
            <a:off x="2619562" y="6537119"/>
            <a:ext cx="3537333" cy="208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156895" y="5069047"/>
            <a:ext cx="9892401" cy="2936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マネーボールの選手の調査</a:t>
            </a:r>
            <a:r>
              <a:rPr lang="ja-JP" altLang="en-US" dirty="0">
                <a:solidFill>
                  <a:schemeClr val="tx1"/>
                </a:solidFill>
              </a:rPr>
              <a:t>対象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野手の場合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・出塁率　　・長打率　　・選球眼　　・慎重性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投手の場合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・与四球　　・奪三振　　・被本塁打　・被長打率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5210884" y="8413931"/>
            <a:ext cx="5832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マネーボールとは・・・</a:t>
            </a:r>
          </a:p>
          <a:p>
            <a:r>
              <a:rPr lang="ja-JP" altLang="en-US" dirty="0"/>
              <a:t>クラブの資金がリーグ</a:t>
            </a:r>
            <a:r>
              <a:rPr lang="ja-JP" altLang="en-US" dirty="0">
                <a:solidFill>
                  <a:srgbClr val="FF0000"/>
                </a:solidFill>
              </a:rPr>
              <a:t>最低資金</a:t>
            </a:r>
            <a:r>
              <a:rPr lang="ja-JP" altLang="en-US" dirty="0"/>
              <a:t>でありながら</a:t>
            </a:r>
            <a:r>
              <a:rPr lang="ja-JP" altLang="en-US" dirty="0">
                <a:solidFill>
                  <a:srgbClr val="FF0000"/>
                </a:solidFill>
              </a:rPr>
              <a:t>セイバーメトリクスを駆使</a:t>
            </a:r>
            <a:r>
              <a:rPr lang="ja-JP" altLang="en-US" dirty="0"/>
              <a:t>し，全球団の中で</a:t>
            </a:r>
            <a:r>
              <a:rPr lang="ja-JP" altLang="en-US" dirty="0">
                <a:solidFill>
                  <a:srgbClr val="FF0000"/>
                </a:solidFill>
              </a:rPr>
              <a:t>最高の勝率を記録</a:t>
            </a:r>
            <a:r>
              <a:rPr lang="ja-JP" altLang="en-US" dirty="0"/>
              <a:t>したチームの物語である．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831180" y="11961477"/>
            <a:ext cx="811248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ja-JP" alt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サッカーチームでマネーボールを参考にした</a:t>
            </a:r>
            <a:endParaRPr kumimoji="1" lang="en-US" altLang="ja-JP" sz="54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kumimoji="1" lang="ja-JP" alt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戦術で成功収めた</a:t>
            </a:r>
            <a:endParaRPr kumimoji="1" lang="en-US" altLang="ja-JP" sz="54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kumimoji="1" lang="ja-JP" alt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チームが！！</a:t>
            </a:r>
            <a:endParaRPr lang="ja-JP" alt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396256" y="16580147"/>
            <a:ext cx="4491167" cy="23845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lang="ja-JP" altLang="en-US" sz="6000" b="1" dirty="0">
                <a:solidFill>
                  <a:schemeClr val="bg2">
                    <a:lumMod val="10000"/>
                  </a:schemeClr>
                </a:solidFill>
              </a:rPr>
              <a:t>目的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40272" y="20684603"/>
            <a:ext cx="9545021" cy="72728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r>
              <a:rPr lang="ja-JP" altLang="en-US" sz="4800" dirty="0">
                <a:solidFill>
                  <a:schemeClr val="tx1"/>
                </a:solidFill>
              </a:rPr>
              <a:t>データマイニングを活用</a:t>
            </a:r>
            <a:r>
              <a:rPr lang="ja-JP" altLang="en-US" sz="4800" dirty="0" smtClean="0">
                <a:solidFill>
                  <a:schemeClr val="tx1"/>
                </a:solidFill>
              </a:rPr>
              <a:t>して選手</a:t>
            </a:r>
            <a:r>
              <a:rPr lang="ja-JP" altLang="en-US" sz="4800" dirty="0">
                <a:solidFill>
                  <a:schemeClr val="tx1"/>
                </a:solidFill>
              </a:rPr>
              <a:t>の能力</a:t>
            </a:r>
            <a:r>
              <a:rPr lang="ja-JP" altLang="en-US" sz="4800" dirty="0" smtClean="0">
                <a:solidFill>
                  <a:schemeClr val="tx1"/>
                </a:solidFill>
              </a:rPr>
              <a:t>を評価</a:t>
            </a:r>
            <a:r>
              <a:rPr lang="ja-JP" altLang="en-US" sz="4800" dirty="0">
                <a:solidFill>
                  <a:schemeClr val="tx1"/>
                </a:solidFill>
              </a:rPr>
              <a:t>する方法の</a:t>
            </a:r>
            <a:r>
              <a:rPr lang="ja-JP" altLang="en-US" sz="4800" dirty="0" smtClean="0">
                <a:solidFill>
                  <a:schemeClr val="tx1"/>
                </a:solidFill>
              </a:rPr>
              <a:t>，サッカー</a:t>
            </a:r>
            <a:r>
              <a:rPr lang="ja-JP" altLang="en-US" sz="4800" dirty="0">
                <a:solidFill>
                  <a:schemeClr val="tx1"/>
                </a:solidFill>
              </a:rPr>
              <a:t>における有効性を確認する</a:t>
            </a:r>
            <a:r>
              <a:rPr lang="ja-JP" altLang="en-US" sz="4800" dirty="0" smtClean="0">
                <a:solidFill>
                  <a:schemeClr val="tx1"/>
                </a:solidFill>
              </a:rPr>
              <a:t>．</a:t>
            </a:r>
            <a:endParaRPr kumimoji="1" lang="en-US" altLang="ja-JP" sz="48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10090939" y="16580147"/>
            <a:ext cx="7920880" cy="23845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</a:rPr>
              <a:t>PM</a:t>
            </a:r>
            <a:r>
              <a:rPr kumimoji="1" lang="ja-JP" altLang="en-US" sz="6000" b="1" dirty="0" smtClean="0">
                <a:solidFill>
                  <a:schemeClr val="bg2">
                    <a:lumMod val="10000"/>
                  </a:schemeClr>
                </a:solidFill>
              </a:rPr>
              <a:t>との関連性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1300258" y="20684603"/>
            <a:ext cx="9545021" cy="72728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r>
              <a:rPr lang="ja-JP" altLang="en-US" sz="4800" dirty="0">
                <a:solidFill>
                  <a:schemeClr val="tx1"/>
                </a:solidFill>
              </a:rPr>
              <a:t>チームスポーツにおいてプレイヤーを評価する客観的な方法を確立することは</a:t>
            </a:r>
            <a:r>
              <a:rPr lang="ja-JP" altLang="en-US" sz="4800" dirty="0" smtClean="0">
                <a:solidFill>
                  <a:schemeClr val="tx1"/>
                </a:solidFill>
              </a:rPr>
              <a:t>，プロジェクト</a:t>
            </a:r>
            <a:r>
              <a:rPr lang="ja-JP" altLang="en-US" sz="4800" dirty="0">
                <a:solidFill>
                  <a:schemeClr val="tx1"/>
                </a:solidFill>
              </a:rPr>
              <a:t>においてメンバを評価する客観的な方法の確立につながる</a:t>
            </a:r>
            <a:r>
              <a:rPr lang="ja-JP" altLang="en-US" sz="4800" dirty="0" smtClean="0">
                <a:solidFill>
                  <a:schemeClr val="tx1"/>
                </a:solidFill>
              </a:rPr>
              <a:t>．本研究</a:t>
            </a:r>
            <a:r>
              <a:rPr lang="ja-JP" altLang="en-US" sz="4800" dirty="0">
                <a:solidFill>
                  <a:schemeClr val="tx1"/>
                </a:solidFill>
              </a:rPr>
              <a:t>で検証する手法は，</a:t>
            </a:r>
            <a:r>
              <a:rPr lang="en-US" altLang="ja-JP" sz="4800" dirty="0">
                <a:solidFill>
                  <a:schemeClr val="tx1"/>
                </a:solidFill>
                <a:latin typeface="Century" panose="02040604050505020304" pitchFamily="18" charset="0"/>
              </a:rPr>
              <a:t>PM</a:t>
            </a:r>
            <a:r>
              <a:rPr lang="ja-JP" altLang="en-US" sz="4800" dirty="0">
                <a:solidFill>
                  <a:schemeClr val="tx1"/>
                </a:solidFill>
              </a:rPr>
              <a:t>の人材マネジメントに役立つだろう．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雲形吹き出し 6"/>
          <p:cNvSpPr/>
          <p:nvPr/>
        </p:nvSpPr>
        <p:spPr>
          <a:xfrm rot="5400000">
            <a:off x="13857239" y="8189531"/>
            <a:ext cx="3757616" cy="1130150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成功したチームの戦術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ja-JP" altLang="en-US" dirty="0">
                <a:solidFill>
                  <a:srgbClr val="FF0000"/>
                </a:solidFill>
              </a:rPr>
              <a:t>ポゼッション</a:t>
            </a:r>
            <a:r>
              <a:rPr lang="ja-JP" altLang="en-US" dirty="0">
                <a:solidFill>
                  <a:schemeClr val="tx1"/>
                </a:solidFill>
              </a:rPr>
              <a:t>（ボールキープ）重視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・敵の攻撃の芽を摘む</a:t>
            </a:r>
            <a:r>
              <a:rPr lang="ja-JP" altLang="en-US" dirty="0">
                <a:solidFill>
                  <a:srgbClr val="FF0000"/>
                </a:solidFill>
              </a:rPr>
              <a:t>ハードワーク</a:t>
            </a:r>
          </a:p>
        </p:txBody>
      </p:sp>
    </p:spTree>
    <p:extLst>
      <p:ext uri="{BB962C8B-B14F-4D97-AF65-F5344CB8AC3E}">
        <p14:creationId xmlns:p14="http://schemas.microsoft.com/office/powerpoint/2010/main" val="15727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5569" y="370095"/>
            <a:ext cx="5427271" cy="23845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lang="ja-JP" altLang="en-US" sz="6000" b="1" dirty="0">
                <a:solidFill>
                  <a:schemeClr val="bg2">
                    <a:lumMod val="10000"/>
                  </a:schemeClr>
                </a:solidFill>
              </a:rPr>
              <a:t>研究方法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458907" y="3367690"/>
            <a:ext cx="20603645" cy="44994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marL="742950" indent="-742950">
              <a:buFont typeface="+mj-ea"/>
              <a:buAutoNum type="circleNumDbPlain"/>
            </a:pPr>
            <a:r>
              <a:rPr lang="en-US" altLang="ja-JP" sz="4000" dirty="0" smtClean="0">
                <a:solidFill>
                  <a:schemeClr val="tx1"/>
                </a:solidFill>
                <a:latin typeface="Century" panose="02040604050505020304" pitchFamily="18" charset="0"/>
              </a:rPr>
              <a:t>J</a:t>
            </a:r>
            <a:r>
              <a:rPr lang="ja-JP" altLang="en-US" sz="4000" dirty="0" smtClean="0">
                <a:solidFill>
                  <a:schemeClr val="tx1"/>
                </a:solidFill>
              </a:rPr>
              <a:t>リーグ</a:t>
            </a:r>
            <a:r>
              <a:rPr lang="ja-JP" altLang="en-US" sz="4000" dirty="0">
                <a:solidFill>
                  <a:schemeClr val="tx1"/>
                </a:solidFill>
              </a:rPr>
              <a:t>のチームに関するデータを</a:t>
            </a:r>
            <a:r>
              <a:rPr lang="ja-JP" altLang="en-US" sz="4000" dirty="0" smtClean="0">
                <a:solidFill>
                  <a:schemeClr val="tx1"/>
                </a:solidFill>
              </a:rPr>
              <a:t>集める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marL="742950" indent="-742950">
              <a:buFont typeface="+mj-ea"/>
              <a:buAutoNum type="circleNumDbPlain"/>
            </a:pPr>
            <a:r>
              <a:rPr lang="ja-JP" altLang="en-US" sz="4000" dirty="0">
                <a:solidFill>
                  <a:schemeClr val="tx1"/>
                </a:solidFill>
              </a:rPr>
              <a:t>チームに関するデータを解析する</a:t>
            </a:r>
          </a:p>
          <a:p>
            <a:pPr marL="742950" indent="-742950">
              <a:buFont typeface="+mj-ea"/>
              <a:buAutoNum type="circleNumDbPlain"/>
            </a:pPr>
            <a:r>
              <a:rPr lang="en-US" altLang="ja-JP" sz="4000" dirty="0">
                <a:solidFill>
                  <a:schemeClr val="tx1"/>
                </a:solidFill>
                <a:latin typeface="Century" panose="02040604050505020304" pitchFamily="18" charset="0"/>
              </a:rPr>
              <a:t>J</a:t>
            </a:r>
            <a:r>
              <a:rPr lang="ja-JP" altLang="en-US" sz="4000" dirty="0">
                <a:solidFill>
                  <a:schemeClr val="tx1"/>
                </a:solidFill>
              </a:rPr>
              <a:t>リーグのプレイヤーに関するデータを集める</a:t>
            </a:r>
          </a:p>
          <a:p>
            <a:pPr marL="742950" indent="-742950">
              <a:buFont typeface="+mj-ea"/>
              <a:buAutoNum type="circleNumDbPlain"/>
            </a:pPr>
            <a:r>
              <a:rPr lang="ja-JP" altLang="en-US" sz="4000" dirty="0">
                <a:solidFill>
                  <a:schemeClr val="tx1"/>
                </a:solidFill>
              </a:rPr>
              <a:t>プレイヤーに関するデータを解析し，チームの成績との関係を</a:t>
            </a:r>
            <a:r>
              <a:rPr lang="ja-JP" altLang="en-US" sz="4000" dirty="0" smtClean="0">
                <a:solidFill>
                  <a:schemeClr val="tx1"/>
                </a:solidFill>
              </a:rPr>
              <a:t>見出す</a:t>
            </a:r>
            <a:endParaRPr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225569" y="8795031"/>
            <a:ext cx="5427271" cy="23845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kumimoji="1" lang="ja-JP" altLang="en-US" sz="6000" b="1" dirty="0" smtClean="0">
                <a:solidFill>
                  <a:schemeClr val="bg2">
                    <a:lumMod val="10000"/>
                  </a:schemeClr>
                </a:solidFill>
              </a:rPr>
              <a:t>進捗状況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7" name="Picture 3" descr="C:\it-chiba\ボール支配率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279" y="7709079"/>
            <a:ext cx="12457384" cy="1310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5949984" y="17476181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浦和レッズ</a:t>
            </a:r>
            <a:endParaRPr kumimoji="1" lang="ja-JP" altLang="en-US" sz="2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653840" y="18124253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横浜</a:t>
            </a:r>
            <a:r>
              <a:rPr lang="en-US" altLang="ja-JP" sz="2000" dirty="0" smtClean="0"/>
              <a:t>F</a:t>
            </a:r>
            <a:r>
              <a:rPr lang="ja-JP" altLang="en-US" sz="2000" dirty="0" smtClean="0"/>
              <a:t>・マリノス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523337" y="12651645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名古屋グランパス</a:t>
            </a:r>
            <a:endParaRPr kumimoji="1" lang="ja-JP" altLang="en-US" sz="2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354129" y="16900117"/>
            <a:ext cx="2642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サンフレッチェ広島</a:t>
            </a:r>
            <a:endParaRPr kumimoji="1" lang="ja-JP" altLang="en-US" sz="2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85688" y="13267779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川崎フロンターレ</a:t>
            </a:r>
            <a:endParaRPr kumimoji="1" lang="ja-JP" altLang="en-US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368771" y="16252045"/>
            <a:ext cx="1636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柏レイソル</a:t>
            </a:r>
            <a:endParaRPr kumimoji="1" lang="ja-JP" altLang="en-US" sz="2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629504" y="13371725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ジュビロ磐田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917536" y="17476181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FC</a:t>
            </a:r>
            <a:r>
              <a:rPr kumimoji="1" lang="ja-JP" altLang="en-US" sz="2000" dirty="0" smtClean="0"/>
              <a:t>東京</a:t>
            </a:r>
            <a:endParaRPr kumimoji="1" lang="ja-JP" altLang="en-US" sz="2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049873" y="14883893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鹿島アントラーズ</a:t>
            </a:r>
            <a:endParaRPr kumimoji="1" lang="ja-JP" altLang="en-US" sz="2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125448" y="14019797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ベガルタ仙台</a:t>
            </a:r>
            <a:endParaRPr kumimoji="1" lang="ja-JP" altLang="en-US" sz="2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981432" y="12710565"/>
            <a:ext cx="1730811" cy="41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セレッソ大阪</a:t>
            </a:r>
            <a:endParaRPr kumimoji="1" lang="ja-JP" altLang="en-US" sz="2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738702" y="15788059"/>
            <a:ext cx="2618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アルビレックス新潟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397256" y="12363613"/>
            <a:ext cx="2682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大宮アルディージャ</a:t>
            </a:r>
            <a:endParaRPr kumimoji="1" lang="ja-JP" altLang="en-US" sz="20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856512" y="15315941"/>
            <a:ext cx="148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サガン鳥栖</a:t>
            </a:r>
            <a:endParaRPr kumimoji="1" lang="ja-JP" altLang="en-US" sz="20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461152" y="15788059"/>
            <a:ext cx="1965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清水エスパルス</a:t>
            </a:r>
            <a:endParaRPr kumimoji="1" lang="ja-JP" altLang="en-US" sz="20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101112" y="14739877"/>
            <a:ext cx="2493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ヴァンフォーレ甲府</a:t>
            </a:r>
            <a:endParaRPr kumimoji="1" lang="ja-JP" altLang="en-US" sz="2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93000" y="10275381"/>
            <a:ext cx="2038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大分トリニータ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885088" y="9595371"/>
            <a:ext cx="2065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湘</a:t>
            </a:r>
            <a:r>
              <a:rPr lang="ja-JP" altLang="en-US" sz="2000" dirty="0" smtClean="0"/>
              <a:t>南ベルマーゼ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74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1211</TotalTime>
  <Words>270</Words>
  <Application>Microsoft Office PowerPoint</Application>
  <PresentationFormat>ユーザー設定</PresentationFormat>
  <Paragraphs>51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フレッシュ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JUNTO</dc:creator>
  <cp:lastModifiedBy>maruyama</cp:lastModifiedBy>
  <cp:revision>53</cp:revision>
  <dcterms:created xsi:type="dcterms:W3CDTF">2013-12-09T07:23:37Z</dcterms:created>
  <dcterms:modified xsi:type="dcterms:W3CDTF">2013-12-11T09:18:18Z</dcterms:modified>
</cp:coreProperties>
</file>