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5.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6.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24"/>
  </p:notesMasterIdLst>
  <p:handoutMasterIdLst>
    <p:handoutMasterId r:id="rId25"/>
  </p:handoutMasterIdLst>
  <p:sldIdLst>
    <p:sldId id="257" r:id="rId2"/>
    <p:sldId id="290" r:id="rId3"/>
    <p:sldId id="292" r:id="rId4"/>
    <p:sldId id="262" r:id="rId5"/>
    <p:sldId id="297" r:id="rId6"/>
    <p:sldId id="276" r:id="rId7"/>
    <p:sldId id="293" r:id="rId8"/>
    <p:sldId id="294" r:id="rId9"/>
    <p:sldId id="278" r:id="rId10"/>
    <p:sldId id="295" r:id="rId11"/>
    <p:sldId id="279" r:id="rId12"/>
    <p:sldId id="300" r:id="rId13"/>
    <p:sldId id="302" r:id="rId14"/>
    <p:sldId id="301" r:id="rId15"/>
    <p:sldId id="298" r:id="rId16"/>
    <p:sldId id="307" r:id="rId17"/>
    <p:sldId id="287" r:id="rId18"/>
    <p:sldId id="304" r:id="rId19"/>
    <p:sldId id="303" r:id="rId20"/>
    <p:sldId id="286" r:id="rId21"/>
    <p:sldId id="291" r:id="rId22"/>
    <p:sldId id="306" r:id="rId23"/>
  </p:sldIdLst>
  <p:sldSz cx="9144000" cy="6858000" type="screen4x3"/>
  <p:notesSz cx="6797675" cy="9926638"/>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D13409"/>
    <a:srgbClr val="B42D0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淡色スタイル 2 - アクセント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E9639D4-E3E2-4D34-9284-5A2195B3D0D7}" styleName="スタイル (淡色)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8EC20E35-A176-4012-BC5E-935CFFF8708E}" styleName="スタイル (中間)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943" autoAdjust="0"/>
    <p:restoredTop sz="76439" autoAdjust="0"/>
  </p:normalViewPr>
  <p:slideViewPr>
    <p:cSldViewPr>
      <p:cViewPr varScale="1">
        <p:scale>
          <a:sx n="75" d="100"/>
          <a:sy n="75" d="100"/>
        </p:scale>
        <p:origin x="78" y="360"/>
      </p:cViewPr>
      <p:guideLst>
        <p:guide orient="horz" pos="2160"/>
        <p:guide pos="2880"/>
      </p:guideLst>
    </p:cSldViewPr>
  </p:slideViewPr>
  <p:outlineViewPr>
    <p:cViewPr>
      <p:scale>
        <a:sx n="33" d="100"/>
        <a:sy n="33" d="100"/>
      </p:scale>
      <p:origin x="0" y="0"/>
    </p:cViewPr>
  </p:outlineViewPr>
  <p:notesTextViewPr>
    <p:cViewPr>
      <p:scale>
        <a:sx n="66" d="100"/>
        <a:sy n="66"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saito\Desktop\&#21330;&#26989;&#32080;&#26524;\Movie_review\matome.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saito\Desktop\&#21330;&#26989;&#32080;&#26524;\Movie_review\matome.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saito\Desktop\&#21330;&#26989;&#32080;&#26524;\Movie_review\matome.xlsx"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ja-JP" altLang="en-US" sz="2000" dirty="0"/>
              <a:t>平均評価と購入者の平均評価の比較</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scatterChart>
        <c:scatterStyle val="lineMarker"/>
        <c:varyColors val="0"/>
        <c:ser>
          <c:idx val="0"/>
          <c:order val="0"/>
          <c:tx>
            <c:strRef>
              <c:f>Sheet1!$E$1</c:f>
              <c:strCache>
                <c:ptCount val="1"/>
                <c:pt idx="0">
                  <c:v>Amazon購入者の平均</c:v>
                </c:pt>
              </c:strCache>
            </c:strRef>
          </c:tx>
          <c:spPr>
            <a:ln w="28575"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linear"/>
            <c:dispRSqr val="0"/>
            <c:dispEq val="0"/>
          </c:trendline>
          <c:xVal>
            <c:numRef>
              <c:f>Sheet1!$C$2:$C$22</c:f>
              <c:numCache>
                <c:formatCode>General</c:formatCode>
                <c:ptCount val="21"/>
                <c:pt idx="0">
                  <c:v>4.5251989389920428</c:v>
                </c:pt>
                <c:pt idx="1">
                  <c:v>4.3865546218487399</c:v>
                </c:pt>
                <c:pt idx="2">
                  <c:v>4.4776119402985071</c:v>
                </c:pt>
                <c:pt idx="3">
                  <c:v>3.9137931034482758</c:v>
                </c:pt>
                <c:pt idx="4">
                  <c:v>3.9272727272727272</c:v>
                </c:pt>
                <c:pt idx="5">
                  <c:v>4.5681818181818183</c:v>
                </c:pt>
                <c:pt idx="6">
                  <c:v>4.3428571428571425</c:v>
                </c:pt>
                <c:pt idx="7">
                  <c:v>3.9</c:v>
                </c:pt>
                <c:pt idx="8">
                  <c:v>4.9230769230769234</c:v>
                </c:pt>
                <c:pt idx="9">
                  <c:v>4.3478260869565215</c:v>
                </c:pt>
                <c:pt idx="10">
                  <c:v>4.333333333333333</c:v>
                </c:pt>
                <c:pt idx="11">
                  <c:v>4.3571428571428568</c:v>
                </c:pt>
                <c:pt idx="12">
                  <c:v>3</c:v>
                </c:pt>
                <c:pt idx="13">
                  <c:v>3.6</c:v>
                </c:pt>
                <c:pt idx="14">
                  <c:v>4.7777777777777777</c:v>
                </c:pt>
                <c:pt idx="15">
                  <c:v>4.8888888888888893</c:v>
                </c:pt>
                <c:pt idx="16">
                  <c:v>4.5555555555555554</c:v>
                </c:pt>
                <c:pt idx="17">
                  <c:v>3.8</c:v>
                </c:pt>
                <c:pt idx="18">
                  <c:v>5</c:v>
                </c:pt>
                <c:pt idx="19">
                  <c:v>5</c:v>
                </c:pt>
                <c:pt idx="20">
                  <c:v>4.666666666666667</c:v>
                </c:pt>
              </c:numCache>
            </c:numRef>
          </c:xVal>
          <c:yVal>
            <c:numRef>
              <c:f>Sheet1!$E$2:$E$22</c:f>
              <c:numCache>
                <c:formatCode>General</c:formatCode>
                <c:ptCount val="21"/>
                <c:pt idx="0">
                  <c:v>4.6091954022988508</c:v>
                </c:pt>
                <c:pt idx="1">
                  <c:v>3.9393939393939394</c:v>
                </c:pt>
                <c:pt idx="2">
                  <c:v>4.8571428571428568</c:v>
                </c:pt>
                <c:pt idx="3">
                  <c:v>3.8</c:v>
                </c:pt>
                <c:pt idx="4">
                  <c:v>4.1111111111111107</c:v>
                </c:pt>
                <c:pt idx="5">
                  <c:v>4.75</c:v>
                </c:pt>
                <c:pt idx="6">
                  <c:v>4.7142857142857144</c:v>
                </c:pt>
                <c:pt idx="7">
                  <c:v>4.1428571428571432</c:v>
                </c:pt>
                <c:pt idx="8">
                  <c:v>5</c:v>
                </c:pt>
                <c:pt idx="9">
                  <c:v>4.333333333333333</c:v>
                </c:pt>
                <c:pt idx="10">
                  <c:v>5</c:v>
                </c:pt>
                <c:pt idx="11">
                  <c:v>4.2857142857142856</c:v>
                </c:pt>
                <c:pt idx="12">
                  <c:v>4</c:v>
                </c:pt>
                <c:pt idx="13">
                  <c:v>4</c:v>
                </c:pt>
                <c:pt idx="14">
                  <c:v>4.333333333333333</c:v>
                </c:pt>
                <c:pt idx="15">
                  <c:v>5</c:v>
                </c:pt>
                <c:pt idx="16">
                  <c:v>5</c:v>
                </c:pt>
                <c:pt idx="17">
                  <c:v>4</c:v>
                </c:pt>
                <c:pt idx="18">
                  <c:v>5</c:v>
                </c:pt>
                <c:pt idx="19">
                  <c:v>5</c:v>
                </c:pt>
                <c:pt idx="20">
                  <c:v>5</c:v>
                </c:pt>
              </c:numCache>
            </c:numRef>
          </c:yVal>
          <c:smooth val="0"/>
        </c:ser>
        <c:dLbls>
          <c:showLegendKey val="0"/>
          <c:showVal val="0"/>
          <c:showCatName val="0"/>
          <c:showSerName val="0"/>
          <c:showPercent val="0"/>
          <c:showBubbleSize val="0"/>
        </c:dLbls>
        <c:axId val="183840608"/>
        <c:axId val="183842288"/>
      </c:scatterChart>
      <c:valAx>
        <c:axId val="183840608"/>
        <c:scaling>
          <c:orientation val="minMax"/>
          <c:max val="5"/>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sz="1600" dirty="0"/>
                  <a:t>平均評価</a:t>
                </a:r>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183842288"/>
        <c:crosses val="autoZero"/>
        <c:crossBetween val="midCat"/>
        <c:majorUnit val="1"/>
      </c:valAx>
      <c:valAx>
        <c:axId val="183842288"/>
        <c:scaling>
          <c:orientation val="minMax"/>
          <c:max val="5"/>
          <c:min val="1"/>
        </c:scaling>
        <c:delete val="0"/>
        <c:axPos val="l"/>
        <c:majorGridlines>
          <c:spPr>
            <a:ln w="9525" cap="flat" cmpd="sng" algn="ctr">
              <a:solidFill>
                <a:schemeClr val="tx1">
                  <a:lumMod val="15000"/>
                  <a:lumOff val="85000"/>
                </a:schemeClr>
              </a:solidFill>
              <a:round/>
            </a:ln>
            <a:effectLst/>
          </c:spPr>
        </c:majorGridlines>
        <c:title>
          <c:tx>
            <c:rich>
              <a:bodyPr rot="0" spcFirstLastPara="1" vertOverflow="ellipsis" vert="wordArtVertRtl"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sz="1600" dirty="0" smtClean="0"/>
                  <a:t>アマゾン購入者の平均評価</a:t>
                </a:r>
                <a:endParaRPr lang="ja-JP" altLang="en-US" sz="1600" dirty="0"/>
              </a:p>
            </c:rich>
          </c:tx>
          <c:layout/>
          <c:overlay val="0"/>
          <c:spPr>
            <a:noFill/>
            <a:ln>
              <a:noFill/>
            </a:ln>
            <a:effectLst/>
          </c:spPr>
          <c:txPr>
            <a:bodyPr rot="0" spcFirstLastPara="1" vertOverflow="ellipsis" vert="wordArtVertRtl"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183840608"/>
        <c:crosses val="autoZero"/>
        <c:crossBetween val="midCat"/>
        <c:majorUnit val="1"/>
      </c:valAx>
      <c:spPr>
        <a:noFill/>
        <a:ln>
          <a:noFill/>
        </a:ln>
        <a:effectLst/>
      </c:spPr>
    </c:plotArea>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ja-JP" altLang="en-US" sz="2000" dirty="0"/>
              <a:t>平均評価と重み付き平均評価の比較</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scatterChart>
        <c:scatterStyle val="lineMarker"/>
        <c:varyColors val="0"/>
        <c:ser>
          <c:idx val="0"/>
          <c:order val="0"/>
          <c:tx>
            <c:strRef>
              <c:f>Sheet1!$F$1</c:f>
              <c:strCache>
                <c:ptCount val="1"/>
                <c:pt idx="0">
                  <c:v>重み付き平均評価</c:v>
                </c:pt>
              </c:strCache>
            </c:strRef>
          </c:tx>
          <c:spPr>
            <a:ln w="28575"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linear"/>
            <c:dispRSqr val="0"/>
            <c:dispEq val="0"/>
          </c:trendline>
          <c:xVal>
            <c:numRef>
              <c:f>Sheet1!$C$2:$C$22</c:f>
              <c:numCache>
                <c:formatCode>General</c:formatCode>
                <c:ptCount val="21"/>
                <c:pt idx="0">
                  <c:v>4.5251989389920428</c:v>
                </c:pt>
                <c:pt idx="1">
                  <c:v>4.3865546218487399</c:v>
                </c:pt>
                <c:pt idx="2">
                  <c:v>4.4776119402985071</c:v>
                </c:pt>
                <c:pt idx="3">
                  <c:v>3.9137931034482758</c:v>
                </c:pt>
                <c:pt idx="4">
                  <c:v>3.9272727272727272</c:v>
                </c:pt>
                <c:pt idx="5">
                  <c:v>4.5681818181818183</c:v>
                </c:pt>
                <c:pt idx="6">
                  <c:v>4.3428571428571425</c:v>
                </c:pt>
                <c:pt idx="7">
                  <c:v>3.9</c:v>
                </c:pt>
                <c:pt idx="8">
                  <c:v>4.9230769230769234</c:v>
                </c:pt>
                <c:pt idx="9">
                  <c:v>4.3478260869565215</c:v>
                </c:pt>
                <c:pt idx="10">
                  <c:v>4.333333333333333</c:v>
                </c:pt>
                <c:pt idx="11">
                  <c:v>4.3571428571428568</c:v>
                </c:pt>
                <c:pt idx="12">
                  <c:v>3</c:v>
                </c:pt>
                <c:pt idx="13">
                  <c:v>3.6</c:v>
                </c:pt>
                <c:pt idx="14">
                  <c:v>4.7777777777777777</c:v>
                </c:pt>
                <c:pt idx="15">
                  <c:v>4.8888888888888893</c:v>
                </c:pt>
                <c:pt idx="16">
                  <c:v>4.5555555555555554</c:v>
                </c:pt>
                <c:pt idx="17">
                  <c:v>3.8</c:v>
                </c:pt>
                <c:pt idx="18">
                  <c:v>5</c:v>
                </c:pt>
                <c:pt idx="19">
                  <c:v>5</c:v>
                </c:pt>
                <c:pt idx="20">
                  <c:v>4.666666666666667</c:v>
                </c:pt>
              </c:numCache>
            </c:numRef>
          </c:xVal>
          <c:yVal>
            <c:numRef>
              <c:f>Sheet1!$F$2:$F$22</c:f>
              <c:numCache>
                <c:formatCode>General</c:formatCode>
                <c:ptCount val="21"/>
                <c:pt idx="0">
                  <c:v>1.8352966800187693</c:v>
                </c:pt>
                <c:pt idx="1">
                  <c:v>3.1474949046147493</c:v>
                </c:pt>
                <c:pt idx="2">
                  <c:v>2.8410983790419992</c:v>
                </c:pt>
                <c:pt idx="3">
                  <c:v>2.7257272406117745</c:v>
                </c:pt>
                <c:pt idx="4">
                  <c:v>2.2708614107718095</c:v>
                </c:pt>
                <c:pt idx="5">
                  <c:v>3.5149183769566803</c:v>
                </c:pt>
                <c:pt idx="6">
                  <c:v>3.1232731914550094</c:v>
                </c:pt>
                <c:pt idx="7">
                  <c:v>2.2008090898450376</c:v>
                </c:pt>
                <c:pt idx="8">
                  <c:v>3.2564530879748266</c:v>
                </c:pt>
                <c:pt idx="9">
                  <c:v>3.6666666666666661</c:v>
                </c:pt>
                <c:pt idx="10">
                  <c:v>3.1597603205188345</c:v>
                </c:pt>
                <c:pt idx="11">
                  <c:v>2.8307142857142855</c:v>
                </c:pt>
                <c:pt idx="12">
                  <c:v>1.7259615384615383</c:v>
                </c:pt>
                <c:pt idx="13">
                  <c:v>2.6249491249491248</c:v>
                </c:pt>
                <c:pt idx="14">
                  <c:v>3.6279761904761907</c:v>
                </c:pt>
                <c:pt idx="15">
                  <c:v>4.6765734265734267</c:v>
                </c:pt>
                <c:pt idx="16">
                  <c:v>3.0148809523809521</c:v>
                </c:pt>
                <c:pt idx="17">
                  <c:v>2.9133333333333331</c:v>
                </c:pt>
                <c:pt idx="18">
                  <c:v>5</c:v>
                </c:pt>
                <c:pt idx="19">
                  <c:v>5</c:v>
                </c:pt>
                <c:pt idx="20">
                  <c:v>3.7777777777777772</c:v>
                </c:pt>
              </c:numCache>
            </c:numRef>
          </c:yVal>
          <c:smooth val="0"/>
        </c:ser>
        <c:dLbls>
          <c:showLegendKey val="0"/>
          <c:showVal val="0"/>
          <c:showCatName val="0"/>
          <c:showSerName val="0"/>
          <c:showPercent val="0"/>
          <c:showBubbleSize val="0"/>
        </c:dLbls>
        <c:axId val="183844528"/>
        <c:axId val="183845088"/>
      </c:scatterChart>
      <c:valAx>
        <c:axId val="183844528"/>
        <c:scaling>
          <c:orientation val="minMax"/>
          <c:max val="5"/>
          <c:min val="1"/>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sz="1600" dirty="0"/>
                  <a:t>平均評価</a:t>
                </a:r>
                <a:endParaRPr lang="en-US" altLang="ja-JP" sz="1600" dirty="0"/>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183845088"/>
        <c:crosses val="autoZero"/>
        <c:crossBetween val="midCat"/>
        <c:majorUnit val="1"/>
      </c:valAx>
      <c:valAx>
        <c:axId val="183845088"/>
        <c:scaling>
          <c:orientation val="minMax"/>
          <c:max val="5"/>
          <c:min val="1"/>
        </c:scaling>
        <c:delete val="0"/>
        <c:axPos val="l"/>
        <c:majorGridlines>
          <c:spPr>
            <a:ln w="9525" cap="flat" cmpd="sng" algn="ctr">
              <a:solidFill>
                <a:schemeClr val="tx1">
                  <a:lumMod val="15000"/>
                  <a:lumOff val="85000"/>
                </a:schemeClr>
              </a:solidFill>
              <a:round/>
            </a:ln>
            <a:effectLst/>
          </c:spPr>
        </c:majorGridlines>
        <c:title>
          <c:tx>
            <c:rich>
              <a:bodyPr rot="0" spcFirstLastPara="1" vertOverflow="ellipsis" vert="wordArtVertRtl"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sz="1600" dirty="0"/>
                  <a:t>重み付き平均評価</a:t>
                </a:r>
              </a:p>
            </c:rich>
          </c:tx>
          <c:layout/>
          <c:overlay val="0"/>
          <c:spPr>
            <a:noFill/>
            <a:ln>
              <a:noFill/>
            </a:ln>
            <a:effectLst/>
          </c:spPr>
          <c:txPr>
            <a:bodyPr rot="0" spcFirstLastPara="1" vertOverflow="ellipsis" vert="wordArtVertRtl"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183844528"/>
        <c:crosses val="autoZero"/>
        <c:crossBetween val="midCat"/>
        <c:majorUnit val="1"/>
      </c:valAx>
      <c:spPr>
        <a:noFill/>
        <a:ln>
          <a:noFill/>
        </a:ln>
        <a:effectLst/>
      </c:spPr>
    </c:plotArea>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ja-JP" altLang="en-US" sz="2000" dirty="0" smtClean="0"/>
              <a:t>平均評価と購入者のみ重み付き平均評価の比較</a:t>
            </a:r>
            <a:endParaRPr lang="ja-JP" altLang="en-US" sz="2000" dirty="0"/>
          </a:p>
        </c:rich>
      </c:tx>
      <c:layout>
        <c:manualLayout>
          <c:xMode val="edge"/>
          <c:yMode val="edge"/>
          <c:x val="0.12703455818022746"/>
          <c:y val="3.2407407407407406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scatterChart>
        <c:scatterStyle val="lineMarker"/>
        <c:varyColors val="0"/>
        <c:ser>
          <c:idx val="0"/>
          <c:order val="0"/>
          <c:tx>
            <c:strRef>
              <c:f>Sheet1!$G$1</c:f>
              <c:strCache>
                <c:ptCount val="1"/>
                <c:pt idx="0">
                  <c:v>購入者のみ重み付き平均</c:v>
                </c:pt>
              </c:strCache>
            </c:strRef>
          </c:tx>
          <c:spPr>
            <a:ln w="28575"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linear"/>
            <c:dispRSqr val="0"/>
            <c:dispEq val="0"/>
          </c:trendline>
          <c:xVal>
            <c:numRef>
              <c:f>Sheet1!$C$2:$C$22</c:f>
              <c:numCache>
                <c:formatCode>General</c:formatCode>
                <c:ptCount val="21"/>
                <c:pt idx="0">
                  <c:v>4.5251989389920428</c:v>
                </c:pt>
                <c:pt idx="1">
                  <c:v>4.3865546218487399</c:v>
                </c:pt>
                <c:pt idx="2">
                  <c:v>4.4776119402985071</c:v>
                </c:pt>
                <c:pt idx="3">
                  <c:v>3.9137931034482758</c:v>
                </c:pt>
                <c:pt idx="4">
                  <c:v>3.9272727272727272</c:v>
                </c:pt>
                <c:pt idx="5">
                  <c:v>4.5681818181818183</c:v>
                </c:pt>
                <c:pt idx="6">
                  <c:v>4.3428571428571425</c:v>
                </c:pt>
                <c:pt idx="7">
                  <c:v>3.9</c:v>
                </c:pt>
                <c:pt idx="8">
                  <c:v>4.9230769230769234</c:v>
                </c:pt>
                <c:pt idx="9">
                  <c:v>4.3478260869565215</c:v>
                </c:pt>
                <c:pt idx="10">
                  <c:v>4.333333333333333</c:v>
                </c:pt>
                <c:pt idx="11">
                  <c:v>4.3571428571428568</c:v>
                </c:pt>
                <c:pt idx="12">
                  <c:v>3</c:v>
                </c:pt>
                <c:pt idx="13">
                  <c:v>3.6</c:v>
                </c:pt>
                <c:pt idx="14">
                  <c:v>4.7777777777777777</c:v>
                </c:pt>
                <c:pt idx="15">
                  <c:v>4.8888888888888893</c:v>
                </c:pt>
                <c:pt idx="16">
                  <c:v>4.5555555555555554</c:v>
                </c:pt>
                <c:pt idx="17">
                  <c:v>3.8</c:v>
                </c:pt>
                <c:pt idx="18">
                  <c:v>5</c:v>
                </c:pt>
                <c:pt idx="19">
                  <c:v>5</c:v>
                </c:pt>
                <c:pt idx="20">
                  <c:v>4.666666666666667</c:v>
                </c:pt>
              </c:numCache>
            </c:numRef>
          </c:xVal>
          <c:yVal>
            <c:numRef>
              <c:f>Sheet1!$G$2:$G$22</c:f>
              <c:numCache>
                <c:formatCode>General</c:formatCode>
                <c:ptCount val="21"/>
                <c:pt idx="0">
                  <c:v>1.7890809897887756</c:v>
                </c:pt>
                <c:pt idx="1">
                  <c:v>2.8188934065254978</c:v>
                </c:pt>
                <c:pt idx="2">
                  <c:v>2.648528554778554</c:v>
                </c:pt>
                <c:pt idx="3">
                  <c:v>3.1066666666666669</c:v>
                </c:pt>
                <c:pt idx="4">
                  <c:v>1.9054383116883118</c:v>
                </c:pt>
                <c:pt idx="5">
                  <c:v>2.6437908496732025</c:v>
                </c:pt>
                <c:pt idx="6">
                  <c:v>3.8809523809523809</c:v>
                </c:pt>
                <c:pt idx="7">
                  <c:v>2.2203333333333335</c:v>
                </c:pt>
                <c:pt idx="8">
                  <c:v>2.7647415715597536</c:v>
                </c:pt>
                <c:pt idx="9">
                  <c:v>4</c:v>
                </c:pt>
                <c:pt idx="10">
                  <c:v>3.75</c:v>
                </c:pt>
                <c:pt idx="11">
                  <c:v>1.8333333333333333</c:v>
                </c:pt>
                <c:pt idx="12">
                  <c:v>2.6666666666666665</c:v>
                </c:pt>
                <c:pt idx="13">
                  <c:v>2.666666666666667</c:v>
                </c:pt>
                <c:pt idx="14">
                  <c:v>3.5</c:v>
                </c:pt>
                <c:pt idx="15">
                  <c:v>5</c:v>
                </c:pt>
                <c:pt idx="16">
                  <c:v>2.2916666666666665</c:v>
                </c:pt>
                <c:pt idx="17">
                  <c:v>3.2</c:v>
                </c:pt>
                <c:pt idx="18">
                  <c:v>5</c:v>
                </c:pt>
                <c:pt idx="19">
                  <c:v>5</c:v>
                </c:pt>
                <c:pt idx="20">
                  <c:v>4.1666666666666661</c:v>
                </c:pt>
              </c:numCache>
            </c:numRef>
          </c:yVal>
          <c:smooth val="0"/>
        </c:ser>
        <c:dLbls>
          <c:showLegendKey val="0"/>
          <c:showVal val="0"/>
          <c:showCatName val="0"/>
          <c:showSerName val="0"/>
          <c:showPercent val="0"/>
          <c:showBubbleSize val="0"/>
        </c:dLbls>
        <c:axId val="238988384"/>
        <c:axId val="238988944"/>
      </c:scatterChart>
      <c:valAx>
        <c:axId val="238988384"/>
        <c:scaling>
          <c:orientation val="minMax"/>
          <c:max val="5"/>
          <c:min val="1"/>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sz="1600" dirty="0" smtClean="0"/>
                  <a:t>平均評価</a:t>
                </a:r>
                <a:endParaRPr lang="ja-JP" altLang="en-US" sz="1600" dirty="0"/>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238988944"/>
        <c:crosses val="autoZero"/>
        <c:crossBetween val="midCat"/>
        <c:majorUnit val="1"/>
      </c:valAx>
      <c:valAx>
        <c:axId val="238988944"/>
        <c:scaling>
          <c:orientation val="minMax"/>
          <c:max val="5"/>
          <c:min val="1"/>
        </c:scaling>
        <c:delete val="0"/>
        <c:axPos val="l"/>
        <c:majorGridlines>
          <c:spPr>
            <a:ln w="9525" cap="flat" cmpd="sng" algn="ctr">
              <a:solidFill>
                <a:schemeClr val="tx1">
                  <a:lumMod val="15000"/>
                  <a:lumOff val="85000"/>
                </a:schemeClr>
              </a:solidFill>
              <a:round/>
            </a:ln>
            <a:effectLst/>
          </c:spPr>
        </c:majorGridlines>
        <c:title>
          <c:tx>
            <c:rich>
              <a:bodyPr rot="0" spcFirstLastPara="1" vertOverflow="ellipsis" vert="wordArtVertRtl"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sz="1600" dirty="0" smtClean="0"/>
                  <a:t>購入者のみ重み付き平均評価</a:t>
                </a:r>
                <a:endParaRPr lang="ja-JP" altLang="en-US" sz="1600" dirty="0"/>
              </a:p>
            </c:rich>
          </c:tx>
          <c:layout/>
          <c:overlay val="0"/>
          <c:spPr>
            <a:noFill/>
            <a:ln>
              <a:noFill/>
            </a:ln>
            <a:effectLst/>
          </c:spPr>
          <c:txPr>
            <a:bodyPr rot="0" spcFirstLastPara="1" vertOverflow="ellipsis" vert="wordArtVertRtl"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238988384"/>
        <c:crosses val="autoZero"/>
        <c:crossBetween val="midCat"/>
        <c:majorUnit val="1"/>
      </c:valAx>
      <c:spPr>
        <a:noFill/>
        <a:ln>
          <a:noFill/>
        </a:ln>
        <a:effectLst/>
      </c:spPr>
    </c:plotArea>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kumimoji="1" lang="ja-JP" altLang="en-US" dirty="0"/>
          </a:p>
        </p:txBody>
      </p:sp>
      <p:sp>
        <p:nvSpPr>
          <p:cNvPr id="3" name="日付プレースホルダー 2"/>
          <p:cNvSpPr>
            <a:spLocks noGrp="1"/>
          </p:cNvSpPr>
          <p:nvPr>
            <p:ph type="dt" sz="quarter" idx="1"/>
          </p:nvPr>
        </p:nvSpPr>
        <p:spPr>
          <a:xfrm>
            <a:off x="3850443" y="0"/>
            <a:ext cx="2945659" cy="496332"/>
          </a:xfrm>
          <a:prstGeom prst="rect">
            <a:avLst/>
          </a:prstGeom>
        </p:spPr>
        <p:txBody>
          <a:bodyPr vert="horz" lIns="91440" tIns="45720" rIns="91440" bIns="45720" rtlCol="0"/>
          <a:lstStyle>
            <a:lvl1pPr algn="r">
              <a:defRPr sz="1200"/>
            </a:lvl1pPr>
          </a:lstStyle>
          <a:p>
            <a:fld id="{C59E093D-FDD9-42D3-92B7-F440FB057357}" type="datetimeFigureOut">
              <a:rPr kumimoji="1" lang="ja-JP" altLang="en-US" smtClean="0"/>
              <a:t>2016/2/10</a:t>
            </a:fld>
            <a:endParaRPr kumimoji="1" lang="ja-JP" altLang="en-US" dirty="0"/>
          </a:p>
        </p:txBody>
      </p:sp>
      <p:sp>
        <p:nvSpPr>
          <p:cNvPr id="4" name="フッター プレースホルダー 3"/>
          <p:cNvSpPr>
            <a:spLocks noGrp="1"/>
          </p:cNvSpPr>
          <p:nvPr>
            <p:ph type="ftr" sz="quarter" idx="2"/>
          </p:nvPr>
        </p:nvSpPr>
        <p:spPr>
          <a:xfrm>
            <a:off x="0" y="9428583"/>
            <a:ext cx="2945659" cy="496332"/>
          </a:xfrm>
          <a:prstGeom prst="rect">
            <a:avLst/>
          </a:prstGeom>
        </p:spPr>
        <p:txBody>
          <a:bodyPr vert="horz" lIns="91440" tIns="45720" rIns="91440" bIns="45720" rtlCol="0" anchor="b"/>
          <a:lstStyle>
            <a:lvl1pPr algn="l">
              <a:defRPr sz="1200"/>
            </a:lvl1pPr>
          </a:lstStyle>
          <a:p>
            <a:endParaRPr kumimoji="1" lang="ja-JP" altLang="en-US" dirty="0"/>
          </a:p>
        </p:txBody>
      </p:sp>
      <p:sp>
        <p:nvSpPr>
          <p:cNvPr id="5" name="スライド番号プレースホルダー 4"/>
          <p:cNvSpPr>
            <a:spLocks noGrp="1"/>
          </p:cNvSpPr>
          <p:nvPr>
            <p:ph type="sldNum" sz="quarter" idx="3"/>
          </p:nvPr>
        </p:nvSpPr>
        <p:spPr>
          <a:xfrm>
            <a:off x="3850443" y="9428583"/>
            <a:ext cx="2945659" cy="496332"/>
          </a:xfrm>
          <a:prstGeom prst="rect">
            <a:avLst/>
          </a:prstGeom>
        </p:spPr>
        <p:txBody>
          <a:bodyPr vert="horz" lIns="91440" tIns="45720" rIns="91440" bIns="45720" rtlCol="0" anchor="b"/>
          <a:lstStyle>
            <a:lvl1pPr algn="r">
              <a:defRPr sz="1200"/>
            </a:lvl1pPr>
          </a:lstStyle>
          <a:p>
            <a:fld id="{C33EE9B4-36EF-4CF8-AD67-6F1C4E1B7957}" type="slidenum">
              <a:rPr kumimoji="1" lang="ja-JP" altLang="en-US" smtClean="0"/>
              <a:t>‹#›</a:t>
            </a:fld>
            <a:endParaRPr kumimoji="1" lang="ja-JP" altLang="en-US" dirty="0"/>
          </a:p>
        </p:txBody>
      </p:sp>
    </p:spTree>
    <p:extLst>
      <p:ext uri="{BB962C8B-B14F-4D97-AF65-F5344CB8AC3E}">
        <p14:creationId xmlns:p14="http://schemas.microsoft.com/office/powerpoint/2010/main" val="123711618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kumimoji="1" lang="ja-JP" altLang="en-US" dirty="0"/>
          </a:p>
        </p:txBody>
      </p:sp>
      <p:sp>
        <p:nvSpPr>
          <p:cNvPr id="3" name="日付プレースホルダー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vl1pPr>
          </a:lstStyle>
          <a:p>
            <a:fld id="{E9AF6D4E-1949-442B-9081-390E7ABD133E}" type="datetimeFigureOut">
              <a:rPr kumimoji="1" lang="ja-JP" altLang="en-US" smtClean="0"/>
              <a:t>2016/2/10</a:t>
            </a:fld>
            <a:endParaRPr kumimoji="1" lang="ja-JP" altLang="en-US" dirty="0"/>
          </a:p>
        </p:txBody>
      </p:sp>
      <p:sp>
        <p:nvSpPr>
          <p:cNvPr id="4" name="スライド イメージ プレースホルダー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endParaRPr lang="ja-JP" altLang="en-US" dirty="0"/>
          </a:p>
        </p:txBody>
      </p:sp>
      <p:sp>
        <p:nvSpPr>
          <p:cNvPr id="5" name="ノート プレースホルダー 4"/>
          <p:cNvSpPr>
            <a:spLocks noGrp="1"/>
          </p:cNvSpPr>
          <p:nvPr>
            <p:ph type="body" sz="quarter" idx="3"/>
          </p:nvPr>
        </p:nvSpPr>
        <p:spPr>
          <a:xfrm>
            <a:off x="679768" y="4715153"/>
            <a:ext cx="5438140" cy="4466987"/>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vl1pPr>
          </a:lstStyle>
          <a:p>
            <a:endParaRPr kumimoji="1" lang="ja-JP" altLang="en-US" dirty="0"/>
          </a:p>
        </p:txBody>
      </p:sp>
      <p:sp>
        <p:nvSpPr>
          <p:cNvPr id="7" name="スライド番号プレースホルダー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vl1pPr>
          </a:lstStyle>
          <a:p>
            <a:fld id="{10B37991-4255-4127-A803-43D556378B8F}" type="slidenum">
              <a:rPr kumimoji="1" lang="ja-JP" altLang="en-US" smtClean="0"/>
              <a:t>‹#›</a:t>
            </a:fld>
            <a:endParaRPr kumimoji="1" lang="ja-JP" altLang="en-US" dirty="0"/>
          </a:p>
        </p:txBody>
      </p:sp>
    </p:spTree>
    <p:extLst>
      <p:ext uri="{BB962C8B-B14F-4D97-AF65-F5344CB8AC3E}">
        <p14:creationId xmlns:p14="http://schemas.microsoft.com/office/powerpoint/2010/main" val="620464485"/>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ja-JP" altLang="en-US" sz="1200" smtClean="0">
                <a:latin typeface="ＭＳ ゴシック" panose="020B0609070205080204" pitchFamily="49" charset="-128"/>
                <a:ea typeface="ＭＳ ゴシック" panose="020B0609070205080204" pitchFamily="49" charset="-128"/>
              </a:rPr>
              <a:t>これからＡ群下田研ｂ班の発表を行います</a:t>
            </a:r>
            <a:r>
              <a:rPr lang="en-US" altLang="ja-JP" sz="1200" smtClean="0">
                <a:latin typeface="ＭＳ ゴシック" panose="020B0609070205080204" pitchFamily="49" charset="-128"/>
                <a:ea typeface="ＭＳ ゴシック" panose="020B0609070205080204" pitchFamily="49" charset="-128"/>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ja-JP" sz="1200" dirty="0" smtClean="0">
              <a:latin typeface="ＭＳ ゴシック" panose="020B0609070205080204" pitchFamily="49" charset="-128"/>
              <a:ea typeface="ＭＳ ゴシック" panose="020B0609070205080204" pitchFamily="49" charset="-128"/>
            </a:endParaRPr>
          </a:p>
          <a:p>
            <a:pPr marL="0" marR="0" indent="0" algn="l" defTabSz="914400" rtl="0" eaLnBrk="1" fontAlgn="auto" latinLnBrk="0" hangingPunct="1">
              <a:lnSpc>
                <a:spcPct val="100000"/>
              </a:lnSpc>
              <a:spcBef>
                <a:spcPts val="0"/>
              </a:spcBef>
              <a:spcAft>
                <a:spcPts val="0"/>
              </a:spcAft>
              <a:buClrTx/>
              <a:buSzTx/>
              <a:buFontTx/>
              <a:buNone/>
              <a:tabLst/>
              <a:defRPr/>
            </a:pPr>
            <a:r>
              <a:rPr lang="ja-JP" altLang="en-US" sz="1200" dirty="0" smtClean="0">
                <a:latin typeface="ＭＳ ゴシック" panose="020B0609070205080204" pitchFamily="49" charset="-128"/>
                <a:ea typeface="ＭＳ ゴシック" panose="020B0609070205080204" pitchFamily="49" charset="-128"/>
              </a:rPr>
              <a:t>礼</a:t>
            </a:r>
            <a:endParaRPr lang="en-US" altLang="ja-JP" sz="1200" dirty="0" smtClean="0">
              <a:latin typeface="ＭＳ ゴシック" panose="020B0609070205080204" pitchFamily="49" charset="-128"/>
              <a:ea typeface="ＭＳ ゴシック" panose="020B0609070205080204" pitchFamily="49" charset="-128"/>
            </a:endParaRPr>
          </a:p>
          <a:p>
            <a:endParaRPr kumimoji="1" lang="ja-JP" altLang="en-US" dirty="0"/>
          </a:p>
        </p:txBody>
      </p:sp>
      <p:sp>
        <p:nvSpPr>
          <p:cNvPr id="4" name="スライド番号プレースホルダー 3"/>
          <p:cNvSpPr>
            <a:spLocks noGrp="1"/>
          </p:cNvSpPr>
          <p:nvPr>
            <p:ph type="sldNum" sz="quarter" idx="10"/>
          </p:nvPr>
        </p:nvSpPr>
        <p:spPr/>
        <p:txBody>
          <a:bodyPr/>
          <a:lstStyle/>
          <a:p>
            <a:fld id="{10B37991-4255-4127-A803-43D556378B8F}" type="slidenum">
              <a:rPr kumimoji="1" lang="ja-JP" altLang="en-US" smtClean="0"/>
              <a:t>1</a:t>
            </a:fld>
            <a:endParaRPr kumimoji="1" lang="ja-JP" altLang="en-US" dirty="0"/>
          </a:p>
        </p:txBody>
      </p:sp>
    </p:spTree>
    <p:extLst>
      <p:ext uri="{BB962C8B-B14F-4D97-AF65-F5344CB8AC3E}">
        <p14:creationId xmlns:p14="http://schemas.microsoft.com/office/powerpoint/2010/main" val="9230328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ja-JP" sz="1200" kern="1200" dirty="0" smtClean="0">
                <a:solidFill>
                  <a:schemeClr val="tx1"/>
                </a:solidFill>
                <a:effectLst/>
                <a:latin typeface="+mn-lt"/>
                <a:ea typeface="+mn-ea"/>
                <a:cs typeface="+mn-cs"/>
              </a:rPr>
              <a:t>参考として，</a:t>
            </a:r>
            <a:r>
              <a:rPr kumimoji="1" lang="en-US" altLang="ja-JP" sz="1200" kern="1200" dirty="0" smtClean="0">
                <a:solidFill>
                  <a:schemeClr val="tx1"/>
                </a:solidFill>
                <a:effectLst/>
                <a:latin typeface="+mn-lt"/>
                <a:ea typeface="+mn-ea"/>
                <a:cs typeface="+mn-cs"/>
              </a:rPr>
              <a:t>Amazon</a:t>
            </a:r>
            <a:r>
              <a:rPr kumimoji="1" lang="ja-JP" altLang="ja-JP" sz="1200" kern="1200" dirty="0" smtClean="0">
                <a:solidFill>
                  <a:schemeClr val="tx1"/>
                </a:solidFill>
                <a:effectLst/>
                <a:latin typeface="+mn-lt"/>
                <a:ea typeface="+mn-ea"/>
                <a:cs typeface="+mn-cs"/>
              </a:rPr>
              <a:t>のレビューを調べるとレビューに書き込みを行った人物たちの平均点を表示していることが分かります．</a:t>
            </a:r>
          </a:p>
          <a:p>
            <a:r>
              <a:rPr kumimoji="1" lang="ja-JP" altLang="ja-JP" sz="1200" kern="1200" dirty="0" smtClean="0">
                <a:solidFill>
                  <a:schemeClr val="tx1"/>
                </a:solidFill>
                <a:effectLst/>
                <a:latin typeface="+mn-lt"/>
                <a:ea typeface="+mn-ea"/>
                <a:cs typeface="+mn-cs"/>
              </a:rPr>
              <a:t>しかし，このレビューを見て分かるとおり平均点が約</a:t>
            </a:r>
            <a:r>
              <a:rPr kumimoji="1" lang="en-US" altLang="ja-JP" sz="1200" kern="1200" dirty="0" smtClean="0">
                <a:solidFill>
                  <a:schemeClr val="tx1"/>
                </a:solidFill>
                <a:effectLst/>
                <a:latin typeface="+mn-lt"/>
                <a:ea typeface="+mn-ea"/>
                <a:cs typeface="+mn-cs"/>
              </a:rPr>
              <a:t>3.5</a:t>
            </a:r>
            <a:r>
              <a:rPr kumimoji="1" lang="ja-JP" altLang="ja-JP" sz="1200" kern="1200" dirty="0" smtClean="0">
                <a:solidFill>
                  <a:schemeClr val="tx1"/>
                </a:solidFill>
                <a:effectLst/>
                <a:latin typeface="+mn-lt"/>
                <a:ea typeface="+mn-ea"/>
                <a:cs typeface="+mn-cs"/>
              </a:rPr>
              <a:t>と中間的な点数であるにもかかわらず，評価</a:t>
            </a:r>
            <a:r>
              <a:rPr kumimoji="1" lang="en-US" altLang="ja-JP" sz="1200" kern="1200" dirty="0" smtClean="0">
                <a:solidFill>
                  <a:schemeClr val="tx1"/>
                </a:solidFill>
                <a:effectLst/>
                <a:latin typeface="+mn-lt"/>
                <a:ea typeface="+mn-ea"/>
                <a:cs typeface="+mn-cs"/>
              </a:rPr>
              <a:t>5</a:t>
            </a:r>
            <a:r>
              <a:rPr kumimoji="1" lang="ja-JP" altLang="ja-JP" sz="1200" kern="1200" dirty="0" smtClean="0">
                <a:solidFill>
                  <a:schemeClr val="tx1"/>
                </a:solidFill>
                <a:effectLst/>
                <a:latin typeface="+mn-lt"/>
                <a:ea typeface="+mn-ea"/>
                <a:cs typeface="+mn-cs"/>
              </a:rPr>
              <a:t>と評価</a:t>
            </a:r>
            <a:r>
              <a:rPr kumimoji="1" lang="en-US" altLang="ja-JP" sz="1200" kern="1200" dirty="0" smtClean="0">
                <a:solidFill>
                  <a:schemeClr val="tx1"/>
                </a:solidFill>
                <a:effectLst/>
                <a:latin typeface="+mn-lt"/>
                <a:ea typeface="+mn-ea"/>
                <a:cs typeface="+mn-cs"/>
              </a:rPr>
              <a:t>1</a:t>
            </a:r>
            <a:r>
              <a:rPr kumimoji="1" lang="ja-JP" altLang="ja-JP" sz="1200" kern="1200" dirty="0" smtClean="0">
                <a:solidFill>
                  <a:schemeClr val="tx1"/>
                </a:solidFill>
                <a:effectLst/>
                <a:latin typeface="+mn-lt"/>
                <a:ea typeface="+mn-ea"/>
                <a:cs typeface="+mn-cs"/>
              </a:rPr>
              <a:t>にレビューが集中しているため偏りが大きく信憑性が低く感じられます．</a:t>
            </a:r>
          </a:p>
          <a:p>
            <a:endParaRPr kumimoji="1" lang="ja-JP" altLang="en-US" dirty="0"/>
          </a:p>
        </p:txBody>
      </p:sp>
      <p:sp>
        <p:nvSpPr>
          <p:cNvPr id="4" name="スライド番号プレースホルダー 3"/>
          <p:cNvSpPr>
            <a:spLocks noGrp="1"/>
          </p:cNvSpPr>
          <p:nvPr>
            <p:ph type="sldNum" sz="quarter" idx="10"/>
          </p:nvPr>
        </p:nvSpPr>
        <p:spPr/>
        <p:txBody>
          <a:bodyPr/>
          <a:lstStyle/>
          <a:p>
            <a:fld id="{10B37991-4255-4127-A803-43D556378B8F}" type="slidenum">
              <a:rPr kumimoji="1" lang="ja-JP" altLang="en-US" smtClean="0"/>
              <a:t>10</a:t>
            </a:fld>
            <a:endParaRPr kumimoji="1" lang="ja-JP" altLang="en-US" dirty="0"/>
          </a:p>
        </p:txBody>
      </p:sp>
    </p:spTree>
    <p:extLst>
      <p:ext uri="{BB962C8B-B14F-4D97-AF65-F5344CB8AC3E}">
        <p14:creationId xmlns:p14="http://schemas.microsoft.com/office/powerpoint/2010/main" val="14157736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ja-JP" sz="1200" kern="1200" dirty="0" smtClean="0">
                <a:solidFill>
                  <a:schemeClr val="tx1"/>
                </a:solidFill>
                <a:effectLst/>
                <a:latin typeface="+mn-lt"/>
                <a:ea typeface="+mn-ea"/>
                <a:cs typeface="+mn-cs"/>
              </a:rPr>
              <a:t>そこでレビューを個別に回覧していくとこのようにレビューをみた人が書き込まれたレビューに対して「参考になった」</a:t>
            </a:r>
            <a:r>
              <a:rPr kumimoji="1" lang="ja-JP" altLang="ja-JP" sz="1200" kern="1200" dirty="0" err="1" smtClean="0">
                <a:solidFill>
                  <a:schemeClr val="tx1"/>
                </a:solidFill>
                <a:effectLst/>
                <a:latin typeface="+mn-lt"/>
                <a:ea typeface="+mn-ea"/>
                <a:cs typeface="+mn-cs"/>
              </a:rPr>
              <a:t>か</a:t>
            </a:r>
            <a:r>
              <a:rPr kumimoji="1" lang="ja-JP" altLang="ja-JP" sz="1200" kern="1200" dirty="0" smtClean="0">
                <a:solidFill>
                  <a:schemeClr val="tx1"/>
                </a:solidFill>
                <a:effectLst/>
                <a:latin typeface="+mn-lt"/>
                <a:ea typeface="+mn-ea"/>
                <a:cs typeface="+mn-cs"/>
              </a:rPr>
              <a:t>どうかを判別する制度があることが分かります．</a:t>
            </a:r>
          </a:p>
          <a:p>
            <a:r>
              <a:rPr kumimoji="1" lang="en-US" altLang="ja-JP" sz="1200" kern="1200" dirty="0" smtClean="0">
                <a:solidFill>
                  <a:schemeClr val="tx1"/>
                </a:solidFill>
                <a:effectLst/>
                <a:latin typeface="+mn-lt"/>
                <a:ea typeface="+mn-ea"/>
                <a:cs typeface="+mn-cs"/>
              </a:rPr>
              <a:t> </a:t>
            </a:r>
            <a:endParaRPr kumimoji="1" lang="ja-JP" altLang="ja-JP" sz="1200" kern="1200" dirty="0" smtClean="0">
              <a:solidFill>
                <a:schemeClr val="tx1"/>
              </a:solidFill>
              <a:effectLst/>
              <a:latin typeface="+mn-lt"/>
              <a:ea typeface="+mn-ea"/>
              <a:cs typeface="+mn-cs"/>
            </a:endParaRPr>
          </a:p>
          <a:p>
            <a:r>
              <a:rPr kumimoji="1" lang="ja-JP" altLang="ja-JP" sz="1200" kern="1200" dirty="0" smtClean="0">
                <a:solidFill>
                  <a:schemeClr val="tx1"/>
                </a:solidFill>
                <a:effectLst/>
                <a:latin typeface="+mn-lt"/>
                <a:ea typeface="+mn-ea"/>
                <a:cs typeface="+mn-cs"/>
              </a:rPr>
              <a:t>表示されているレビューは</a:t>
            </a:r>
            <a:r>
              <a:rPr kumimoji="1" lang="en-US" altLang="ja-JP" sz="1200" kern="1200" dirty="0" smtClean="0">
                <a:solidFill>
                  <a:schemeClr val="tx1"/>
                </a:solidFill>
                <a:effectLst/>
                <a:latin typeface="+mn-lt"/>
                <a:ea typeface="+mn-ea"/>
                <a:cs typeface="+mn-cs"/>
              </a:rPr>
              <a:t>10</a:t>
            </a:r>
            <a:r>
              <a:rPr kumimoji="1" lang="ja-JP" altLang="ja-JP" sz="1200" kern="1200" dirty="0" smtClean="0">
                <a:solidFill>
                  <a:schemeClr val="tx1"/>
                </a:solidFill>
                <a:effectLst/>
                <a:latin typeface="+mn-lt"/>
                <a:ea typeface="+mn-ea"/>
                <a:cs typeface="+mn-cs"/>
              </a:rPr>
              <a:t>人中</a:t>
            </a:r>
            <a:r>
              <a:rPr kumimoji="1" lang="en-US" altLang="ja-JP" sz="1200" kern="1200" dirty="0" smtClean="0">
                <a:solidFill>
                  <a:schemeClr val="tx1"/>
                </a:solidFill>
                <a:effectLst/>
                <a:latin typeface="+mn-lt"/>
                <a:ea typeface="+mn-ea"/>
                <a:cs typeface="+mn-cs"/>
              </a:rPr>
              <a:t>1</a:t>
            </a:r>
            <a:r>
              <a:rPr kumimoji="1" lang="ja-JP" altLang="ja-JP" sz="1200" kern="1200" dirty="0" smtClean="0">
                <a:solidFill>
                  <a:schemeClr val="tx1"/>
                </a:solidFill>
                <a:effectLst/>
                <a:latin typeface="+mn-lt"/>
                <a:ea typeface="+mn-ea"/>
                <a:cs typeface="+mn-cs"/>
              </a:rPr>
              <a:t>人とレビューをみた人物の</a:t>
            </a:r>
            <a:r>
              <a:rPr kumimoji="1" lang="en-US" altLang="ja-JP" sz="1200" kern="1200" dirty="0" smtClean="0">
                <a:solidFill>
                  <a:schemeClr val="tx1"/>
                </a:solidFill>
                <a:effectLst/>
                <a:latin typeface="+mn-lt"/>
                <a:ea typeface="+mn-ea"/>
                <a:cs typeface="+mn-cs"/>
              </a:rPr>
              <a:t>10</a:t>
            </a:r>
            <a:r>
              <a:rPr kumimoji="1" lang="ja-JP" altLang="ja-JP" sz="1200" kern="1200" dirty="0" smtClean="0">
                <a:solidFill>
                  <a:schemeClr val="tx1"/>
                </a:solidFill>
                <a:effectLst/>
                <a:latin typeface="+mn-lt"/>
                <a:ea typeface="+mn-ea"/>
                <a:cs typeface="+mn-cs"/>
              </a:rPr>
              <a:t>％しか「参考になった」と解答していることがわかり，このレビューは</a:t>
            </a:r>
            <a:r>
              <a:rPr kumimoji="1" lang="en-US" altLang="ja-JP" sz="1200" kern="1200" dirty="0" smtClean="0">
                <a:solidFill>
                  <a:schemeClr val="tx1"/>
                </a:solidFill>
                <a:effectLst/>
                <a:latin typeface="+mn-lt"/>
                <a:ea typeface="+mn-ea"/>
                <a:cs typeface="+mn-cs"/>
              </a:rPr>
              <a:t>25%</a:t>
            </a:r>
            <a:r>
              <a:rPr kumimoji="1" lang="ja-JP" altLang="ja-JP" sz="1200" kern="1200" dirty="0" smtClean="0">
                <a:solidFill>
                  <a:schemeClr val="tx1"/>
                </a:solidFill>
                <a:effectLst/>
                <a:latin typeface="+mn-lt"/>
                <a:ea typeface="+mn-ea"/>
                <a:cs typeface="+mn-cs"/>
              </a:rPr>
              <a:t>程度レビューであることが分かります．</a:t>
            </a:r>
          </a:p>
          <a:p>
            <a:r>
              <a:rPr kumimoji="1" lang="en-US" altLang="ja-JP" sz="1200" kern="1200" dirty="0" smtClean="0">
                <a:solidFill>
                  <a:schemeClr val="tx1"/>
                </a:solidFill>
                <a:effectLst/>
                <a:latin typeface="+mn-lt"/>
                <a:ea typeface="+mn-ea"/>
                <a:cs typeface="+mn-cs"/>
              </a:rPr>
              <a:t> </a:t>
            </a:r>
            <a:endParaRPr kumimoji="1" lang="ja-JP" altLang="ja-JP" sz="1200" kern="1200" dirty="0" smtClean="0">
              <a:solidFill>
                <a:schemeClr val="tx1"/>
              </a:solidFill>
              <a:effectLst/>
              <a:latin typeface="+mn-lt"/>
              <a:ea typeface="+mn-ea"/>
              <a:cs typeface="+mn-cs"/>
            </a:endParaRPr>
          </a:p>
          <a:p>
            <a:r>
              <a:rPr kumimoji="1" lang="ja-JP" altLang="ja-JP" sz="1200" kern="1200" dirty="0" smtClean="0">
                <a:solidFill>
                  <a:schemeClr val="tx1"/>
                </a:solidFill>
                <a:effectLst/>
                <a:latin typeface="+mn-lt"/>
                <a:ea typeface="+mn-ea"/>
                <a:cs typeface="+mn-cs"/>
              </a:rPr>
              <a:t>このよう</a:t>
            </a:r>
            <a:r>
              <a:rPr kumimoji="1" lang="ja-JP" altLang="en-US" sz="1200" kern="1200" dirty="0" smtClean="0">
                <a:solidFill>
                  <a:schemeClr val="tx1"/>
                </a:solidFill>
                <a:effectLst/>
                <a:latin typeface="+mn-lt"/>
                <a:ea typeface="+mn-ea"/>
                <a:cs typeface="+mn-cs"/>
              </a:rPr>
              <a:t>に</a:t>
            </a:r>
            <a:r>
              <a:rPr kumimoji="1" lang="ja-JP" altLang="ja-JP" sz="1200" kern="1200" dirty="0" smtClean="0">
                <a:solidFill>
                  <a:schemeClr val="tx1"/>
                </a:solidFill>
                <a:effectLst/>
                <a:latin typeface="+mn-lt"/>
                <a:ea typeface="+mn-ea"/>
                <a:cs typeface="+mn-cs"/>
              </a:rPr>
              <a:t>対象のレビューがどの程度参考になるかの分析を進めていくことで，新しい評価値を作り出そうと考えました，</a:t>
            </a:r>
          </a:p>
          <a:p>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10B37991-4255-4127-A803-43D556378B8F}" type="slidenum">
              <a:rPr kumimoji="1" lang="ja-JP" altLang="en-US" smtClean="0"/>
              <a:t>11</a:t>
            </a:fld>
            <a:endParaRPr kumimoji="1" lang="ja-JP" altLang="en-US" dirty="0"/>
          </a:p>
        </p:txBody>
      </p:sp>
    </p:spTree>
    <p:extLst>
      <p:ext uri="{BB962C8B-B14F-4D97-AF65-F5344CB8AC3E}">
        <p14:creationId xmlns:p14="http://schemas.microsoft.com/office/powerpoint/2010/main" val="13157290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ja-JP" altLang="en-US" sz="1200" dirty="0" smtClean="0"/>
              <a:t>レビューを読んだ人物に「参考になった」</a:t>
            </a:r>
            <a:r>
              <a:rPr lang="ja-JP" altLang="en-US" sz="1200" dirty="0" err="1" smtClean="0"/>
              <a:t>か</a:t>
            </a:r>
            <a:r>
              <a:rPr lang="ja-JP" altLang="en-US" sz="1200" dirty="0" smtClean="0"/>
              <a:t>判断させるシステムを利用し信頼度を上げようと図った．</a:t>
            </a:r>
            <a:endParaRPr lang="en-US" altLang="ja-JP" sz="1200"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10B37991-4255-4127-A803-43D556378B8F}" type="slidenum">
              <a:rPr kumimoji="1" lang="ja-JP" altLang="en-US" smtClean="0"/>
              <a:t>13</a:t>
            </a:fld>
            <a:endParaRPr kumimoji="1" lang="ja-JP" altLang="en-US" dirty="0"/>
          </a:p>
        </p:txBody>
      </p:sp>
    </p:spTree>
    <p:extLst>
      <p:ext uri="{BB962C8B-B14F-4D97-AF65-F5344CB8AC3E}">
        <p14:creationId xmlns:p14="http://schemas.microsoft.com/office/powerpoint/2010/main" val="31690135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10B37991-4255-4127-A803-43D556378B8F}" type="slidenum">
              <a:rPr kumimoji="1" lang="ja-JP" altLang="en-US" smtClean="0"/>
              <a:t>16</a:t>
            </a:fld>
            <a:endParaRPr kumimoji="1" lang="ja-JP" altLang="en-US" dirty="0"/>
          </a:p>
        </p:txBody>
      </p:sp>
    </p:spTree>
    <p:extLst>
      <p:ext uri="{BB962C8B-B14F-4D97-AF65-F5344CB8AC3E}">
        <p14:creationId xmlns:p14="http://schemas.microsoft.com/office/powerpoint/2010/main" val="34279797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10B37991-4255-4127-A803-43D556378B8F}" type="slidenum">
              <a:rPr kumimoji="1" lang="ja-JP" altLang="en-US" smtClean="0"/>
              <a:t>17</a:t>
            </a:fld>
            <a:endParaRPr kumimoji="1" lang="ja-JP" altLang="en-US" dirty="0"/>
          </a:p>
        </p:txBody>
      </p:sp>
    </p:spTree>
    <p:extLst>
      <p:ext uri="{BB962C8B-B14F-4D97-AF65-F5344CB8AC3E}">
        <p14:creationId xmlns:p14="http://schemas.microsoft.com/office/powerpoint/2010/main" val="13450008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10B37991-4255-4127-A803-43D556378B8F}" type="slidenum">
              <a:rPr kumimoji="1" lang="ja-JP" altLang="en-US" smtClean="0"/>
              <a:t>18</a:t>
            </a:fld>
            <a:endParaRPr kumimoji="1" lang="ja-JP" altLang="en-US" dirty="0"/>
          </a:p>
        </p:txBody>
      </p:sp>
    </p:spTree>
    <p:extLst>
      <p:ext uri="{BB962C8B-B14F-4D97-AF65-F5344CB8AC3E}">
        <p14:creationId xmlns:p14="http://schemas.microsoft.com/office/powerpoint/2010/main" val="13251124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10B37991-4255-4127-A803-43D556378B8F}" type="slidenum">
              <a:rPr kumimoji="1" lang="ja-JP" altLang="en-US" smtClean="0"/>
              <a:t>19</a:t>
            </a:fld>
            <a:endParaRPr kumimoji="1" lang="ja-JP" altLang="en-US" dirty="0"/>
          </a:p>
        </p:txBody>
      </p:sp>
    </p:spTree>
    <p:extLst>
      <p:ext uri="{BB962C8B-B14F-4D97-AF65-F5344CB8AC3E}">
        <p14:creationId xmlns:p14="http://schemas.microsoft.com/office/powerpoint/2010/main" val="11487981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1" lang="ja-JP" altLang="en-US" dirty="0"/>
          </a:p>
        </p:txBody>
      </p:sp>
      <p:sp>
        <p:nvSpPr>
          <p:cNvPr id="4" name="スライド番号プレースホルダー 3"/>
          <p:cNvSpPr>
            <a:spLocks noGrp="1"/>
          </p:cNvSpPr>
          <p:nvPr>
            <p:ph type="sldNum" sz="quarter" idx="10"/>
          </p:nvPr>
        </p:nvSpPr>
        <p:spPr/>
        <p:txBody>
          <a:bodyPr/>
          <a:lstStyle/>
          <a:p>
            <a:fld id="{10B37991-4255-4127-A803-43D556378B8F}" type="slidenum">
              <a:rPr kumimoji="1" lang="ja-JP" altLang="en-US" smtClean="0"/>
              <a:t>20</a:t>
            </a:fld>
            <a:endParaRPr kumimoji="1" lang="ja-JP" altLang="en-US" dirty="0"/>
          </a:p>
        </p:txBody>
      </p:sp>
    </p:spTree>
    <p:extLst>
      <p:ext uri="{BB962C8B-B14F-4D97-AF65-F5344CB8AC3E}">
        <p14:creationId xmlns:p14="http://schemas.microsoft.com/office/powerpoint/2010/main" val="335796432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1" lang="ja-JP" altLang="en-US" dirty="0"/>
          </a:p>
        </p:txBody>
      </p:sp>
      <p:sp>
        <p:nvSpPr>
          <p:cNvPr id="4" name="スライド番号プレースホルダー 3"/>
          <p:cNvSpPr>
            <a:spLocks noGrp="1"/>
          </p:cNvSpPr>
          <p:nvPr>
            <p:ph type="sldNum" sz="quarter" idx="10"/>
          </p:nvPr>
        </p:nvSpPr>
        <p:spPr/>
        <p:txBody>
          <a:bodyPr/>
          <a:lstStyle/>
          <a:p>
            <a:fld id="{10B37991-4255-4127-A803-43D556378B8F}" type="slidenum">
              <a:rPr kumimoji="1" lang="ja-JP" altLang="en-US" smtClean="0"/>
              <a:t>21</a:t>
            </a:fld>
            <a:endParaRPr kumimoji="1" lang="ja-JP" altLang="en-US" dirty="0"/>
          </a:p>
        </p:txBody>
      </p:sp>
    </p:spTree>
    <p:extLst>
      <p:ext uri="{BB962C8B-B14F-4D97-AF65-F5344CB8AC3E}">
        <p14:creationId xmlns:p14="http://schemas.microsoft.com/office/powerpoint/2010/main" val="49763196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1" lang="ja-JP" altLang="en-US" dirty="0"/>
          </a:p>
        </p:txBody>
      </p:sp>
      <p:sp>
        <p:nvSpPr>
          <p:cNvPr id="4" name="スライド番号プレースホルダー 3"/>
          <p:cNvSpPr>
            <a:spLocks noGrp="1"/>
          </p:cNvSpPr>
          <p:nvPr>
            <p:ph type="sldNum" sz="quarter" idx="10"/>
          </p:nvPr>
        </p:nvSpPr>
        <p:spPr/>
        <p:txBody>
          <a:bodyPr/>
          <a:lstStyle/>
          <a:p>
            <a:fld id="{10B37991-4255-4127-A803-43D556378B8F}" type="slidenum">
              <a:rPr kumimoji="1" lang="ja-JP" altLang="en-US" smtClean="0"/>
              <a:t>22</a:t>
            </a:fld>
            <a:endParaRPr kumimoji="1" lang="ja-JP" altLang="en-US" dirty="0"/>
          </a:p>
        </p:txBody>
      </p:sp>
    </p:spTree>
    <p:extLst>
      <p:ext uri="{BB962C8B-B14F-4D97-AF65-F5344CB8AC3E}">
        <p14:creationId xmlns:p14="http://schemas.microsoft.com/office/powerpoint/2010/main" val="13628738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ja-JP" altLang="en-US" sz="1200" dirty="0" smtClean="0"/>
              <a:t>オンラインショッピングが普及し，より多くの人々がそのサイトを回覧できる状況が整っている．</a:t>
            </a:r>
            <a:endParaRPr lang="en-US" altLang="ja-JP" sz="1200" dirty="0" smtClean="0"/>
          </a:p>
          <a:p>
            <a:endParaRPr lang="en-US" altLang="ja-JP" sz="1200" dirty="0" smtClean="0"/>
          </a:p>
          <a:p>
            <a:r>
              <a:rPr lang="ja-JP" altLang="en-US" sz="1200" dirty="0" smtClean="0"/>
              <a:t>そのような状況の中</a:t>
            </a:r>
            <a:endParaRPr lang="en-US" altLang="ja-JP" sz="1200" dirty="0" smtClean="0"/>
          </a:p>
          <a:p>
            <a:endParaRPr lang="en-US" altLang="ja-JP" sz="1200" dirty="0" smtClean="0"/>
          </a:p>
          <a:p>
            <a:r>
              <a:rPr lang="ja-JP" altLang="en-US" sz="1200" dirty="0" smtClean="0"/>
              <a:t>そのオンラインショッピングサイトでの</a:t>
            </a:r>
            <a:endParaRPr lang="en-US" altLang="ja-JP" sz="1200" dirty="0" smtClean="0"/>
          </a:p>
          <a:p>
            <a:r>
              <a:rPr lang="ja-JP" altLang="en-US" sz="1200" dirty="0" smtClean="0"/>
              <a:t>レビューによる商品の評価が適切でない可能性があり，現在の表示方法である平均値よりも信頼できる方法を探そうと考えた．</a:t>
            </a:r>
            <a:endParaRPr lang="en-US" altLang="ja-JP" sz="1200"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10B37991-4255-4127-A803-43D556378B8F}" type="slidenum">
              <a:rPr kumimoji="1" lang="ja-JP" altLang="en-US" smtClean="0"/>
              <a:t>2</a:t>
            </a:fld>
            <a:endParaRPr kumimoji="1" lang="ja-JP" altLang="en-US" dirty="0"/>
          </a:p>
        </p:txBody>
      </p:sp>
    </p:spTree>
    <p:extLst>
      <p:ext uri="{BB962C8B-B14F-4D97-AF65-F5344CB8AC3E}">
        <p14:creationId xmlns:p14="http://schemas.microsoft.com/office/powerpoint/2010/main" val="27110390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ja-JP" sz="1200" kern="1200" dirty="0" smtClean="0">
                <a:solidFill>
                  <a:schemeClr val="tx1"/>
                </a:solidFill>
                <a:effectLst/>
                <a:latin typeface="+mn-lt"/>
                <a:ea typeface="+mn-ea"/>
                <a:cs typeface="+mn-cs"/>
              </a:rPr>
              <a:t>これら背景の説明としてリアルショッピングとオンラインショッピングの違いから説明します．</a:t>
            </a:r>
          </a:p>
          <a:p>
            <a:r>
              <a:rPr kumimoji="1" lang="ja-JP" altLang="ja-JP" sz="1200" kern="1200" dirty="0" smtClean="0">
                <a:solidFill>
                  <a:schemeClr val="tx1"/>
                </a:solidFill>
                <a:effectLst/>
                <a:latin typeface="+mn-lt"/>
                <a:ea typeface="+mn-ea"/>
                <a:cs typeface="+mn-cs"/>
              </a:rPr>
              <a:t>実際にある店舗に足を運ぶリアルショッピングとネットワーク内で買い物を行うオンラインショッピングでは主に</a:t>
            </a:r>
            <a:r>
              <a:rPr kumimoji="1" lang="en-US" altLang="ja-JP" sz="1200" kern="1200" dirty="0" smtClean="0">
                <a:solidFill>
                  <a:schemeClr val="tx1"/>
                </a:solidFill>
                <a:effectLst/>
                <a:latin typeface="+mn-lt"/>
                <a:ea typeface="+mn-ea"/>
                <a:cs typeface="+mn-cs"/>
              </a:rPr>
              <a:t>4</a:t>
            </a:r>
            <a:r>
              <a:rPr kumimoji="1" lang="ja-JP" altLang="ja-JP" sz="1200" kern="1200" dirty="0" err="1" smtClean="0">
                <a:solidFill>
                  <a:schemeClr val="tx1"/>
                </a:solidFill>
                <a:effectLst/>
                <a:latin typeface="+mn-lt"/>
                <a:ea typeface="+mn-ea"/>
                <a:cs typeface="+mn-cs"/>
              </a:rPr>
              <a:t>つの</a:t>
            </a:r>
            <a:r>
              <a:rPr kumimoji="1" lang="ja-JP" altLang="ja-JP" sz="1200" kern="1200" dirty="0" smtClean="0">
                <a:solidFill>
                  <a:schemeClr val="tx1"/>
                </a:solidFill>
                <a:effectLst/>
                <a:latin typeface="+mn-lt"/>
                <a:ea typeface="+mn-ea"/>
                <a:cs typeface="+mn-cs"/>
              </a:rPr>
              <a:t>違いがあります．</a:t>
            </a:r>
          </a:p>
          <a:p>
            <a:r>
              <a:rPr kumimoji="1" lang="en-US" altLang="ja-JP" sz="1200" kern="1200" dirty="0" smtClean="0">
                <a:solidFill>
                  <a:schemeClr val="tx1"/>
                </a:solidFill>
                <a:effectLst/>
                <a:latin typeface="+mn-lt"/>
                <a:ea typeface="+mn-ea"/>
                <a:cs typeface="+mn-cs"/>
              </a:rPr>
              <a:t> </a:t>
            </a:r>
            <a:endParaRPr kumimoji="1" lang="ja-JP" altLang="ja-JP" sz="1200" kern="1200" dirty="0" smtClean="0">
              <a:solidFill>
                <a:schemeClr val="tx1"/>
              </a:solidFill>
              <a:effectLst/>
              <a:latin typeface="+mn-lt"/>
              <a:ea typeface="+mn-ea"/>
              <a:cs typeface="+mn-cs"/>
            </a:endParaRPr>
          </a:p>
          <a:p>
            <a:pPr lvl="0"/>
            <a:r>
              <a:rPr kumimoji="1" lang="ja-JP" altLang="ja-JP" sz="1200" kern="1200" dirty="0" smtClean="0">
                <a:solidFill>
                  <a:schemeClr val="tx1"/>
                </a:solidFill>
                <a:effectLst/>
                <a:latin typeface="+mn-lt"/>
                <a:ea typeface="+mn-ea"/>
                <a:cs typeface="+mn-cs"/>
              </a:rPr>
              <a:t>販売場所の違い</a:t>
            </a:r>
            <a:r>
              <a:rPr kumimoji="1" lang="en-US" altLang="ja-JP" sz="1200" kern="1200" dirty="0" smtClean="0">
                <a:solidFill>
                  <a:schemeClr val="tx1"/>
                </a:solidFill>
                <a:effectLst/>
                <a:latin typeface="+mn-lt"/>
                <a:ea typeface="+mn-ea"/>
                <a:cs typeface="+mn-cs"/>
              </a:rPr>
              <a:t>	</a:t>
            </a:r>
            <a:r>
              <a:rPr kumimoji="1" lang="ja-JP" altLang="ja-JP" sz="1200" kern="1200" dirty="0" smtClean="0">
                <a:solidFill>
                  <a:schemeClr val="tx1"/>
                </a:solidFill>
                <a:effectLst/>
                <a:latin typeface="+mn-lt"/>
                <a:ea typeface="+mn-ea"/>
                <a:cs typeface="+mn-cs"/>
              </a:rPr>
              <a:t>リアルショッピングは販売店舗に消費者が向かう必要がありますが，オンラインショップではネットワークに接続されていればどこにいても問題ありません．</a:t>
            </a:r>
          </a:p>
          <a:p>
            <a:pPr lvl="0"/>
            <a:r>
              <a:rPr kumimoji="1" lang="ja-JP" altLang="ja-JP" sz="1200" kern="1200" dirty="0" smtClean="0">
                <a:solidFill>
                  <a:schemeClr val="tx1"/>
                </a:solidFill>
                <a:effectLst/>
                <a:latin typeface="+mn-lt"/>
                <a:ea typeface="+mn-ea"/>
                <a:cs typeface="+mn-cs"/>
              </a:rPr>
              <a:t>支払い方法の違い</a:t>
            </a:r>
            <a:r>
              <a:rPr kumimoji="1" lang="en-US" altLang="ja-JP" sz="1200" kern="1200" dirty="0" smtClean="0">
                <a:solidFill>
                  <a:schemeClr val="tx1"/>
                </a:solidFill>
                <a:effectLst/>
                <a:latin typeface="+mn-lt"/>
                <a:ea typeface="+mn-ea"/>
                <a:cs typeface="+mn-cs"/>
              </a:rPr>
              <a:t>	</a:t>
            </a:r>
            <a:r>
              <a:rPr kumimoji="1" lang="ja-JP" altLang="ja-JP" sz="1200" kern="1200" dirty="0" smtClean="0">
                <a:solidFill>
                  <a:schemeClr val="tx1"/>
                </a:solidFill>
                <a:effectLst/>
                <a:latin typeface="+mn-lt"/>
                <a:ea typeface="+mn-ea"/>
                <a:cs typeface="+mn-cs"/>
              </a:rPr>
              <a:t>リアルショッピングは現金，もしくはカードで支払うことでその場で商品と交換します．オンラインショッピングはカードもしくは代引きで支払い，商品は数日後指定した場所に届きます．</a:t>
            </a:r>
          </a:p>
          <a:p>
            <a:pPr lvl="0"/>
            <a:r>
              <a:rPr kumimoji="1" lang="ja-JP" altLang="ja-JP" sz="1200" kern="1200" dirty="0" smtClean="0">
                <a:solidFill>
                  <a:schemeClr val="tx1"/>
                </a:solidFill>
                <a:effectLst/>
                <a:latin typeface="+mn-lt"/>
                <a:ea typeface="+mn-ea"/>
                <a:cs typeface="+mn-cs"/>
              </a:rPr>
              <a:t>店舗の必要性</a:t>
            </a:r>
            <a:r>
              <a:rPr kumimoji="1" lang="en-US" altLang="ja-JP" sz="1200" kern="1200" dirty="0" smtClean="0">
                <a:solidFill>
                  <a:schemeClr val="tx1"/>
                </a:solidFill>
                <a:effectLst/>
                <a:latin typeface="+mn-lt"/>
                <a:ea typeface="+mn-ea"/>
                <a:cs typeface="+mn-cs"/>
              </a:rPr>
              <a:t>	</a:t>
            </a:r>
            <a:r>
              <a:rPr kumimoji="1" lang="ja-JP" altLang="ja-JP" sz="1200" kern="1200" dirty="0" smtClean="0">
                <a:solidFill>
                  <a:schemeClr val="tx1"/>
                </a:solidFill>
                <a:effectLst/>
                <a:latin typeface="+mn-lt"/>
                <a:ea typeface="+mn-ea"/>
                <a:cs typeface="+mn-cs"/>
              </a:rPr>
              <a:t>リアルショッピングでは商品を展示するための店舗が必要です．オンラインショッピングではコンピューター上で写真を載せる手間はあるものの販売するための店舗は必要ありません．</a:t>
            </a:r>
          </a:p>
          <a:p>
            <a:pPr lvl="0"/>
            <a:r>
              <a:rPr kumimoji="1" lang="ja-JP" altLang="ja-JP" sz="1200" kern="1200" dirty="0" smtClean="0">
                <a:solidFill>
                  <a:schemeClr val="tx1"/>
                </a:solidFill>
                <a:effectLst/>
                <a:latin typeface="+mn-lt"/>
                <a:ea typeface="+mn-ea"/>
                <a:cs typeface="+mn-cs"/>
              </a:rPr>
              <a:t>営業時間</a:t>
            </a:r>
            <a:r>
              <a:rPr kumimoji="1" lang="en-US" altLang="ja-JP" sz="1200" kern="1200" dirty="0" smtClean="0">
                <a:solidFill>
                  <a:schemeClr val="tx1"/>
                </a:solidFill>
                <a:effectLst/>
                <a:latin typeface="+mn-lt"/>
                <a:ea typeface="+mn-ea"/>
                <a:cs typeface="+mn-cs"/>
              </a:rPr>
              <a:t>		</a:t>
            </a:r>
            <a:r>
              <a:rPr kumimoji="1" lang="ja-JP" altLang="ja-JP" sz="1200" kern="1200" dirty="0" smtClean="0">
                <a:solidFill>
                  <a:schemeClr val="tx1"/>
                </a:solidFill>
                <a:effectLst/>
                <a:latin typeface="+mn-lt"/>
                <a:ea typeface="+mn-ea"/>
                <a:cs typeface="+mn-cs"/>
              </a:rPr>
              <a:t>リアルショッピングでは営業時間内でのみ買い物ができます．オンラインショッピングでは運用するサイトに以上がない限り，</a:t>
            </a:r>
            <a:r>
              <a:rPr kumimoji="1" lang="en-US" altLang="ja-JP" sz="1200" kern="1200" dirty="0" smtClean="0">
                <a:solidFill>
                  <a:schemeClr val="tx1"/>
                </a:solidFill>
                <a:effectLst/>
                <a:latin typeface="+mn-lt"/>
                <a:ea typeface="+mn-ea"/>
                <a:cs typeface="+mn-cs"/>
              </a:rPr>
              <a:t>24</a:t>
            </a:r>
            <a:r>
              <a:rPr kumimoji="1" lang="ja-JP" altLang="ja-JP" sz="1200" kern="1200" dirty="0" smtClean="0">
                <a:solidFill>
                  <a:schemeClr val="tx1"/>
                </a:solidFill>
                <a:effectLst/>
                <a:latin typeface="+mn-lt"/>
                <a:ea typeface="+mn-ea"/>
                <a:cs typeface="+mn-cs"/>
              </a:rPr>
              <a:t>時間いつでも買い物が行えます．</a:t>
            </a:r>
          </a:p>
          <a:p>
            <a:endParaRPr kumimoji="1" lang="ja-JP" altLang="en-US" dirty="0"/>
          </a:p>
        </p:txBody>
      </p:sp>
      <p:sp>
        <p:nvSpPr>
          <p:cNvPr id="4" name="スライド番号プレースホルダー 3"/>
          <p:cNvSpPr>
            <a:spLocks noGrp="1"/>
          </p:cNvSpPr>
          <p:nvPr>
            <p:ph type="sldNum" sz="quarter" idx="10"/>
          </p:nvPr>
        </p:nvSpPr>
        <p:spPr/>
        <p:txBody>
          <a:bodyPr/>
          <a:lstStyle/>
          <a:p>
            <a:fld id="{10B37991-4255-4127-A803-43D556378B8F}" type="slidenum">
              <a:rPr kumimoji="1" lang="ja-JP" altLang="en-US" smtClean="0"/>
              <a:t>3</a:t>
            </a:fld>
            <a:endParaRPr kumimoji="1" lang="ja-JP" altLang="en-US" dirty="0"/>
          </a:p>
        </p:txBody>
      </p:sp>
    </p:spTree>
    <p:extLst>
      <p:ext uri="{BB962C8B-B14F-4D97-AF65-F5344CB8AC3E}">
        <p14:creationId xmlns:p14="http://schemas.microsoft.com/office/powerpoint/2010/main" val="2848255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b="1" i="0" kern="1200" dirty="0" smtClean="0">
                <a:solidFill>
                  <a:schemeClr val="tx1"/>
                </a:solidFill>
                <a:effectLst/>
                <a:latin typeface="+mn-lt"/>
                <a:ea typeface="+mn-ea"/>
                <a:cs typeface="+mn-cs"/>
              </a:rPr>
              <a:t>楽天市場</a:t>
            </a:r>
            <a:endParaRPr kumimoji="1" lang="en-US" altLang="ja-JP" sz="1200" b="1" i="0" kern="1200" dirty="0" smtClean="0">
              <a:solidFill>
                <a:schemeClr val="tx1"/>
              </a:solidFill>
              <a:effectLst/>
              <a:latin typeface="+mn-lt"/>
              <a:ea typeface="+mn-ea"/>
              <a:cs typeface="+mn-cs"/>
            </a:endParaRPr>
          </a:p>
          <a:p>
            <a:r>
              <a:rPr kumimoji="1" lang="en-US" altLang="ja-JP" sz="1200" b="1" i="0" kern="1200" dirty="0" smtClean="0">
                <a:solidFill>
                  <a:schemeClr val="tx1"/>
                </a:solidFill>
                <a:effectLst/>
                <a:latin typeface="+mn-lt"/>
                <a:ea typeface="+mn-ea"/>
                <a:cs typeface="+mn-cs"/>
              </a:rPr>
              <a:t>1997</a:t>
            </a:r>
            <a:r>
              <a:rPr kumimoji="1" lang="ja-JP" altLang="en-US" sz="1200" b="1" i="0" kern="1200" dirty="0" smtClean="0">
                <a:solidFill>
                  <a:schemeClr val="tx1"/>
                </a:solidFill>
                <a:effectLst/>
                <a:latin typeface="+mn-lt"/>
                <a:ea typeface="+mn-ea"/>
                <a:cs typeface="+mn-cs"/>
              </a:rPr>
              <a:t>年</a:t>
            </a:r>
            <a:r>
              <a:rPr kumimoji="1" lang="en-US" altLang="ja-JP" sz="1200" b="1" i="0" kern="1200" dirty="0" smtClean="0">
                <a:solidFill>
                  <a:schemeClr val="tx1"/>
                </a:solidFill>
                <a:effectLst/>
                <a:latin typeface="+mn-lt"/>
                <a:ea typeface="+mn-ea"/>
                <a:cs typeface="+mn-cs"/>
              </a:rPr>
              <a:t>5</a:t>
            </a:r>
            <a:r>
              <a:rPr kumimoji="1" lang="ja-JP" altLang="en-US" sz="1200" b="1" i="0" kern="1200" dirty="0" smtClean="0">
                <a:solidFill>
                  <a:schemeClr val="tx1"/>
                </a:solidFill>
                <a:effectLst/>
                <a:latin typeface="+mn-lt"/>
                <a:ea typeface="+mn-ea"/>
                <a:cs typeface="+mn-cs"/>
              </a:rPr>
              <a:t>月</a:t>
            </a:r>
            <a:r>
              <a:rPr kumimoji="1" lang="en-US" altLang="ja-JP" sz="1200" b="1" i="0" kern="1200" dirty="0" smtClean="0">
                <a:solidFill>
                  <a:schemeClr val="tx1"/>
                </a:solidFill>
                <a:effectLst/>
                <a:latin typeface="+mn-lt"/>
                <a:ea typeface="+mn-ea"/>
                <a:cs typeface="+mn-cs"/>
              </a:rPr>
              <a:t>1</a:t>
            </a:r>
            <a:r>
              <a:rPr kumimoji="1" lang="ja-JP" altLang="en-US" sz="1200" b="1" i="0" kern="1200" dirty="0" smtClean="0">
                <a:solidFill>
                  <a:schemeClr val="tx1"/>
                </a:solidFill>
                <a:effectLst/>
                <a:latin typeface="+mn-lt"/>
                <a:ea typeface="+mn-ea"/>
                <a:cs typeface="+mn-cs"/>
              </a:rPr>
              <a:t>日　開設</a:t>
            </a:r>
            <a:endParaRPr kumimoji="1" lang="en-US" altLang="ja-JP" sz="1200" b="1" i="0" kern="1200" dirty="0" smtClean="0">
              <a:solidFill>
                <a:schemeClr val="tx1"/>
              </a:solidFill>
              <a:effectLst/>
              <a:latin typeface="+mn-lt"/>
              <a:ea typeface="+mn-ea"/>
              <a:cs typeface="+mn-cs"/>
            </a:endParaRPr>
          </a:p>
          <a:p>
            <a:endParaRPr kumimoji="1" lang="en-US" altLang="ja-JP" sz="1200" b="1" i="0" kern="1200" dirty="0" smtClean="0">
              <a:solidFill>
                <a:schemeClr val="tx1"/>
              </a:solidFill>
              <a:effectLst/>
              <a:latin typeface="+mn-lt"/>
              <a:ea typeface="+mn-ea"/>
              <a:cs typeface="+mn-cs"/>
            </a:endParaRPr>
          </a:p>
          <a:p>
            <a:r>
              <a:rPr kumimoji="1" lang="en-US" altLang="ja-JP" sz="1200" b="1" i="0" kern="1200" dirty="0" smtClean="0">
                <a:solidFill>
                  <a:schemeClr val="tx1"/>
                </a:solidFill>
                <a:effectLst/>
                <a:latin typeface="+mn-lt"/>
                <a:ea typeface="+mn-ea"/>
                <a:cs typeface="+mn-cs"/>
              </a:rPr>
              <a:t>Yahoo</a:t>
            </a:r>
            <a:r>
              <a:rPr kumimoji="1" lang="ja-JP" altLang="en-US" sz="1200" b="1" i="0" kern="1200" dirty="0" smtClean="0">
                <a:solidFill>
                  <a:schemeClr val="tx1"/>
                </a:solidFill>
                <a:effectLst/>
                <a:latin typeface="+mn-lt"/>
                <a:ea typeface="+mn-ea"/>
                <a:cs typeface="+mn-cs"/>
              </a:rPr>
              <a:t>ショッピング　</a:t>
            </a:r>
            <a:endParaRPr kumimoji="1" lang="en-US" altLang="ja-JP" sz="1200" b="1"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200" b="1" i="0" kern="1200" dirty="0" smtClean="0">
                <a:solidFill>
                  <a:schemeClr val="tx1"/>
                </a:solidFill>
                <a:effectLst/>
                <a:latin typeface="+mn-lt"/>
                <a:ea typeface="+mn-ea"/>
                <a:cs typeface="+mn-cs"/>
              </a:rPr>
              <a:t>1999</a:t>
            </a:r>
            <a:r>
              <a:rPr kumimoji="1" lang="ja-JP" altLang="en-US" sz="1200" b="1" i="0" kern="1200" dirty="0" smtClean="0">
                <a:solidFill>
                  <a:schemeClr val="tx1"/>
                </a:solidFill>
                <a:effectLst/>
                <a:latin typeface="+mn-lt"/>
                <a:ea typeface="+mn-ea"/>
                <a:cs typeface="+mn-cs"/>
              </a:rPr>
              <a:t>年</a:t>
            </a:r>
            <a:r>
              <a:rPr kumimoji="1" lang="en-US" altLang="ja-JP" sz="1200" b="1" i="0" kern="1200" dirty="0" smtClean="0">
                <a:solidFill>
                  <a:schemeClr val="tx1"/>
                </a:solidFill>
                <a:effectLst/>
                <a:latin typeface="+mn-lt"/>
                <a:ea typeface="+mn-ea"/>
                <a:cs typeface="+mn-cs"/>
              </a:rPr>
              <a:t>9</a:t>
            </a:r>
            <a:r>
              <a:rPr kumimoji="1" lang="ja-JP" altLang="en-US" sz="1200" b="1" i="0" kern="1200" dirty="0" smtClean="0">
                <a:solidFill>
                  <a:schemeClr val="tx1"/>
                </a:solidFill>
                <a:effectLst/>
                <a:latin typeface="+mn-lt"/>
                <a:ea typeface="+mn-ea"/>
                <a:cs typeface="+mn-cs"/>
              </a:rPr>
              <a:t>月</a:t>
            </a:r>
            <a:r>
              <a:rPr kumimoji="1" lang="en-US" altLang="ja-JP" sz="1200" b="1" i="0" kern="1200" dirty="0" smtClean="0">
                <a:solidFill>
                  <a:schemeClr val="tx1"/>
                </a:solidFill>
                <a:effectLst/>
                <a:latin typeface="+mn-lt"/>
                <a:ea typeface="+mn-ea"/>
                <a:cs typeface="+mn-cs"/>
              </a:rPr>
              <a:t>28</a:t>
            </a:r>
            <a:r>
              <a:rPr kumimoji="1" lang="ja-JP" altLang="en-US" sz="1200" b="1" i="0" kern="1200" dirty="0" smtClean="0">
                <a:solidFill>
                  <a:schemeClr val="tx1"/>
                </a:solidFill>
                <a:effectLst/>
                <a:latin typeface="+mn-lt"/>
                <a:ea typeface="+mn-ea"/>
                <a:cs typeface="+mn-cs"/>
              </a:rPr>
              <a:t>日にオープン</a:t>
            </a:r>
            <a:endParaRPr kumimoji="1" lang="en-US" altLang="ja-JP" sz="1200" b="1"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200" b="1" i="0" kern="1200" dirty="0" smtClean="0">
                <a:solidFill>
                  <a:schemeClr val="tx1"/>
                </a:solidFill>
                <a:effectLst/>
                <a:latin typeface="+mn-lt"/>
                <a:ea typeface="+mn-ea"/>
                <a:cs typeface="+mn-cs"/>
              </a:rPr>
              <a:t>2013-10</a:t>
            </a:r>
            <a:r>
              <a:rPr kumimoji="1" lang="ja-JP" altLang="en-US" sz="1200" b="1" i="0" kern="1200" dirty="0" smtClean="0">
                <a:solidFill>
                  <a:schemeClr val="tx1"/>
                </a:solidFill>
                <a:effectLst/>
                <a:latin typeface="+mn-lt"/>
                <a:ea typeface="+mn-ea"/>
                <a:cs typeface="+mn-cs"/>
              </a:rPr>
              <a:t>　無料化</a:t>
            </a:r>
            <a:endParaRPr kumimoji="1" lang="en-US" altLang="ja-JP" sz="1200" b="1" i="0" kern="1200" dirty="0" smtClean="0">
              <a:solidFill>
                <a:schemeClr val="tx1"/>
              </a:solidFill>
              <a:effectLst/>
              <a:latin typeface="+mn-lt"/>
              <a:ea typeface="+mn-ea"/>
              <a:cs typeface="+mn-cs"/>
            </a:endParaRPr>
          </a:p>
          <a:p>
            <a:endParaRPr kumimoji="1" lang="en-US" altLang="ja-JP" sz="1200" b="1" i="0" kern="1200" dirty="0" smtClean="0">
              <a:solidFill>
                <a:schemeClr val="tx1"/>
              </a:solidFill>
              <a:effectLst/>
              <a:latin typeface="+mn-lt"/>
              <a:ea typeface="+mn-ea"/>
              <a:cs typeface="+mn-cs"/>
            </a:endParaRPr>
          </a:p>
          <a:p>
            <a:endParaRPr kumimoji="1" lang="en-US" altLang="ja-JP" sz="1200" b="1" i="0" kern="1200" dirty="0" smtClean="0">
              <a:solidFill>
                <a:schemeClr val="tx1"/>
              </a:solidFill>
              <a:effectLst/>
              <a:latin typeface="+mn-lt"/>
              <a:ea typeface="+mn-ea"/>
              <a:cs typeface="+mn-cs"/>
            </a:endParaRPr>
          </a:p>
          <a:p>
            <a:r>
              <a:rPr kumimoji="1" lang="en-US" altLang="ja-JP" sz="1200" b="1" i="0" kern="1200" dirty="0" smtClean="0">
                <a:solidFill>
                  <a:schemeClr val="tx1"/>
                </a:solidFill>
                <a:effectLst/>
                <a:latin typeface="+mn-lt"/>
                <a:ea typeface="+mn-ea"/>
                <a:cs typeface="+mn-cs"/>
              </a:rPr>
              <a:t>Amazon</a:t>
            </a:r>
          </a:p>
          <a:p>
            <a:r>
              <a:rPr kumimoji="1" lang="en-US" altLang="ja-JP" sz="1200" b="1" i="0" kern="1200" dirty="0" smtClean="0">
                <a:solidFill>
                  <a:schemeClr val="tx1"/>
                </a:solidFill>
                <a:effectLst/>
                <a:latin typeface="+mn-lt"/>
                <a:ea typeface="+mn-ea"/>
                <a:cs typeface="+mn-cs"/>
              </a:rPr>
              <a:t>2000</a:t>
            </a:r>
            <a:r>
              <a:rPr kumimoji="1" lang="ja-JP" altLang="en-US" sz="1200" b="1" i="0" kern="1200" dirty="0" smtClean="0">
                <a:solidFill>
                  <a:schemeClr val="tx1"/>
                </a:solidFill>
                <a:effectLst/>
                <a:latin typeface="+mn-lt"/>
                <a:ea typeface="+mn-ea"/>
                <a:cs typeface="+mn-cs"/>
              </a:rPr>
              <a:t>年</a:t>
            </a:r>
            <a:r>
              <a:rPr kumimoji="1" lang="en-US" altLang="ja-JP" sz="1200" b="1" i="0" kern="1200" dirty="0" smtClean="0">
                <a:solidFill>
                  <a:schemeClr val="tx1"/>
                </a:solidFill>
                <a:effectLst/>
                <a:latin typeface="+mn-lt"/>
                <a:ea typeface="+mn-ea"/>
                <a:cs typeface="+mn-cs"/>
              </a:rPr>
              <a:t>11</a:t>
            </a:r>
            <a:r>
              <a:rPr kumimoji="1" lang="ja-JP" altLang="en-US" sz="1200" b="1" i="0" kern="1200" dirty="0" smtClean="0">
                <a:solidFill>
                  <a:schemeClr val="tx1"/>
                </a:solidFill>
                <a:effectLst/>
                <a:latin typeface="+mn-lt"/>
                <a:ea typeface="+mn-ea"/>
                <a:cs typeface="+mn-cs"/>
              </a:rPr>
              <a:t>月</a:t>
            </a:r>
            <a:r>
              <a:rPr kumimoji="1" lang="en-US" altLang="ja-JP" sz="1200" b="1" i="0" kern="1200" dirty="0" smtClean="0">
                <a:solidFill>
                  <a:schemeClr val="tx1"/>
                </a:solidFill>
                <a:effectLst/>
                <a:latin typeface="+mn-lt"/>
                <a:ea typeface="+mn-ea"/>
                <a:cs typeface="+mn-cs"/>
              </a:rPr>
              <a:t>1</a:t>
            </a:r>
            <a:r>
              <a:rPr kumimoji="1" lang="ja-JP" altLang="en-US" sz="1200" b="1" i="0" kern="1200" dirty="0" smtClean="0">
                <a:solidFill>
                  <a:schemeClr val="tx1"/>
                </a:solidFill>
                <a:effectLst/>
                <a:latin typeface="+mn-lt"/>
                <a:ea typeface="+mn-ea"/>
                <a:cs typeface="+mn-cs"/>
              </a:rPr>
              <a:t>日</a:t>
            </a:r>
            <a:r>
              <a:rPr kumimoji="1" lang="en-US" altLang="ja-JP" sz="1200" b="1" i="0" kern="1200" dirty="0" smtClean="0">
                <a:solidFill>
                  <a:schemeClr val="tx1"/>
                </a:solidFill>
                <a:effectLst/>
                <a:latin typeface="+mn-lt"/>
                <a:ea typeface="+mn-ea"/>
                <a:cs typeface="+mn-cs"/>
              </a:rPr>
              <a:t>Amazon.com</a:t>
            </a:r>
            <a:r>
              <a:rPr kumimoji="1" lang="ja-JP" altLang="en-US" sz="1200" b="1" i="0" kern="1200" dirty="0" smtClean="0">
                <a:solidFill>
                  <a:schemeClr val="tx1"/>
                </a:solidFill>
                <a:effectLst/>
                <a:latin typeface="+mn-lt"/>
                <a:ea typeface="+mn-ea"/>
                <a:cs typeface="+mn-cs"/>
              </a:rPr>
              <a:t>の日本語版サイト「</a:t>
            </a:r>
            <a:r>
              <a:rPr kumimoji="1" lang="en-US" altLang="ja-JP" sz="1200" b="1" i="0" kern="1200" dirty="0" smtClean="0">
                <a:solidFill>
                  <a:schemeClr val="tx1"/>
                </a:solidFill>
                <a:effectLst/>
                <a:latin typeface="+mn-lt"/>
                <a:ea typeface="+mn-ea"/>
                <a:cs typeface="+mn-cs"/>
              </a:rPr>
              <a:t>Amazon.co.jp</a:t>
            </a:r>
            <a:r>
              <a:rPr kumimoji="1" lang="ja-JP" altLang="en-US" sz="1200" b="1" i="0" kern="1200" dirty="0" smtClean="0">
                <a:solidFill>
                  <a:schemeClr val="tx1"/>
                </a:solidFill>
                <a:effectLst/>
                <a:latin typeface="+mn-lt"/>
                <a:ea typeface="+mn-ea"/>
                <a:cs typeface="+mn-cs"/>
              </a:rPr>
              <a:t>」としてオープン</a:t>
            </a:r>
            <a:endParaRPr kumimoji="1" lang="en-US" altLang="ja-JP" sz="1200" b="1" i="0" kern="1200" dirty="0" smtClean="0">
              <a:solidFill>
                <a:schemeClr val="tx1"/>
              </a:solidFill>
              <a:effectLst/>
              <a:latin typeface="+mn-lt"/>
              <a:ea typeface="+mn-ea"/>
              <a:cs typeface="+mn-cs"/>
            </a:endParaRPr>
          </a:p>
          <a:p>
            <a:endParaRPr kumimoji="1" lang="en-US" altLang="ja-JP" sz="1200" b="1" i="0" kern="1200" dirty="0" smtClean="0">
              <a:solidFill>
                <a:schemeClr val="tx1"/>
              </a:solidFill>
              <a:effectLst/>
              <a:latin typeface="+mn-lt"/>
              <a:ea typeface="+mn-ea"/>
              <a:cs typeface="+mn-cs"/>
            </a:endParaRPr>
          </a:p>
          <a:p>
            <a:endParaRPr kumimoji="1" lang="en-US" altLang="ja-JP" sz="1200" b="1" i="0" kern="1200" dirty="0" smtClean="0">
              <a:solidFill>
                <a:schemeClr val="tx1"/>
              </a:solidFill>
              <a:effectLst/>
              <a:latin typeface="+mn-lt"/>
              <a:ea typeface="+mn-ea"/>
              <a:cs typeface="+mn-cs"/>
            </a:endParaRPr>
          </a:p>
          <a:p>
            <a:endParaRPr kumimoji="1" lang="en-US" altLang="ja-JP" sz="1200" b="1" i="0" kern="1200" dirty="0" smtClean="0">
              <a:solidFill>
                <a:schemeClr val="tx1"/>
              </a:solidFill>
              <a:effectLst/>
              <a:latin typeface="+mn-lt"/>
              <a:ea typeface="+mn-ea"/>
              <a:cs typeface="+mn-cs"/>
            </a:endParaRPr>
          </a:p>
          <a:p>
            <a:r>
              <a:rPr kumimoji="1" lang="ja-JP" altLang="ja-JP" sz="1200" kern="1200" dirty="0" smtClean="0">
                <a:solidFill>
                  <a:schemeClr val="tx1"/>
                </a:solidFill>
                <a:effectLst/>
                <a:latin typeface="+mn-lt"/>
                <a:ea typeface="+mn-ea"/>
                <a:cs typeface="+mn-cs"/>
              </a:rPr>
              <a:t>次にオンラインショッピングサイトの起源について説明します．</a:t>
            </a:r>
          </a:p>
          <a:p>
            <a:r>
              <a:rPr kumimoji="1" lang="en-US" altLang="ja-JP" sz="1200" kern="1200" dirty="0" smtClean="0">
                <a:solidFill>
                  <a:schemeClr val="tx1"/>
                </a:solidFill>
                <a:effectLst/>
                <a:latin typeface="+mn-lt"/>
                <a:ea typeface="+mn-ea"/>
                <a:cs typeface="+mn-cs"/>
              </a:rPr>
              <a:t> </a:t>
            </a:r>
            <a:endParaRPr kumimoji="1" lang="ja-JP" altLang="ja-JP" sz="1200" kern="1200" dirty="0" smtClean="0">
              <a:solidFill>
                <a:schemeClr val="tx1"/>
              </a:solidFill>
              <a:effectLst/>
              <a:latin typeface="+mn-lt"/>
              <a:ea typeface="+mn-ea"/>
              <a:cs typeface="+mn-cs"/>
            </a:endParaRPr>
          </a:p>
          <a:p>
            <a:r>
              <a:rPr kumimoji="1" lang="ja-JP" altLang="ja-JP" sz="1200" kern="1200" dirty="0" smtClean="0">
                <a:solidFill>
                  <a:schemeClr val="tx1"/>
                </a:solidFill>
                <a:effectLst/>
                <a:latin typeface="+mn-lt"/>
                <a:ea typeface="+mn-ea"/>
                <a:cs typeface="+mn-cs"/>
              </a:rPr>
              <a:t>書籍によると</a:t>
            </a:r>
            <a:r>
              <a:rPr kumimoji="1" lang="en-US" altLang="ja-JP" sz="1200" kern="1200" dirty="0" smtClean="0">
                <a:solidFill>
                  <a:schemeClr val="tx1"/>
                </a:solidFill>
                <a:effectLst/>
                <a:latin typeface="+mn-lt"/>
                <a:ea typeface="+mn-ea"/>
                <a:cs typeface="+mn-cs"/>
              </a:rPr>
              <a:t>1994</a:t>
            </a:r>
            <a:r>
              <a:rPr kumimoji="1" lang="ja-JP" altLang="ja-JP" sz="1200" kern="1200" dirty="0" smtClean="0">
                <a:solidFill>
                  <a:schemeClr val="tx1"/>
                </a:solidFill>
                <a:effectLst/>
                <a:latin typeface="+mn-lt"/>
                <a:ea typeface="+mn-ea"/>
                <a:cs typeface="+mn-cs"/>
              </a:rPr>
              <a:t>年の米国のピザハットがインターネットを利用した電子商取引を行ったことが記載されています．</a:t>
            </a:r>
          </a:p>
          <a:p>
            <a:r>
              <a:rPr kumimoji="1" lang="ja-JP" altLang="ja-JP" sz="1200" kern="1200" dirty="0" smtClean="0">
                <a:solidFill>
                  <a:schemeClr val="tx1"/>
                </a:solidFill>
                <a:effectLst/>
                <a:latin typeface="+mn-lt"/>
                <a:ea typeface="+mn-ea"/>
                <a:cs typeface="+mn-cs"/>
              </a:rPr>
              <a:t>そして下記にある規模の大きいオンラインショッピングサイトである，楽天</a:t>
            </a:r>
            <a:r>
              <a:rPr kumimoji="1" lang="ja-JP" altLang="ja-JP" sz="1200" kern="1200" dirty="0" err="1" smtClean="0">
                <a:solidFill>
                  <a:schemeClr val="tx1"/>
                </a:solidFill>
                <a:effectLst/>
                <a:latin typeface="+mn-lt"/>
                <a:ea typeface="+mn-ea"/>
                <a:cs typeface="+mn-cs"/>
              </a:rPr>
              <a:t>いちば</a:t>
            </a:r>
            <a:r>
              <a:rPr kumimoji="1" lang="ja-JP" altLang="ja-JP" sz="1200" kern="1200" dirty="0" smtClean="0">
                <a:solidFill>
                  <a:schemeClr val="tx1"/>
                </a:solidFill>
                <a:effectLst/>
                <a:latin typeface="+mn-lt"/>
                <a:ea typeface="+mn-ea"/>
                <a:cs typeface="+mn-cs"/>
              </a:rPr>
              <a:t>，</a:t>
            </a:r>
            <a:r>
              <a:rPr kumimoji="1" lang="en-US" altLang="ja-JP" sz="1200" kern="1200" dirty="0" smtClean="0">
                <a:solidFill>
                  <a:schemeClr val="tx1"/>
                </a:solidFill>
                <a:effectLst/>
                <a:latin typeface="+mn-lt"/>
                <a:ea typeface="+mn-ea"/>
                <a:cs typeface="+mn-cs"/>
              </a:rPr>
              <a:t>YAHOO</a:t>
            </a:r>
            <a:r>
              <a:rPr kumimoji="1" lang="ja-JP" altLang="ja-JP" sz="1200" kern="1200" dirty="0" smtClean="0">
                <a:solidFill>
                  <a:schemeClr val="tx1"/>
                </a:solidFill>
                <a:effectLst/>
                <a:latin typeface="+mn-lt"/>
                <a:ea typeface="+mn-ea"/>
                <a:cs typeface="+mn-cs"/>
              </a:rPr>
              <a:t>ショッピング，</a:t>
            </a:r>
            <a:r>
              <a:rPr kumimoji="1" lang="en-US" altLang="ja-JP" sz="1200" kern="1200" dirty="0" smtClean="0">
                <a:solidFill>
                  <a:schemeClr val="tx1"/>
                </a:solidFill>
                <a:effectLst/>
                <a:latin typeface="+mn-lt"/>
                <a:ea typeface="+mn-ea"/>
                <a:cs typeface="+mn-cs"/>
              </a:rPr>
              <a:t>Amazon</a:t>
            </a:r>
            <a:r>
              <a:rPr kumimoji="1" lang="ja-JP" altLang="ja-JP" sz="1200" kern="1200" dirty="0" smtClean="0">
                <a:solidFill>
                  <a:schemeClr val="tx1"/>
                </a:solidFill>
                <a:effectLst/>
                <a:latin typeface="+mn-lt"/>
                <a:ea typeface="+mn-ea"/>
                <a:cs typeface="+mn-cs"/>
              </a:rPr>
              <a:t>などはこのように</a:t>
            </a:r>
            <a:r>
              <a:rPr kumimoji="1" lang="en-US" altLang="ja-JP" sz="1200" kern="1200" dirty="0" smtClean="0">
                <a:solidFill>
                  <a:schemeClr val="tx1"/>
                </a:solidFill>
                <a:effectLst/>
                <a:latin typeface="+mn-lt"/>
                <a:ea typeface="+mn-ea"/>
                <a:cs typeface="+mn-cs"/>
              </a:rPr>
              <a:t>1997</a:t>
            </a:r>
            <a:r>
              <a:rPr kumimoji="1" lang="ja-JP" altLang="ja-JP" sz="1200" kern="1200" dirty="0" smtClean="0">
                <a:solidFill>
                  <a:schemeClr val="tx1"/>
                </a:solidFill>
                <a:effectLst/>
                <a:latin typeface="+mn-lt"/>
                <a:ea typeface="+mn-ea"/>
                <a:cs typeface="+mn-cs"/>
              </a:rPr>
              <a:t>年，</a:t>
            </a:r>
            <a:r>
              <a:rPr kumimoji="1" lang="en-US" altLang="ja-JP" sz="1200" kern="1200" dirty="0" smtClean="0">
                <a:solidFill>
                  <a:schemeClr val="tx1"/>
                </a:solidFill>
                <a:effectLst/>
                <a:latin typeface="+mn-lt"/>
                <a:ea typeface="+mn-ea"/>
                <a:cs typeface="+mn-cs"/>
              </a:rPr>
              <a:t>1999</a:t>
            </a:r>
            <a:r>
              <a:rPr kumimoji="1" lang="ja-JP" altLang="ja-JP" sz="1200" kern="1200" dirty="0" smtClean="0">
                <a:solidFill>
                  <a:schemeClr val="tx1"/>
                </a:solidFill>
                <a:effectLst/>
                <a:latin typeface="+mn-lt"/>
                <a:ea typeface="+mn-ea"/>
                <a:cs typeface="+mn-cs"/>
              </a:rPr>
              <a:t>年，</a:t>
            </a:r>
            <a:r>
              <a:rPr kumimoji="1" lang="en-US" altLang="ja-JP" sz="1200" kern="1200" dirty="0" smtClean="0">
                <a:solidFill>
                  <a:schemeClr val="tx1"/>
                </a:solidFill>
                <a:effectLst/>
                <a:latin typeface="+mn-lt"/>
                <a:ea typeface="+mn-ea"/>
                <a:cs typeface="+mn-cs"/>
              </a:rPr>
              <a:t>2000</a:t>
            </a:r>
            <a:r>
              <a:rPr kumimoji="1" lang="ja-JP" altLang="ja-JP" sz="1200" kern="1200" dirty="0" smtClean="0">
                <a:solidFill>
                  <a:schemeClr val="tx1"/>
                </a:solidFill>
                <a:effectLst/>
                <a:latin typeface="+mn-lt"/>
                <a:ea typeface="+mn-ea"/>
                <a:cs typeface="+mn-cs"/>
              </a:rPr>
              <a:t>年，と</a:t>
            </a:r>
            <a:r>
              <a:rPr kumimoji="1" lang="en-US" altLang="ja-JP" sz="1200" kern="1200" dirty="0" smtClean="0">
                <a:solidFill>
                  <a:schemeClr val="tx1"/>
                </a:solidFill>
                <a:effectLst/>
                <a:latin typeface="+mn-lt"/>
                <a:ea typeface="+mn-ea"/>
                <a:cs typeface="+mn-cs"/>
              </a:rPr>
              <a:t>1994</a:t>
            </a:r>
            <a:r>
              <a:rPr kumimoji="1" lang="ja-JP" altLang="ja-JP" sz="1200" kern="1200" dirty="0" smtClean="0">
                <a:solidFill>
                  <a:schemeClr val="tx1"/>
                </a:solidFill>
                <a:effectLst/>
                <a:latin typeface="+mn-lt"/>
                <a:ea typeface="+mn-ea"/>
                <a:cs typeface="+mn-cs"/>
              </a:rPr>
              <a:t>年を起点として始まっていることが分かります．</a:t>
            </a:r>
          </a:p>
          <a:p>
            <a:endParaRPr kumimoji="1" lang="ja-JP" altLang="en-US" dirty="0"/>
          </a:p>
        </p:txBody>
      </p:sp>
      <p:sp>
        <p:nvSpPr>
          <p:cNvPr id="4" name="スライド番号プレースホルダー 3"/>
          <p:cNvSpPr>
            <a:spLocks noGrp="1"/>
          </p:cNvSpPr>
          <p:nvPr>
            <p:ph type="sldNum" sz="quarter" idx="10"/>
          </p:nvPr>
        </p:nvSpPr>
        <p:spPr/>
        <p:txBody>
          <a:bodyPr/>
          <a:lstStyle/>
          <a:p>
            <a:fld id="{10B37991-4255-4127-A803-43D556378B8F}" type="slidenum">
              <a:rPr kumimoji="1" lang="ja-JP" altLang="en-US" smtClean="0"/>
              <a:t>4</a:t>
            </a:fld>
            <a:endParaRPr kumimoji="1" lang="ja-JP" altLang="en-US" dirty="0"/>
          </a:p>
        </p:txBody>
      </p:sp>
    </p:spTree>
    <p:extLst>
      <p:ext uri="{BB962C8B-B14F-4D97-AF65-F5344CB8AC3E}">
        <p14:creationId xmlns:p14="http://schemas.microsoft.com/office/powerpoint/2010/main" val="9923330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ja-JP" sz="1200" kern="1200" dirty="0" smtClean="0">
                <a:solidFill>
                  <a:schemeClr val="tx1"/>
                </a:solidFill>
                <a:effectLst/>
                <a:latin typeface="+mn-lt"/>
                <a:ea typeface="+mn-ea"/>
                <a:cs typeface="+mn-cs"/>
              </a:rPr>
              <a:t>オンラインショッピングの規模について説明します．</a:t>
            </a:r>
          </a:p>
          <a:p>
            <a:r>
              <a:rPr kumimoji="1" lang="en-US" altLang="ja-JP" sz="1200" kern="1200" dirty="0" smtClean="0">
                <a:solidFill>
                  <a:schemeClr val="tx1"/>
                </a:solidFill>
                <a:effectLst/>
                <a:latin typeface="+mn-lt"/>
                <a:ea typeface="+mn-ea"/>
                <a:cs typeface="+mn-cs"/>
              </a:rPr>
              <a:t> </a:t>
            </a:r>
            <a:endParaRPr kumimoji="1" lang="ja-JP" altLang="ja-JP" sz="1200" kern="1200" dirty="0" smtClean="0">
              <a:solidFill>
                <a:schemeClr val="tx1"/>
              </a:solidFill>
              <a:effectLst/>
              <a:latin typeface="+mn-lt"/>
              <a:ea typeface="+mn-ea"/>
              <a:cs typeface="+mn-cs"/>
            </a:endParaRPr>
          </a:p>
          <a:p>
            <a:r>
              <a:rPr kumimoji="1" lang="en-US" altLang="ja-JP" sz="1200" kern="1200" dirty="0" smtClean="0">
                <a:solidFill>
                  <a:schemeClr val="tx1"/>
                </a:solidFill>
                <a:effectLst/>
                <a:latin typeface="+mn-lt"/>
                <a:ea typeface="+mn-ea"/>
                <a:cs typeface="+mn-cs"/>
              </a:rPr>
              <a:t>2014</a:t>
            </a:r>
            <a:r>
              <a:rPr kumimoji="1" lang="ja-JP" altLang="ja-JP" sz="1200" kern="1200" dirty="0" smtClean="0">
                <a:solidFill>
                  <a:schemeClr val="tx1"/>
                </a:solidFill>
                <a:effectLst/>
                <a:latin typeface="+mn-lt"/>
                <a:ea typeface="+mn-ea"/>
                <a:cs typeface="+mn-cs"/>
              </a:rPr>
              <a:t>年時点での日本国内の</a:t>
            </a:r>
            <a:r>
              <a:rPr kumimoji="1" lang="en-US" altLang="ja-JP" sz="1200" kern="1200" dirty="0" err="1" smtClean="0">
                <a:solidFill>
                  <a:schemeClr val="tx1"/>
                </a:solidFill>
                <a:effectLst/>
                <a:latin typeface="+mn-lt"/>
                <a:ea typeface="+mn-ea"/>
                <a:cs typeface="+mn-cs"/>
              </a:rPr>
              <a:t>BtoC</a:t>
            </a:r>
            <a:r>
              <a:rPr kumimoji="1" lang="en-US" altLang="ja-JP" sz="1200" kern="1200" dirty="0" smtClean="0">
                <a:solidFill>
                  <a:schemeClr val="tx1"/>
                </a:solidFill>
                <a:effectLst/>
                <a:latin typeface="+mn-lt"/>
                <a:ea typeface="+mn-ea"/>
                <a:cs typeface="+mn-cs"/>
              </a:rPr>
              <a:t>-EC</a:t>
            </a:r>
            <a:r>
              <a:rPr kumimoji="1" lang="ja-JP" altLang="ja-JP" sz="1200" kern="1200" dirty="0" smtClean="0">
                <a:solidFill>
                  <a:schemeClr val="tx1"/>
                </a:solidFill>
                <a:effectLst/>
                <a:latin typeface="+mn-lt"/>
                <a:ea typeface="+mn-ea"/>
                <a:cs typeface="+mn-cs"/>
              </a:rPr>
              <a:t>市場規模は</a:t>
            </a:r>
            <a:r>
              <a:rPr kumimoji="1" lang="en-US" altLang="ja-JP" sz="1200" kern="1200" dirty="0" smtClean="0">
                <a:solidFill>
                  <a:schemeClr val="tx1"/>
                </a:solidFill>
                <a:effectLst/>
                <a:latin typeface="+mn-lt"/>
                <a:ea typeface="+mn-ea"/>
                <a:cs typeface="+mn-cs"/>
              </a:rPr>
              <a:t>12.8</a:t>
            </a:r>
            <a:r>
              <a:rPr kumimoji="1" lang="ja-JP" altLang="ja-JP" sz="1200" kern="1200" dirty="0" smtClean="0">
                <a:solidFill>
                  <a:schemeClr val="tx1"/>
                </a:solidFill>
                <a:effectLst/>
                <a:latin typeface="+mn-lt"/>
                <a:ea typeface="+mn-ea"/>
                <a:cs typeface="+mn-cs"/>
              </a:rPr>
              <a:t>兆円という数値が出されています．</a:t>
            </a:r>
          </a:p>
          <a:p>
            <a:r>
              <a:rPr kumimoji="1" lang="en-US" altLang="ja-JP" sz="1200" kern="1200" dirty="0" smtClean="0">
                <a:solidFill>
                  <a:schemeClr val="tx1"/>
                </a:solidFill>
                <a:effectLst/>
                <a:latin typeface="+mn-lt"/>
                <a:ea typeface="+mn-ea"/>
                <a:cs typeface="+mn-cs"/>
              </a:rPr>
              <a:t> </a:t>
            </a:r>
            <a:endParaRPr kumimoji="1" lang="ja-JP" altLang="ja-JP" sz="1200" kern="1200" dirty="0" smtClean="0">
              <a:solidFill>
                <a:schemeClr val="tx1"/>
              </a:solidFill>
              <a:effectLst/>
              <a:latin typeface="+mn-lt"/>
              <a:ea typeface="+mn-ea"/>
              <a:cs typeface="+mn-cs"/>
            </a:endParaRPr>
          </a:p>
          <a:p>
            <a:r>
              <a:rPr kumimoji="1" lang="ja-JP" altLang="ja-JP" sz="1200" kern="1200" dirty="0" smtClean="0">
                <a:solidFill>
                  <a:schemeClr val="tx1"/>
                </a:solidFill>
                <a:effectLst/>
                <a:latin typeface="+mn-lt"/>
                <a:ea typeface="+mn-ea"/>
                <a:cs typeface="+mn-cs"/>
              </a:rPr>
              <a:t>この市場規模は業界別の市場規模で比べると建設</a:t>
            </a:r>
            <a:r>
              <a:rPr kumimoji="1" lang="en-US" altLang="ja-JP" sz="1200" kern="1200" dirty="0" smtClean="0">
                <a:solidFill>
                  <a:schemeClr val="tx1"/>
                </a:solidFill>
                <a:effectLst/>
                <a:latin typeface="+mn-lt"/>
                <a:ea typeface="+mn-ea"/>
                <a:cs typeface="+mn-cs"/>
              </a:rPr>
              <a:t>15.1</a:t>
            </a:r>
            <a:r>
              <a:rPr kumimoji="1" lang="ja-JP" altLang="ja-JP" sz="1200" kern="1200" dirty="0" smtClean="0">
                <a:solidFill>
                  <a:schemeClr val="tx1"/>
                </a:solidFill>
                <a:effectLst/>
                <a:latin typeface="+mn-lt"/>
                <a:ea typeface="+mn-ea"/>
                <a:cs typeface="+mn-cs"/>
              </a:rPr>
              <a:t>兆円，鉄道：</a:t>
            </a:r>
            <a:r>
              <a:rPr kumimoji="1" lang="en-US" altLang="ja-JP" sz="1200" kern="1200" dirty="0" smtClean="0">
                <a:solidFill>
                  <a:schemeClr val="tx1"/>
                </a:solidFill>
                <a:effectLst/>
                <a:latin typeface="+mn-lt"/>
                <a:ea typeface="+mn-ea"/>
                <a:cs typeface="+mn-cs"/>
              </a:rPr>
              <a:t>14.1</a:t>
            </a:r>
            <a:r>
              <a:rPr kumimoji="1" lang="ja-JP" altLang="ja-JP" sz="1200" kern="1200" dirty="0" smtClean="0">
                <a:solidFill>
                  <a:schemeClr val="tx1"/>
                </a:solidFill>
                <a:effectLst/>
                <a:latin typeface="+mn-lt"/>
                <a:ea typeface="+mn-ea"/>
                <a:cs typeface="+mn-cs"/>
              </a:rPr>
              <a:t>兆円，不動産：</a:t>
            </a:r>
            <a:r>
              <a:rPr kumimoji="1" lang="en-US" altLang="ja-JP" sz="1200" kern="1200" dirty="0" smtClean="0">
                <a:solidFill>
                  <a:schemeClr val="tx1"/>
                </a:solidFill>
                <a:effectLst/>
                <a:latin typeface="+mn-lt"/>
                <a:ea typeface="+mn-ea"/>
                <a:cs typeface="+mn-cs"/>
              </a:rPr>
              <a:t>10.8</a:t>
            </a:r>
            <a:r>
              <a:rPr kumimoji="1" lang="ja-JP" altLang="ja-JP" sz="1200" kern="1200" dirty="0" smtClean="0">
                <a:solidFill>
                  <a:schemeClr val="tx1"/>
                </a:solidFill>
                <a:effectLst/>
                <a:latin typeface="+mn-lt"/>
                <a:ea typeface="+mn-ea"/>
                <a:cs typeface="+mn-cs"/>
              </a:rPr>
              <a:t>兆円，とこれらに準ずるほどに大きいことが分かります．</a:t>
            </a:r>
          </a:p>
          <a:p>
            <a:endParaRPr kumimoji="1" lang="en-US" altLang="ja-JP" sz="1200" b="1" i="0" kern="1200" dirty="0" smtClean="0">
              <a:solidFill>
                <a:schemeClr val="tx1"/>
              </a:solidFill>
              <a:effectLst/>
              <a:latin typeface="+mn-lt"/>
              <a:ea typeface="+mn-ea"/>
              <a:cs typeface="+mn-cs"/>
            </a:endParaRPr>
          </a:p>
          <a:p>
            <a:endParaRPr kumimoji="1" lang="en-US" altLang="ja-JP" sz="1200" b="1" i="0" kern="1200" dirty="0" smtClean="0">
              <a:solidFill>
                <a:schemeClr val="tx1"/>
              </a:solidFill>
              <a:effectLst/>
              <a:latin typeface="+mn-lt"/>
              <a:ea typeface="+mn-ea"/>
              <a:cs typeface="+mn-cs"/>
            </a:endParaRPr>
          </a:p>
          <a:p>
            <a:endParaRPr kumimoji="1" lang="en-US" altLang="ja-JP" sz="1200" b="1" i="0" kern="1200" dirty="0" smtClean="0">
              <a:solidFill>
                <a:schemeClr val="tx1"/>
              </a:solidFill>
              <a:effectLst/>
              <a:latin typeface="+mn-lt"/>
              <a:ea typeface="+mn-ea"/>
              <a:cs typeface="+mn-cs"/>
            </a:endParaRPr>
          </a:p>
          <a:p>
            <a:endParaRPr kumimoji="1" lang="ja-JP" altLang="en-US" dirty="0"/>
          </a:p>
        </p:txBody>
      </p:sp>
      <p:sp>
        <p:nvSpPr>
          <p:cNvPr id="4" name="スライド番号プレースホルダー 3"/>
          <p:cNvSpPr>
            <a:spLocks noGrp="1"/>
          </p:cNvSpPr>
          <p:nvPr>
            <p:ph type="sldNum" sz="quarter" idx="10"/>
          </p:nvPr>
        </p:nvSpPr>
        <p:spPr/>
        <p:txBody>
          <a:bodyPr/>
          <a:lstStyle/>
          <a:p>
            <a:fld id="{10B37991-4255-4127-A803-43D556378B8F}" type="slidenum">
              <a:rPr kumimoji="1" lang="ja-JP" altLang="en-US" smtClean="0"/>
              <a:t>5</a:t>
            </a:fld>
            <a:endParaRPr kumimoji="1" lang="ja-JP" altLang="en-US" dirty="0"/>
          </a:p>
        </p:txBody>
      </p:sp>
    </p:spTree>
    <p:extLst>
      <p:ext uri="{BB962C8B-B14F-4D97-AF65-F5344CB8AC3E}">
        <p14:creationId xmlns:p14="http://schemas.microsoft.com/office/powerpoint/2010/main" val="24423696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ja-JP" sz="1200" kern="1200" dirty="0" smtClean="0">
                <a:solidFill>
                  <a:schemeClr val="tx1"/>
                </a:solidFill>
                <a:effectLst/>
                <a:latin typeface="+mn-lt"/>
                <a:ea typeface="+mn-ea"/>
                <a:cs typeface="+mn-cs"/>
              </a:rPr>
              <a:t>次に商取引における電子取引の割合について説明します．</a:t>
            </a:r>
          </a:p>
          <a:p>
            <a:r>
              <a:rPr kumimoji="1" lang="ja-JP" altLang="ja-JP" sz="1200" kern="1200" dirty="0" smtClean="0">
                <a:solidFill>
                  <a:schemeClr val="tx1"/>
                </a:solidFill>
                <a:effectLst/>
                <a:latin typeface="+mn-lt"/>
                <a:ea typeface="+mn-ea"/>
                <a:cs typeface="+mn-cs"/>
              </a:rPr>
              <a:t>先ほど表示した電子商取引の起源である</a:t>
            </a:r>
            <a:r>
              <a:rPr kumimoji="1" lang="en-US" altLang="ja-JP" sz="1200" kern="1200" dirty="0" smtClean="0">
                <a:solidFill>
                  <a:schemeClr val="tx1"/>
                </a:solidFill>
                <a:effectLst/>
                <a:latin typeface="+mn-lt"/>
                <a:ea typeface="+mn-ea"/>
                <a:cs typeface="+mn-cs"/>
              </a:rPr>
              <a:t>1994</a:t>
            </a:r>
            <a:r>
              <a:rPr kumimoji="1" lang="ja-JP" altLang="ja-JP" sz="1200" kern="1200" dirty="0" smtClean="0">
                <a:solidFill>
                  <a:schemeClr val="tx1"/>
                </a:solidFill>
                <a:effectLst/>
                <a:latin typeface="+mn-lt"/>
                <a:ea typeface="+mn-ea"/>
                <a:cs typeface="+mn-cs"/>
              </a:rPr>
              <a:t>年を発端とするとそこから</a:t>
            </a:r>
            <a:r>
              <a:rPr kumimoji="1" lang="en-US" altLang="ja-JP" sz="1200" kern="1200" dirty="0" smtClean="0">
                <a:solidFill>
                  <a:schemeClr val="tx1"/>
                </a:solidFill>
                <a:effectLst/>
                <a:latin typeface="+mn-lt"/>
                <a:ea typeface="+mn-ea"/>
                <a:cs typeface="+mn-cs"/>
              </a:rPr>
              <a:t>14</a:t>
            </a:r>
            <a:r>
              <a:rPr kumimoji="1" lang="ja-JP" altLang="ja-JP" sz="1200" kern="1200" dirty="0" smtClean="0">
                <a:solidFill>
                  <a:schemeClr val="tx1"/>
                </a:solidFill>
                <a:effectLst/>
                <a:latin typeface="+mn-lt"/>
                <a:ea typeface="+mn-ea"/>
                <a:cs typeface="+mn-cs"/>
              </a:rPr>
              <a:t>年で</a:t>
            </a:r>
            <a:r>
              <a:rPr kumimoji="1" lang="en-US" altLang="ja-JP" sz="1200" kern="1200" dirty="0" smtClean="0">
                <a:solidFill>
                  <a:schemeClr val="tx1"/>
                </a:solidFill>
                <a:effectLst/>
                <a:latin typeface="+mn-lt"/>
                <a:ea typeface="+mn-ea"/>
                <a:cs typeface="+mn-cs"/>
              </a:rPr>
              <a:t>1.8%</a:t>
            </a:r>
            <a:r>
              <a:rPr kumimoji="1" lang="ja-JP" altLang="ja-JP" sz="1200" kern="1200" dirty="0" smtClean="0">
                <a:solidFill>
                  <a:schemeClr val="tx1"/>
                </a:solidFill>
                <a:effectLst/>
                <a:latin typeface="+mn-lt"/>
                <a:ea typeface="+mn-ea"/>
                <a:cs typeface="+mn-cs"/>
              </a:rPr>
              <a:t>になり，さらにそこから</a:t>
            </a:r>
            <a:r>
              <a:rPr kumimoji="1" lang="en-US" altLang="ja-JP" sz="1200" kern="1200" dirty="0" smtClean="0">
                <a:solidFill>
                  <a:schemeClr val="tx1"/>
                </a:solidFill>
                <a:effectLst/>
                <a:latin typeface="+mn-lt"/>
                <a:ea typeface="+mn-ea"/>
                <a:cs typeface="+mn-cs"/>
              </a:rPr>
              <a:t>6</a:t>
            </a:r>
            <a:r>
              <a:rPr kumimoji="1" lang="ja-JP" altLang="ja-JP" sz="1200" kern="1200" dirty="0" smtClean="0">
                <a:solidFill>
                  <a:schemeClr val="tx1"/>
                </a:solidFill>
                <a:effectLst/>
                <a:latin typeface="+mn-lt"/>
                <a:ea typeface="+mn-ea"/>
                <a:cs typeface="+mn-cs"/>
              </a:rPr>
              <a:t>年の間に</a:t>
            </a:r>
            <a:r>
              <a:rPr kumimoji="1" lang="en-US" altLang="ja-JP" sz="1200" kern="1200" dirty="0" smtClean="0">
                <a:solidFill>
                  <a:schemeClr val="tx1"/>
                </a:solidFill>
                <a:effectLst/>
                <a:latin typeface="+mn-lt"/>
                <a:ea typeface="+mn-ea"/>
                <a:cs typeface="+mn-cs"/>
              </a:rPr>
              <a:t>3.7%</a:t>
            </a:r>
            <a:r>
              <a:rPr kumimoji="1" lang="ja-JP" altLang="ja-JP" sz="1200" kern="1200" dirty="0" smtClean="0">
                <a:solidFill>
                  <a:schemeClr val="tx1"/>
                </a:solidFill>
                <a:effectLst/>
                <a:latin typeface="+mn-lt"/>
                <a:ea typeface="+mn-ea"/>
                <a:cs typeface="+mn-cs"/>
              </a:rPr>
              <a:t>と半分近い年数で倍に上がっていることが分かります．</a:t>
            </a:r>
          </a:p>
          <a:p>
            <a:endParaRPr kumimoji="1" lang="en-US" altLang="ja-JP" sz="1200" b="1" i="0" kern="1200" dirty="0" smtClean="0">
              <a:solidFill>
                <a:schemeClr val="tx1"/>
              </a:solidFill>
              <a:effectLst/>
              <a:latin typeface="+mn-lt"/>
              <a:ea typeface="+mn-ea"/>
              <a:cs typeface="+mn-cs"/>
            </a:endParaRPr>
          </a:p>
          <a:p>
            <a:endParaRPr kumimoji="1" lang="en-US" altLang="ja-JP" sz="1200" b="1" i="0" kern="1200" dirty="0" smtClean="0">
              <a:solidFill>
                <a:schemeClr val="tx1"/>
              </a:solidFill>
              <a:effectLst/>
              <a:latin typeface="+mn-lt"/>
              <a:ea typeface="+mn-ea"/>
              <a:cs typeface="+mn-cs"/>
            </a:endParaRPr>
          </a:p>
          <a:p>
            <a:endParaRPr kumimoji="1" lang="en-US" altLang="ja-JP" sz="1200" b="1" i="0" kern="1200" dirty="0" smtClean="0">
              <a:solidFill>
                <a:schemeClr val="tx1"/>
              </a:solidFill>
              <a:effectLst/>
              <a:latin typeface="+mn-lt"/>
              <a:ea typeface="+mn-ea"/>
              <a:cs typeface="+mn-cs"/>
            </a:endParaRPr>
          </a:p>
          <a:p>
            <a:endParaRPr kumimoji="1" lang="ja-JP" altLang="en-US" dirty="0"/>
          </a:p>
        </p:txBody>
      </p:sp>
      <p:sp>
        <p:nvSpPr>
          <p:cNvPr id="4" name="スライド番号プレースホルダー 3"/>
          <p:cNvSpPr>
            <a:spLocks noGrp="1"/>
          </p:cNvSpPr>
          <p:nvPr>
            <p:ph type="sldNum" sz="quarter" idx="10"/>
          </p:nvPr>
        </p:nvSpPr>
        <p:spPr/>
        <p:txBody>
          <a:bodyPr/>
          <a:lstStyle/>
          <a:p>
            <a:fld id="{10B37991-4255-4127-A803-43D556378B8F}" type="slidenum">
              <a:rPr kumimoji="1" lang="ja-JP" altLang="en-US" smtClean="0"/>
              <a:t>6</a:t>
            </a:fld>
            <a:endParaRPr kumimoji="1" lang="ja-JP" altLang="en-US" dirty="0"/>
          </a:p>
        </p:txBody>
      </p:sp>
    </p:spTree>
    <p:extLst>
      <p:ext uri="{BB962C8B-B14F-4D97-AF65-F5344CB8AC3E}">
        <p14:creationId xmlns:p14="http://schemas.microsoft.com/office/powerpoint/2010/main" val="42080491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ja-JP" sz="1200" kern="1200" dirty="0" smtClean="0">
                <a:solidFill>
                  <a:schemeClr val="tx1"/>
                </a:solidFill>
                <a:effectLst/>
                <a:latin typeface="+mn-lt"/>
                <a:ea typeface="+mn-ea"/>
                <a:cs typeface="+mn-cs"/>
              </a:rPr>
              <a:t>次に世帯ごとのインターネットの普及と支出について説明します．</a:t>
            </a:r>
          </a:p>
          <a:p>
            <a:r>
              <a:rPr kumimoji="1" lang="en-US" altLang="ja-JP" sz="1200" kern="1200" dirty="0" smtClean="0">
                <a:solidFill>
                  <a:schemeClr val="tx1"/>
                </a:solidFill>
                <a:effectLst/>
                <a:latin typeface="+mn-lt"/>
                <a:ea typeface="+mn-ea"/>
                <a:cs typeface="+mn-cs"/>
              </a:rPr>
              <a:t>2</a:t>
            </a:r>
            <a:r>
              <a:rPr kumimoji="1" lang="ja-JP" altLang="ja-JP" sz="1200" kern="1200" dirty="0" smtClean="0">
                <a:solidFill>
                  <a:schemeClr val="tx1"/>
                </a:solidFill>
                <a:effectLst/>
                <a:latin typeface="+mn-lt"/>
                <a:ea typeface="+mn-ea"/>
                <a:cs typeface="+mn-cs"/>
              </a:rPr>
              <a:t>人以上世帯のインターネット経由での支出額のグラフでは</a:t>
            </a:r>
            <a:r>
              <a:rPr kumimoji="1" lang="en-US" altLang="ja-JP" sz="1200" kern="1200" dirty="0" smtClean="0">
                <a:solidFill>
                  <a:schemeClr val="tx1"/>
                </a:solidFill>
                <a:effectLst/>
                <a:latin typeface="+mn-lt"/>
                <a:ea typeface="+mn-ea"/>
                <a:cs typeface="+mn-cs"/>
              </a:rPr>
              <a:t>2002</a:t>
            </a:r>
            <a:r>
              <a:rPr kumimoji="1" lang="ja-JP" altLang="ja-JP" sz="1200" kern="1200" dirty="0" smtClean="0">
                <a:solidFill>
                  <a:schemeClr val="tx1"/>
                </a:solidFill>
                <a:effectLst/>
                <a:latin typeface="+mn-lt"/>
                <a:ea typeface="+mn-ea"/>
                <a:cs typeface="+mn-cs"/>
              </a:rPr>
              <a:t>年</a:t>
            </a:r>
            <a:r>
              <a:rPr kumimoji="1" lang="en-US" altLang="ja-JP" sz="1200" kern="1200" dirty="0" smtClean="0">
                <a:solidFill>
                  <a:schemeClr val="tx1"/>
                </a:solidFill>
                <a:effectLst/>
                <a:latin typeface="+mn-lt"/>
                <a:ea typeface="+mn-ea"/>
                <a:cs typeface="+mn-cs"/>
              </a:rPr>
              <a:t>1</a:t>
            </a:r>
            <a:r>
              <a:rPr kumimoji="1" lang="ja-JP" altLang="ja-JP" sz="1200" kern="1200" dirty="0" smtClean="0">
                <a:solidFill>
                  <a:schemeClr val="tx1"/>
                </a:solidFill>
                <a:effectLst/>
                <a:latin typeface="+mn-lt"/>
                <a:ea typeface="+mn-ea"/>
                <a:cs typeface="+mn-cs"/>
              </a:rPr>
              <a:t>月時点で</a:t>
            </a:r>
            <a:r>
              <a:rPr kumimoji="1" lang="en-US" altLang="ja-JP" sz="1200" kern="1200" dirty="0" smtClean="0">
                <a:solidFill>
                  <a:schemeClr val="tx1"/>
                </a:solidFill>
                <a:effectLst/>
                <a:latin typeface="+mn-lt"/>
                <a:ea typeface="+mn-ea"/>
                <a:cs typeface="+mn-cs"/>
              </a:rPr>
              <a:t>1000</a:t>
            </a:r>
            <a:r>
              <a:rPr kumimoji="1" lang="ja-JP" altLang="ja-JP" sz="1200" kern="1200" dirty="0" smtClean="0">
                <a:solidFill>
                  <a:schemeClr val="tx1"/>
                </a:solidFill>
                <a:effectLst/>
                <a:latin typeface="+mn-lt"/>
                <a:ea typeface="+mn-ea"/>
                <a:cs typeface="+mn-cs"/>
              </a:rPr>
              <a:t>円であり，</a:t>
            </a:r>
            <a:r>
              <a:rPr kumimoji="1" lang="en-US" altLang="ja-JP" sz="1200" kern="1200" dirty="0" smtClean="0">
                <a:solidFill>
                  <a:schemeClr val="tx1"/>
                </a:solidFill>
                <a:effectLst/>
                <a:latin typeface="+mn-lt"/>
                <a:ea typeface="+mn-ea"/>
                <a:cs typeface="+mn-cs"/>
              </a:rPr>
              <a:t>2015</a:t>
            </a:r>
            <a:r>
              <a:rPr kumimoji="1" lang="ja-JP" altLang="ja-JP" sz="1200" kern="1200" dirty="0" smtClean="0">
                <a:solidFill>
                  <a:schemeClr val="tx1"/>
                </a:solidFill>
                <a:effectLst/>
                <a:latin typeface="+mn-lt"/>
                <a:ea typeface="+mn-ea"/>
                <a:cs typeface="+mn-cs"/>
              </a:rPr>
              <a:t>年</a:t>
            </a:r>
            <a:r>
              <a:rPr kumimoji="1" lang="en-US" altLang="ja-JP" sz="1200" kern="1200" dirty="0" smtClean="0">
                <a:solidFill>
                  <a:schemeClr val="tx1"/>
                </a:solidFill>
                <a:effectLst/>
                <a:latin typeface="+mn-lt"/>
                <a:ea typeface="+mn-ea"/>
                <a:cs typeface="+mn-cs"/>
              </a:rPr>
              <a:t>6</a:t>
            </a:r>
            <a:r>
              <a:rPr kumimoji="1" lang="ja-JP" altLang="ja-JP" sz="1200" kern="1200" dirty="0" smtClean="0">
                <a:solidFill>
                  <a:schemeClr val="tx1"/>
                </a:solidFill>
                <a:effectLst/>
                <a:latin typeface="+mn-lt"/>
                <a:ea typeface="+mn-ea"/>
                <a:cs typeface="+mn-cs"/>
              </a:rPr>
              <a:t>月時点では</a:t>
            </a:r>
            <a:r>
              <a:rPr kumimoji="1" lang="en-US" altLang="ja-JP" sz="1200" kern="1200" dirty="0" smtClean="0">
                <a:solidFill>
                  <a:schemeClr val="tx1"/>
                </a:solidFill>
                <a:effectLst/>
                <a:latin typeface="+mn-lt"/>
                <a:ea typeface="+mn-ea"/>
                <a:cs typeface="+mn-cs"/>
              </a:rPr>
              <a:t>7000</a:t>
            </a:r>
            <a:r>
              <a:rPr kumimoji="1" lang="ja-JP" altLang="ja-JP" sz="1200" kern="1200" dirty="0" smtClean="0">
                <a:solidFill>
                  <a:schemeClr val="tx1"/>
                </a:solidFill>
                <a:effectLst/>
                <a:latin typeface="+mn-lt"/>
                <a:ea typeface="+mn-ea"/>
                <a:cs typeface="+mn-cs"/>
              </a:rPr>
              <a:t>円と</a:t>
            </a:r>
            <a:r>
              <a:rPr kumimoji="1" lang="en-US" altLang="ja-JP" sz="1200" kern="1200" dirty="0" smtClean="0">
                <a:solidFill>
                  <a:schemeClr val="tx1"/>
                </a:solidFill>
                <a:effectLst/>
                <a:latin typeface="+mn-lt"/>
                <a:ea typeface="+mn-ea"/>
                <a:cs typeface="+mn-cs"/>
              </a:rPr>
              <a:t>6000</a:t>
            </a:r>
            <a:r>
              <a:rPr kumimoji="1" lang="ja-JP" altLang="ja-JP" sz="1200" kern="1200" dirty="0" smtClean="0">
                <a:solidFill>
                  <a:schemeClr val="tx1"/>
                </a:solidFill>
                <a:effectLst/>
                <a:latin typeface="+mn-lt"/>
                <a:ea typeface="+mn-ea"/>
                <a:cs typeface="+mn-cs"/>
              </a:rPr>
              <a:t>円近く上昇していることが分かります．</a:t>
            </a:r>
          </a:p>
          <a:p>
            <a:r>
              <a:rPr kumimoji="1" lang="en-US" altLang="ja-JP" sz="1200" kern="1200" dirty="0" smtClean="0">
                <a:solidFill>
                  <a:schemeClr val="tx1"/>
                </a:solidFill>
                <a:effectLst/>
                <a:latin typeface="+mn-lt"/>
                <a:ea typeface="+mn-ea"/>
                <a:cs typeface="+mn-cs"/>
              </a:rPr>
              <a:t> </a:t>
            </a:r>
            <a:endParaRPr kumimoji="1" lang="ja-JP" altLang="ja-JP" sz="1200" kern="1200" dirty="0" smtClean="0">
              <a:solidFill>
                <a:schemeClr val="tx1"/>
              </a:solidFill>
              <a:effectLst/>
              <a:latin typeface="+mn-lt"/>
              <a:ea typeface="+mn-ea"/>
              <a:cs typeface="+mn-cs"/>
            </a:endParaRPr>
          </a:p>
          <a:p>
            <a:r>
              <a:rPr kumimoji="1" lang="en-US" altLang="ja-JP" sz="1200" kern="1200" dirty="0" smtClean="0">
                <a:solidFill>
                  <a:schemeClr val="tx1"/>
                </a:solidFill>
                <a:effectLst/>
                <a:latin typeface="+mn-lt"/>
                <a:ea typeface="+mn-ea"/>
                <a:cs typeface="+mn-cs"/>
              </a:rPr>
              <a:t>2</a:t>
            </a:r>
            <a:r>
              <a:rPr kumimoji="1" lang="ja-JP" altLang="ja-JP" sz="1200" kern="1200" dirty="0" smtClean="0">
                <a:solidFill>
                  <a:schemeClr val="tx1"/>
                </a:solidFill>
                <a:effectLst/>
                <a:latin typeface="+mn-lt"/>
                <a:ea typeface="+mn-ea"/>
                <a:cs typeface="+mn-cs"/>
              </a:rPr>
              <a:t>人以上世帯のインターネット経由で注文した世帯割合のグラフでは</a:t>
            </a:r>
            <a:r>
              <a:rPr kumimoji="1" lang="en-US" altLang="ja-JP" sz="1200" kern="1200" dirty="0" smtClean="0">
                <a:solidFill>
                  <a:schemeClr val="tx1"/>
                </a:solidFill>
                <a:effectLst/>
                <a:latin typeface="+mn-lt"/>
                <a:ea typeface="+mn-ea"/>
                <a:cs typeface="+mn-cs"/>
              </a:rPr>
              <a:t>2002</a:t>
            </a:r>
            <a:r>
              <a:rPr kumimoji="1" lang="ja-JP" altLang="ja-JP" sz="1200" kern="1200" dirty="0" smtClean="0">
                <a:solidFill>
                  <a:schemeClr val="tx1"/>
                </a:solidFill>
                <a:effectLst/>
                <a:latin typeface="+mn-lt"/>
                <a:ea typeface="+mn-ea"/>
                <a:cs typeface="+mn-cs"/>
              </a:rPr>
              <a:t>年</a:t>
            </a:r>
            <a:r>
              <a:rPr kumimoji="1" lang="en-US" altLang="ja-JP" sz="1200" kern="1200" dirty="0" smtClean="0">
                <a:solidFill>
                  <a:schemeClr val="tx1"/>
                </a:solidFill>
                <a:effectLst/>
                <a:latin typeface="+mn-lt"/>
                <a:ea typeface="+mn-ea"/>
                <a:cs typeface="+mn-cs"/>
              </a:rPr>
              <a:t>1</a:t>
            </a:r>
            <a:r>
              <a:rPr kumimoji="1" lang="ja-JP" altLang="ja-JP" sz="1200" kern="1200" dirty="0" smtClean="0">
                <a:solidFill>
                  <a:schemeClr val="tx1"/>
                </a:solidFill>
                <a:effectLst/>
                <a:latin typeface="+mn-lt"/>
                <a:ea typeface="+mn-ea"/>
                <a:cs typeface="+mn-cs"/>
              </a:rPr>
              <a:t>月時点で</a:t>
            </a:r>
            <a:r>
              <a:rPr kumimoji="1" lang="en-US" altLang="ja-JP" sz="1200" kern="1200" dirty="0" smtClean="0">
                <a:solidFill>
                  <a:schemeClr val="tx1"/>
                </a:solidFill>
                <a:effectLst/>
                <a:latin typeface="+mn-lt"/>
                <a:ea typeface="+mn-ea"/>
                <a:cs typeface="+mn-cs"/>
              </a:rPr>
              <a:t>5%</a:t>
            </a:r>
            <a:r>
              <a:rPr kumimoji="1" lang="ja-JP" altLang="ja-JP" sz="1200" kern="1200" dirty="0" smtClean="0">
                <a:solidFill>
                  <a:schemeClr val="tx1"/>
                </a:solidFill>
                <a:effectLst/>
                <a:latin typeface="+mn-lt"/>
                <a:ea typeface="+mn-ea"/>
                <a:cs typeface="+mn-cs"/>
              </a:rPr>
              <a:t>であり，</a:t>
            </a:r>
            <a:r>
              <a:rPr kumimoji="1" lang="en-US" altLang="ja-JP" sz="1200" kern="1200" dirty="0" smtClean="0">
                <a:solidFill>
                  <a:schemeClr val="tx1"/>
                </a:solidFill>
                <a:effectLst/>
                <a:latin typeface="+mn-lt"/>
                <a:ea typeface="+mn-ea"/>
                <a:cs typeface="+mn-cs"/>
              </a:rPr>
              <a:t>2015</a:t>
            </a:r>
            <a:r>
              <a:rPr kumimoji="1" lang="ja-JP" altLang="ja-JP" sz="1200" kern="1200" dirty="0" smtClean="0">
                <a:solidFill>
                  <a:schemeClr val="tx1"/>
                </a:solidFill>
                <a:effectLst/>
                <a:latin typeface="+mn-lt"/>
                <a:ea typeface="+mn-ea"/>
                <a:cs typeface="+mn-cs"/>
              </a:rPr>
              <a:t>年</a:t>
            </a:r>
            <a:r>
              <a:rPr kumimoji="1" lang="en-US" altLang="ja-JP" sz="1200" kern="1200" dirty="0" smtClean="0">
                <a:solidFill>
                  <a:schemeClr val="tx1"/>
                </a:solidFill>
                <a:effectLst/>
                <a:latin typeface="+mn-lt"/>
                <a:ea typeface="+mn-ea"/>
                <a:cs typeface="+mn-cs"/>
              </a:rPr>
              <a:t>6</a:t>
            </a:r>
            <a:r>
              <a:rPr kumimoji="1" lang="ja-JP" altLang="ja-JP" sz="1200" kern="1200" dirty="0" smtClean="0">
                <a:solidFill>
                  <a:schemeClr val="tx1"/>
                </a:solidFill>
                <a:effectLst/>
                <a:latin typeface="+mn-lt"/>
                <a:ea typeface="+mn-ea"/>
                <a:cs typeface="+mn-cs"/>
              </a:rPr>
              <a:t>月時点では</a:t>
            </a:r>
            <a:r>
              <a:rPr kumimoji="1" lang="en-US" altLang="ja-JP" sz="1200" kern="1200" dirty="0" smtClean="0">
                <a:solidFill>
                  <a:schemeClr val="tx1"/>
                </a:solidFill>
                <a:effectLst/>
                <a:latin typeface="+mn-lt"/>
                <a:ea typeface="+mn-ea"/>
                <a:cs typeface="+mn-cs"/>
              </a:rPr>
              <a:t>26.2%</a:t>
            </a:r>
            <a:r>
              <a:rPr kumimoji="1" lang="ja-JP" altLang="ja-JP" sz="1200" kern="1200" dirty="0" smtClean="0">
                <a:solidFill>
                  <a:schemeClr val="tx1"/>
                </a:solidFill>
                <a:effectLst/>
                <a:latin typeface="+mn-lt"/>
                <a:ea typeface="+mn-ea"/>
                <a:cs typeface="+mn-cs"/>
              </a:rPr>
              <a:t>で</a:t>
            </a:r>
            <a:r>
              <a:rPr kumimoji="1" lang="en-US" altLang="ja-JP" sz="1200" kern="1200" dirty="0" smtClean="0">
                <a:solidFill>
                  <a:schemeClr val="tx1"/>
                </a:solidFill>
                <a:effectLst/>
                <a:latin typeface="+mn-lt"/>
                <a:ea typeface="+mn-ea"/>
                <a:cs typeface="+mn-cs"/>
              </a:rPr>
              <a:t>13</a:t>
            </a:r>
            <a:r>
              <a:rPr kumimoji="1" lang="ja-JP" altLang="ja-JP" sz="1200" kern="1200" dirty="0" smtClean="0">
                <a:solidFill>
                  <a:schemeClr val="tx1"/>
                </a:solidFill>
                <a:effectLst/>
                <a:latin typeface="+mn-lt"/>
                <a:ea typeface="+mn-ea"/>
                <a:cs typeface="+mn-cs"/>
              </a:rPr>
              <a:t>年の間に</a:t>
            </a:r>
            <a:r>
              <a:rPr kumimoji="1" lang="en-US" altLang="ja-JP" sz="1200" kern="1200" dirty="0" smtClean="0">
                <a:solidFill>
                  <a:schemeClr val="tx1"/>
                </a:solidFill>
                <a:effectLst/>
                <a:latin typeface="+mn-lt"/>
                <a:ea typeface="+mn-ea"/>
                <a:cs typeface="+mn-cs"/>
              </a:rPr>
              <a:t>20%</a:t>
            </a:r>
            <a:r>
              <a:rPr kumimoji="1" lang="ja-JP" altLang="ja-JP" sz="1200" kern="1200" dirty="0" smtClean="0">
                <a:solidFill>
                  <a:schemeClr val="tx1"/>
                </a:solidFill>
                <a:effectLst/>
                <a:latin typeface="+mn-lt"/>
                <a:ea typeface="+mn-ea"/>
                <a:cs typeface="+mn-cs"/>
              </a:rPr>
              <a:t>近くインターネット経由で注文をした割合が増えていることがわかります．</a:t>
            </a:r>
          </a:p>
          <a:p>
            <a:r>
              <a:rPr kumimoji="1" lang="en-US" altLang="ja-JP" sz="1200" kern="1200" dirty="0" smtClean="0">
                <a:solidFill>
                  <a:schemeClr val="tx1"/>
                </a:solidFill>
                <a:effectLst/>
                <a:latin typeface="+mn-lt"/>
                <a:ea typeface="+mn-ea"/>
                <a:cs typeface="+mn-cs"/>
              </a:rPr>
              <a:t> </a:t>
            </a:r>
            <a:endParaRPr kumimoji="1" lang="ja-JP" altLang="ja-JP" sz="1200" kern="1200" dirty="0" smtClean="0">
              <a:solidFill>
                <a:schemeClr val="tx1"/>
              </a:solidFill>
              <a:effectLst/>
              <a:latin typeface="+mn-lt"/>
              <a:ea typeface="+mn-ea"/>
              <a:cs typeface="+mn-cs"/>
            </a:endParaRPr>
          </a:p>
          <a:p>
            <a:r>
              <a:rPr kumimoji="1" lang="ja-JP" altLang="ja-JP" sz="1200" kern="1200" dirty="0" smtClean="0">
                <a:solidFill>
                  <a:schemeClr val="tx1"/>
                </a:solidFill>
                <a:effectLst/>
                <a:latin typeface="+mn-lt"/>
                <a:ea typeface="+mn-ea"/>
                <a:cs typeface="+mn-cs"/>
              </a:rPr>
              <a:t>これら</a:t>
            </a:r>
            <a:r>
              <a:rPr kumimoji="1" lang="en-US" altLang="ja-JP" sz="1200" kern="1200" dirty="0" smtClean="0">
                <a:solidFill>
                  <a:schemeClr val="tx1"/>
                </a:solidFill>
                <a:effectLst/>
                <a:latin typeface="+mn-lt"/>
                <a:ea typeface="+mn-ea"/>
                <a:cs typeface="+mn-cs"/>
              </a:rPr>
              <a:t>2</a:t>
            </a:r>
            <a:r>
              <a:rPr kumimoji="1" lang="ja-JP" altLang="ja-JP" sz="1200" kern="1200" dirty="0" err="1" smtClean="0">
                <a:solidFill>
                  <a:schemeClr val="tx1"/>
                </a:solidFill>
                <a:effectLst/>
                <a:latin typeface="+mn-lt"/>
                <a:ea typeface="+mn-ea"/>
                <a:cs typeface="+mn-cs"/>
              </a:rPr>
              <a:t>つの</a:t>
            </a:r>
            <a:r>
              <a:rPr kumimoji="1" lang="ja-JP" altLang="ja-JP" sz="1200" kern="1200" dirty="0" smtClean="0">
                <a:solidFill>
                  <a:schemeClr val="tx1"/>
                </a:solidFill>
                <a:effectLst/>
                <a:latin typeface="+mn-lt"/>
                <a:ea typeface="+mn-ea"/>
                <a:cs typeface="+mn-cs"/>
              </a:rPr>
              <a:t>グラフからインターネット経由での支出，注文率が増加していることからインターネットを利用している通信販売サイトの重要性がわかります．</a:t>
            </a:r>
          </a:p>
          <a:p>
            <a:endParaRPr kumimoji="1" lang="ja-JP" altLang="en-US" dirty="0"/>
          </a:p>
        </p:txBody>
      </p:sp>
      <p:sp>
        <p:nvSpPr>
          <p:cNvPr id="4" name="スライド番号プレースホルダー 3"/>
          <p:cNvSpPr>
            <a:spLocks noGrp="1"/>
          </p:cNvSpPr>
          <p:nvPr>
            <p:ph type="sldNum" sz="quarter" idx="10"/>
          </p:nvPr>
        </p:nvSpPr>
        <p:spPr/>
        <p:txBody>
          <a:bodyPr/>
          <a:lstStyle/>
          <a:p>
            <a:fld id="{10B37991-4255-4127-A803-43D556378B8F}" type="slidenum">
              <a:rPr kumimoji="1" lang="ja-JP" altLang="en-US" smtClean="0"/>
              <a:t>7</a:t>
            </a:fld>
            <a:endParaRPr kumimoji="1" lang="ja-JP" altLang="en-US" dirty="0"/>
          </a:p>
        </p:txBody>
      </p:sp>
    </p:spTree>
    <p:extLst>
      <p:ext uri="{BB962C8B-B14F-4D97-AF65-F5344CB8AC3E}">
        <p14:creationId xmlns:p14="http://schemas.microsoft.com/office/powerpoint/2010/main" val="18786459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ja-JP" sz="1200" kern="1200" dirty="0" smtClean="0">
                <a:solidFill>
                  <a:schemeClr val="tx1"/>
                </a:solidFill>
                <a:effectLst/>
                <a:latin typeface="+mn-lt"/>
                <a:ea typeface="+mn-ea"/>
                <a:cs typeface="+mn-cs"/>
              </a:rPr>
              <a:t>次に世帯ごとのインターネットの普及と支出について説明します．</a:t>
            </a:r>
          </a:p>
          <a:p>
            <a:r>
              <a:rPr kumimoji="1" lang="en-US" altLang="ja-JP" sz="1200" kern="1200" dirty="0" smtClean="0">
                <a:solidFill>
                  <a:schemeClr val="tx1"/>
                </a:solidFill>
                <a:effectLst/>
                <a:latin typeface="+mn-lt"/>
                <a:ea typeface="+mn-ea"/>
                <a:cs typeface="+mn-cs"/>
              </a:rPr>
              <a:t>2</a:t>
            </a:r>
            <a:r>
              <a:rPr kumimoji="1" lang="ja-JP" altLang="ja-JP" sz="1200" kern="1200" dirty="0" smtClean="0">
                <a:solidFill>
                  <a:schemeClr val="tx1"/>
                </a:solidFill>
                <a:effectLst/>
                <a:latin typeface="+mn-lt"/>
                <a:ea typeface="+mn-ea"/>
                <a:cs typeface="+mn-cs"/>
              </a:rPr>
              <a:t>人以上世帯のインターネット経由での支出額のグラフでは</a:t>
            </a:r>
            <a:r>
              <a:rPr kumimoji="1" lang="en-US" altLang="ja-JP" sz="1200" kern="1200" dirty="0" smtClean="0">
                <a:solidFill>
                  <a:schemeClr val="tx1"/>
                </a:solidFill>
                <a:effectLst/>
                <a:latin typeface="+mn-lt"/>
                <a:ea typeface="+mn-ea"/>
                <a:cs typeface="+mn-cs"/>
              </a:rPr>
              <a:t>2002</a:t>
            </a:r>
            <a:r>
              <a:rPr kumimoji="1" lang="ja-JP" altLang="ja-JP" sz="1200" kern="1200" dirty="0" smtClean="0">
                <a:solidFill>
                  <a:schemeClr val="tx1"/>
                </a:solidFill>
                <a:effectLst/>
                <a:latin typeface="+mn-lt"/>
                <a:ea typeface="+mn-ea"/>
                <a:cs typeface="+mn-cs"/>
              </a:rPr>
              <a:t>年</a:t>
            </a:r>
            <a:r>
              <a:rPr kumimoji="1" lang="en-US" altLang="ja-JP" sz="1200" kern="1200" dirty="0" smtClean="0">
                <a:solidFill>
                  <a:schemeClr val="tx1"/>
                </a:solidFill>
                <a:effectLst/>
                <a:latin typeface="+mn-lt"/>
                <a:ea typeface="+mn-ea"/>
                <a:cs typeface="+mn-cs"/>
              </a:rPr>
              <a:t>1</a:t>
            </a:r>
            <a:r>
              <a:rPr kumimoji="1" lang="ja-JP" altLang="ja-JP" sz="1200" kern="1200" dirty="0" smtClean="0">
                <a:solidFill>
                  <a:schemeClr val="tx1"/>
                </a:solidFill>
                <a:effectLst/>
                <a:latin typeface="+mn-lt"/>
                <a:ea typeface="+mn-ea"/>
                <a:cs typeface="+mn-cs"/>
              </a:rPr>
              <a:t>月時点で</a:t>
            </a:r>
            <a:r>
              <a:rPr kumimoji="1" lang="en-US" altLang="ja-JP" sz="1200" kern="1200" dirty="0" smtClean="0">
                <a:solidFill>
                  <a:schemeClr val="tx1"/>
                </a:solidFill>
                <a:effectLst/>
                <a:latin typeface="+mn-lt"/>
                <a:ea typeface="+mn-ea"/>
                <a:cs typeface="+mn-cs"/>
              </a:rPr>
              <a:t>1000</a:t>
            </a:r>
            <a:r>
              <a:rPr kumimoji="1" lang="ja-JP" altLang="ja-JP" sz="1200" kern="1200" dirty="0" smtClean="0">
                <a:solidFill>
                  <a:schemeClr val="tx1"/>
                </a:solidFill>
                <a:effectLst/>
                <a:latin typeface="+mn-lt"/>
                <a:ea typeface="+mn-ea"/>
                <a:cs typeface="+mn-cs"/>
              </a:rPr>
              <a:t>円であり，</a:t>
            </a:r>
            <a:r>
              <a:rPr kumimoji="1" lang="en-US" altLang="ja-JP" sz="1200" kern="1200" dirty="0" smtClean="0">
                <a:solidFill>
                  <a:schemeClr val="tx1"/>
                </a:solidFill>
                <a:effectLst/>
                <a:latin typeface="+mn-lt"/>
                <a:ea typeface="+mn-ea"/>
                <a:cs typeface="+mn-cs"/>
              </a:rPr>
              <a:t>2015</a:t>
            </a:r>
            <a:r>
              <a:rPr kumimoji="1" lang="ja-JP" altLang="ja-JP" sz="1200" kern="1200" dirty="0" smtClean="0">
                <a:solidFill>
                  <a:schemeClr val="tx1"/>
                </a:solidFill>
                <a:effectLst/>
                <a:latin typeface="+mn-lt"/>
                <a:ea typeface="+mn-ea"/>
                <a:cs typeface="+mn-cs"/>
              </a:rPr>
              <a:t>年</a:t>
            </a:r>
            <a:r>
              <a:rPr kumimoji="1" lang="en-US" altLang="ja-JP" sz="1200" kern="1200" dirty="0" smtClean="0">
                <a:solidFill>
                  <a:schemeClr val="tx1"/>
                </a:solidFill>
                <a:effectLst/>
                <a:latin typeface="+mn-lt"/>
                <a:ea typeface="+mn-ea"/>
                <a:cs typeface="+mn-cs"/>
              </a:rPr>
              <a:t>6</a:t>
            </a:r>
            <a:r>
              <a:rPr kumimoji="1" lang="ja-JP" altLang="ja-JP" sz="1200" kern="1200" dirty="0" smtClean="0">
                <a:solidFill>
                  <a:schemeClr val="tx1"/>
                </a:solidFill>
                <a:effectLst/>
                <a:latin typeface="+mn-lt"/>
                <a:ea typeface="+mn-ea"/>
                <a:cs typeface="+mn-cs"/>
              </a:rPr>
              <a:t>月時点では</a:t>
            </a:r>
            <a:r>
              <a:rPr kumimoji="1" lang="en-US" altLang="ja-JP" sz="1200" kern="1200" dirty="0" smtClean="0">
                <a:solidFill>
                  <a:schemeClr val="tx1"/>
                </a:solidFill>
                <a:effectLst/>
                <a:latin typeface="+mn-lt"/>
                <a:ea typeface="+mn-ea"/>
                <a:cs typeface="+mn-cs"/>
              </a:rPr>
              <a:t>7000</a:t>
            </a:r>
            <a:r>
              <a:rPr kumimoji="1" lang="ja-JP" altLang="ja-JP" sz="1200" kern="1200" dirty="0" smtClean="0">
                <a:solidFill>
                  <a:schemeClr val="tx1"/>
                </a:solidFill>
                <a:effectLst/>
                <a:latin typeface="+mn-lt"/>
                <a:ea typeface="+mn-ea"/>
                <a:cs typeface="+mn-cs"/>
              </a:rPr>
              <a:t>円と</a:t>
            </a:r>
            <a:r>
              <a:rPr kumimoji="1" lang="en-US" altLang="ja-JP" sz="1200" kern="1200" dirty="0" smtClean="0">
                <a:solidFill>
                  <a:schemeClr val="tx1"/>
                </a:solidFill>
                <a:effectLst/>
                <a:latin typeface="+mn-lt"/>
                <a:ea typeface="+mn-ea"/>
                <a:cs typeface="+mn-cs"/>
              </a:rPr>
              <a:t>6000</a:t>
            </a:r>
            <a:r>
              <a:rPr kumimoji="1" lang="ja-JP" altLang="ja-JP" sz="1200" kern="1200" dirty="0" smtClean="0">
                <a:solidFill>
                  <a:schemeClr val="tx1"/>
                </a:solidFill>
                <a:effectLst/>
                <a:latin typeface="+mn-lt"/>
                <a:ea typeface="+mn-ea"/>
                <a:cs typeface="+mn-cs"/>
              </a:rPr>
              <a:t>円近く上昇していることが分かります．</a:t>
            </a:r>
          </a:p>
          <a:p>
            <a:r>
              <a:rPr kumimoji="1" lang="en-US" altLang="ja-JP" sz="1200" kern="1200" dirty="0" smtClean="0">
                <a:solidFill>
                  <a:schemeClr val="tx1"/>
                </a:solidFill>
                <a:effectLst/>
                <a:latin typeface="+mn-lt"/>
                <a:ea typeface="+mn-ea"/>
                <a:cs typeface="+mn-cs"/>
              </a:rPr>
              <a:t> </a:t>
            </a:r>
            <a:endParaRPr kumimoji="1" lang="ja-JP" altLang="ja-JP" sz="1200" kern="1200" dirty="0" smtClean="0">
              <a:solidFill>
                <a:schemeClr val="tx1"/>
              </a:solidFill>
              <a:effectLst/>
              <a:latin typeface="+mn-lt"/>
              <a:ea typeface="+mn-ea"/>
              <a:cs typeface="+mn-cs"/>
            </a:endParaRPr>
          </a:p>
          <a:p>
            <a:r>
              <a:rPr kumimoji="1" lang="en-US" altLang="ja-JP" sz="1200" kern="1200" dirty="0" smtClean="0">
                <a:solidFill>
                  <a:schemeClr val="tx1"/>
                </a:solidFill>
                <a:effectLst/>
                <a:latin typeface="+mn-lt"/>
                <a:ea typeface="+mn-ea"/>
                <a:cs typeface="+mn-cs"/>
              </a:rPr>
              <a:t>2</a:t>
            </a:r>
            <a:r>
              <a:rPr kumimoji="1" lang="ja-JP" altLang="ja-JP" sz="1200" kern="1200" dirty="0" smtClean="0">
                <a:solidFill>
                  <a:schemeClr val="tx1"/>
                </a:solidFill>
                <a:effectLst/>
                <a:latin typeface="+mn-lt"/>
                <a:ea typeface="+mn-ea"/>
                <a:cs typeface="+mn-cs"/>
              </a:rPr>
              <a:t>人以上世帯のインターネット経由で注文した世帯割合のグラフでは</a:t>
            </a:r>
            <a:r>
              <a:rPr kumimoji="1" lang="en-US" altLang="ja-JP" sz="1200" kern="1200" dirty="0" smtClean="0">
                <a:solidFill>
                  <a:schemeClr val="tx1"/>
                </a:solidFill>
                <a:effectLst/>
                <a:latin typeface="+mn-lt"/>
                <a:ea typeface="+mn-ea"/>
                <a:cs typeface="+mn-cs"/>
              </a:rPr>
              <a:t>2002</a:t>
            </a:r>
            <a:r>
              <a:rPr kumimoji="1" lang="ja-JP" altLang="ja-JP" sz="1200" kern="1200" dirty="0" smtClean="0">
                <a:solidFill>
                  <a:schemeClr val="tx1"/>
                </a:solidFill>
                <a:effectLst/>
                <a:latin typeface="+mn-lt"/>
                <a:ea typeface="+mn-ea"/>
                <a:cs typeface="+mn-cs"/>
              </a:rPr>
              <a:t>年</a:t>
            </a:r>
            <a:r>
              <a:rPr kumimoji="1" lang="en-US" altLang="ja-JP" sz="1200" kern="1200" dirty="0" smtClean="0">
                <a:solidFill>
                  <a:schemeClr val="tx1"/>
                </a:solidFill>
                <a:effectLst/>
                <a:latin typeface="+mn-lt"/>
                <a:ea typeface="+mn-ea"/>
                <a:cs typeface="+mn-cs"/>
              </a:rPr>
              <a:t>1</a:t>
            </a:r>
            <a:r>
              <a:rPr kumimoji="1" lang="ja-JP" altLang="ja-JP" sz="1200" kern="1200" dirty="0" smtClean="0">
                <a:solidFill>
                  <a:schemeClr val="tx1"/>
                </a:solidFill>
                <a:effectLst/>
                <a:latin typeface="+mn-lt"/>
                <a:ea typeface="+mn-ea"/>
                <a:cs typeface="+mn-cs"/>
              </a:rPr>
              <a:t>月時点で</a:t>
            </a:r>
            <a:r>
              <a:rPr kumimoji="1" lang="en-US" altLang="ja-JP" sz="1200" kern="1200" dirty="0" smtClean="0">
                <a:solidFill>
                  <a:schemeClr val="tx1"/>
                </a:solidFill>
                <a:effectLst/>
                <a:latin typeface="+mn-lt"/>
                <a:ea typeface="+mn-ea"/>
                <a:cs typeface="+mn-cs"/>
              </a:rPr>
              <a:t>5%</a:t>
            </a:r>
            <a:r>
              <a:rPr kumimoji="1" lang="ja-JP" altLang="ja-JP" sz="1200" kern="1200" dirty="0" smtClean="0">
                <a:solidFill>
                  <a:schemeClr val="tx1"/>
                </a:solidFill>
                <a:effectLst/>
                <a:latin typeface="+mn-lt"/>
                <a:ea typeface="+mn-ea"/>
                <a:cs typeface="+mn-cs"/>
              </a:rPr>
              <a:t>であり，</a:t>
            </a:r>
            <a:r>
              <a:rPr kumimoji="1" lang="en-US" altLang="ja-JP" sz="1200" kern="1200" dirty="0" smtClean="0">
                <a:solidFill>
                  <a:schemeClr val="tx1"/>
                </a:solidFill>
                <a:effectLst/>
                <a:latin typeface="+mn-lt"/>
                <a:ea typeface="+mn-ea"/>
                <a:cs typeface="+mn-cs"/>
              </a:rPr>
              <a:t>2015</a:t>
            </a:r>
            <a:r>
              <a:rPr kumimoji="1" lang="ja-JP" altLang="ja-JP" sz="1200" kern="1200" dirty="0" smtClean="0">
                <a:solidFill>
                  <a:schemeClr val="tx1"/>
                </a:solidFill>
                <a:effectLst/>
                <a:latin typeface="+mn-lt"/>
                <a:ea typeface="+mn-ea"/>
                <a:cs typeface="+mn-cs"/>
              </a:rPr>
              <a:t>年</a:t>
            </a:r>
            <a:r>
              <a:rPr kumimoji="1" lang="en-US" altLang="ja-JP" sz="1200" kern="1200" dirty="0" smtClean="0">
                <a:solidFill>
                  <a:schemeClr val="tx1"/>
                </a:solidFill>
                <a:effectLst/>
                <a:latin typeface="+mn-lt"/>
                <a:ea typeface="+mn-ea"/>
                <a:cs typeface="+mn-cs"/>
              </a:rPr>
              <a:t>6</a:t>
            </a:r>
            <a:r>
              <a:rPr kumimoji="1" lang="ja-JP" altLang="ja-JP" sz="1200" kern="1200" dirty="0" smtClean="0">
                <a:solidFill>
                  <a:schemeClr val="tx1"/>
                </a:solidFill>
                <a:effectLst/>
                <a:latin typeface="+mn-lt"/>
                <a:ea typeface="+mn-ea"/>
                <a:cs typeface="+mn-cs"/>
              </a:rPr>
              <a:t>月時点では</a:t>
            </a:r>
            <a:r>
              <a:rPr kumimoji="1" lang="en-US" altLang="ja-JP" sz="1200" kern="1200" dirty="0" smtClean="0">
                <a:solidFill>
                  <a:schemeClr val="tx1"/>
                </a:solidFill>
                <a:effectLst/>
                <a:latin typeface="+mn-lt"/>
                <a:ea typeface="+mn-ea"/>
                <a:cs typeface="+mn-cs"/>
              </a:rPr>
              <a:t>26.2%</a:t>
            </a:r>
            <a:r>
              <a:rPr kumimoji="1" lang="ja-JP" altLang="ja-JP" sz="1200" kern="1200" dirty="0" smtClean="0">
                <a:solidFill>
                  <a:schemeClr val="tx1"/>
                </a:solidFill>
                <a:effectLst/>
                <a:latin typeface="+mn-lt"/>
                <a:ea typeface="+mn-ea"/>
                <a:cs typeface="+mn-cs"/>
              </a:rPr>
              <a:t>で</a:t>
            </a:r>
            <a:r>
              <a:rPr kumimoji="1" lang="en-US" altLang="ja-JP" sz="1200" kern="1200" dirty="0" smtClean="0">
                <a:solidFill>
                  <a:schemeClr val="tx1"/>
                </a:solidFill>
                <a:effectLst/>
                <a:latin typeface="+mn-lt"/>
                <a:ea typeface="+mn-ea"/>
                <a:cs typeface="+mn-cs"/>
              </a:rPr>
              <a:t>13</a:t>
            </a:r>
            <a:r>
              <a:rPr kumimoji="1" lang="ja-JP" altLang="ja-JP" sz="1200" kern="1200" dirty="0" smtClean="0">
                <a:solidFill>
                  <a:schemeClr val="tx1"/>
                </a:solidFill>
                <a:effectLst/>
                <a:latin typeface="+mn-lt"/>
                <a:ea typeface="+mn-ea"/>
                <a:cs typeface="+mn-cs"/>
              </a:rPr>
              <a:t>年の間に</a:t>
            </a:r>
            <a:r>
              <a:rPr kumimoji="1" lang="en-US" altLang="ja-JP" sz="1200" kern="1200" dirty="0" smtClean="0">
                <a:solidFill>
                  <a:schemeClr val="tx1"/>
                </a:solidFill>
                <a:effectLst/>
                <a:latin typeface="+mn-lt"/>
                <a:ea typeface="+mn-ea"/>
                <a:cs typeface="+mn-cs"/>
              </a:rPr>
              <a:t>20%</a:t>
            </a:r>
            <a:r>
              <a:rPr kumimoji="1" lang="ja-JP" altLang="ja-JP" sz="1200" kern="1200" dirty="0" smtClean="0">
                <a:solidFill>
                  <a:schemeClr val="tx1"/>
                </a:solidFill>
                <a:effectLst/>
                <a:latin typeface="+mn-lt"/>
                <a:ea typeface="+mn-ea"/>
                <a:cs typeface="+mn-cs"/>
              </a:rPr>
              <a:t>近くインターネット経由で注文をした割合が増えていることがわかります．</a:t>
            </a:r>
          </a:p>
          <a:p>
            <a:r>
              <a:rPr kumimoji="1" lang="en-US" altLang="ja-JP" sz="1200" kern="1200" dirty="0" smtClean="0">
                <a:solidFill>
                  <a:schemeClr val="tx1"/>
                </a:solidFill>
                <a:effectLst/>
                <a:latin typeface="+mn-lt"/>
                <a:ea typeface="+mn-ea"/>
                <a:cs typeface="+mn-cs"/>
              </a:rPr>
              <a:t> </a:t>
            </a:r>
            <a:endParaRPr kumimoji="1" lang="ja-JP" altLang="ja-JP" sz="1200" kern="1200" dirty="0" smtClean="0">
              <a:solidFill>
                <a:schemeClr val="tx1"/>
              </a:solidFill>
              <a:effectLst/>
              <a:latin typeface="+mn-lt"/>
              <a:ea typeface="+mn-ea"/>
              <a:cs typeface="+mn-cs"/>
            </a:endParaRPr>
          </a:p>
          <a:p>
            <a:r>
              <a:rPr kumimoji="1" lang="ja-JP" altLang="ja-JP" sz="1200" kern="1200" dirty="0" smtClean="0">
                <a:solidFill>
                  <a:schemeClr val="tx1"/>
                </a:solidFill>
                <a:effectLst/>
                <a:latin typeface="+mn-lt"/>
                <a:ea typeface="+mn-ea"/>
                <a:cs typeface="+mn-cs"/>
              </a:rPr>
              <a:t>これら</a:t>
            </a:r>
            <a:r>
              <a:rPr kumimoji="1" lang="en-US" altLang="ja-JP" sz="1200" kern="1200" dirty="0" smtClean="0">
                <a:solidFill>
                  <a:schemeClr val="tx1"/>
                </a:solidFill>
                <a:effectLst/>
                <a:latin typeface="+mn-lt"/>
                <a:ea typeface="+mn-ea"/>
                <a:cs typeface="+mn-cs"/>
              </a:rPr>
              <a:t>2</a:t>
            </a:r>
            <a:r>
              <a:rPr kumimoji="1" lang="ja-JP" altLang="ja-JP" sz="1200" kern="1200" dirty="0" err="1" smtClean="0">
                <a:solidFill>
                  <a:schemeClr val="tx1"/>
                </a:solidFill>
                <a:effectLst/>
                <a:latin typeface="+mn-lt"/>
                <a:ea typeface="+mn-ea"/>
                <a:cs typeface="+mn-cs"/>
              </a:rPr>
              <a:t>つの</a:t>
            </a:r>
            <a:r>
              <a:rPr kumimoji="1" lang="ja-JP" altLang="ja-JP" sz="1200" kern="1200" dirty="0" smtClean="0">
                <a:solidFill>
                  <a:schemeClr val="tx1"/>
                </a:solidFill>
                <a:effectLst/>
                <a:latin typeface="+mn-lt"/>
                <a:ea typeface="+mn-ea"/>
                <a:cs typeface="+mn-cs"/>
              </a:rPr>
              <a:t>グラフからインターネット経由での支出，注文率が増加していることからインターネットを利用している通信販売サイトの</a:t>
            </a:r>
            <a:r>
              <a:rPr kumimoji="1" lang="ja-JP" altLang="en-US" sz="1200" kern="1200" dirty="0" smtClean="0">
                <a:solidFill>
                  <a:schemeClr val="tx1"/>
                </a:solidFill>
                <a:effectLst/>
                <a:latin typeface="+mn-lt"/>
                <a:ea typeface="+mn-ea"/>
                <a:cs typeface="+mn-cs"/>
              </a:rPr>
              <a:t>需要の高さがうかがえます．</a:t>
            </a:r>
            <a:endParaRPr kumimoji="1" lang="ja-JP" altLang="en-US" dirty="0"/>
          </a:p>
        </p:txBody>
      </p:sp>
      <p:sp>
        <p:nvSpPr>
          <p:cNvPr id="4" name="スライド番号プレースホルダー 3"/>
          <p:cNvSpPr>
            <a:spLocks noGrp="1"/>
          </p:cNvSpPr>
          <p:nvPr>
            <p:ph type="sldNum" sz="quarter" idx="10"/>
          </p:nvPr>
        </p:nvSpPr>
        <p:spPr/>
        <p:txBody>
          <a:bodyPr/>
          <a:lstStyle/>
          <a:p>
            <a:fld id="{10B37991-4255-4127-A803-43D556378B8F}" type="slidenum">
              <a:rPr kumimoji="1" lang="ja-JP" altLang="en-US" smtClean="0"/>
              <a:t>8</a:t>
            </a:fld>
            <a:endParaRPr kumimoji="1" lang="ja-JP" altLang="en-US" dirty="0"/>
          </a:p>
        </p:txBody>
      </p:sp>
    </p:spTree>
    <p:extLst>
      <p:ext uri="{BB962C8B-B14F-4D97-AF65-F5344CB8AC3E}">
        <p14:creationId xmlns:p14="http://schemas.microsoft.com/office/powerpoint/2010/main" val="37511025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ja-JP" sz="1200" kern="1200" dirty="0" smtClean="0">
                <a:solidFill>
                  <a:schemeClr val="tx1"/>
                </a:solidFill>
                <a:effectLst/>
                <a:latin typeface="+mn-lt"/>
                <a:ea typeface="+mn-ea"/>
                <a:cs typeface="+mn-cs"/>
              </a:rPr>
              <a:t>次にオンラインショッピングサイトのレビューについて説明します．</a:t>
            </a:r>
          </a:p>
          <a:p>
            <a:r>
              <a:rPr kumimoji="1" lang="ja-JP" altLang="ja-JP" sz="1200" kern="1200" dirty="0" smtClean="0">
                <a:solidFill>
                  <a:schemeClr val="tx1"/>
                </a:solidFill>
                <a:effectLst/>
                <a:latin typeface="+mn-lt"/>
                <a:ea typeface="+mn-ea"/>
                <a:cs typeface="+mn-cs"/>
              </a:rPr>
              <a:t>楽天，ヤフー，</a:t>
            </a:r>
            <a:r>
              <a:rPr kumimoji="1" lang="en-US" altLang="ja-JP" sz="1200" kern="1200" dirty="0" smtClean="0">
                <a:solidFill>
                  <a:schemeClr val="tx1"/>
                </a:solidFill>
                <a:effectLst/>
                <a:latin typeface="+mn-lt"/>
                <a:ea typeface="+mn-ea"/>
                <a:cs typeface="+mn-cs"/>
              </a:rPr>
              <a:t>Amazon</a:t>
            </a:r>
            <a:r>
              <a:rPr kumimoji="1" lang="ja-JP" altLang="ja-JP" sz="1200" kern="1200" dirty="0" smtClean="0">
                <a:solidFill>
                  <a:schemeClr val="tx1"/>
                </a:solidFill>
                <a:effectLst/>
                <a:latin typeface="+mn-lt"/>
                <a:ea typeface="+mn-ea"/>
                <a:cs typeface="+mn-cs"/>
              </a:rPr>
              <a:t>などの大手のサイトでは商品ページを表示する際，レビューを利用した総合評価が表示されています．</a:t>
            </a:r>
          </a:p>
          <a:p>
            <a:endParaRPr kumimoji="1" lang="ja-JP" altLang="en-US" dirty="0"/>
          </a:p>
        </p:txBody>
      </p:sp>
      <p:sp>
        <p:nvSpPr>
          <p:cNvPr id="4" name="スライド番号プレースホルダー 3"/>
          <p:cNvSpPr>
            <a:spLocks noGrp="1"/>
          </p:cNvSpPr>
          <p:nvPr>
            <p:ph type="sldNum" sz="quarter" idx="10"/>
          </p:nvPr>
        </p:nvSpPr>
        <p:spPr/>
        <p:txBody>
          <a:bodyPr/>
          <a:lstStyle/>
          <a:p>
            <a:fld id="{10B37991-4255-4127-A803-43D556378B8F}" type="slidenum">
              <a:rPr kumimoji="1" lang="ja-JP" altLang="en-US" smtClean="0"/>
              <a:t>9</a:t>
            </a:fld>
            <a:endParaRPr kumimoji="1" lang="ja-JP" altLang="en-US" dirty="0"/>
          </a:p>
        </p:txBody>
      </p:sp>
    </p:spTree>
    <p:extLst>
      <p:ext uri="{BB962C8B-B14F-4D97-AF65-F5344CB8AC3E}">
        <p14:creationId xmlns:p14="http://schemas.microsoft.com/office/powerpoint/2010/main" val="320627331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pic>
        <p:nvPicPr>
          <p:cNvPr id="8" name="Picture 7" descr="sphere1.png"/>
          <p:cNvPicPr>
            <a:picLocks noChangeAspect="1"/>
          </p:cNvPicPr>
          <p:nvPr/>
        </p:nvPicPr>
        <p:blipFill>
          <a:blip r:embed="rId2" cstate="print"/>
          <a:stretch>
            <a:fillRect/>
          </a:stretch>
        </p:blipFill>
        <p:spPr>
          <a:xfrm>
            <a:off x="6850374" y="0"/>
            <a:ext cx="2293626" cy="6858000"/>
          </a:xfrm>
          <a:prstGeom prst="rect">
            <a:avLst/>
          </a:prstGeom>
        </p:spPr>
      </p:pic>
      <p:sp>
        <p:nvSpPr>
          <p:cNvPr id="3" name="Subtitle 2"/>
          <p:cNvSpPr>
            <a:spLocks noGrp="1"/>
          </p:cNvSpPr>
          <p:nvPr>
            <p:ph type="subTitle" idx="1"/>
          </p:nvPr>
        </p:nvSpPr>
        <p:spPr>
          <a:xfrm>
            <a:off x="2438400" y="3581400"/>
            <a:ext cx="3962400" cy="2133600"/>
          </a:xfrm>
        </p:spPr>
        <p:txBody>
          <a:bodyPr anchor="t">
            <a:normAutofit/>
          </a:bodyPr>
          <a:lstStyle>
            <a:lvl1pPr marL="0" indent="0" algn="r">
              <a:buNone/>
              <a:defRPr sz="14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smtClean="0"/>
              <a:t>マスター サブタイトルの書式設定</a:t>
            </a:r>
            <a:endParaRPr lang="en-US" dirty="0"/>
          </a:p>
        </p:txBody>
      </p:sp>
      <p:sp>
        <p:nvSpPr>
          <p:cNvPr id="16" name="Title 15"/>
          <p:cNvSpPr>
            <a:spLocks noGrp="1"/>
          </p:cNvSpPr>
          <p:nvPr>
            <p:ph type="title"/>
          </p:nvPr>
        </p:nvSpPr>
        <p:spPr>
          <a:xfrm>
            <a:off x="2438400" y="1447800"/>
            <a:ext cx="3962400" cy="2133600"/>
          </a:xfrm>
        </p:spPr>
        <p:txBody>
          <a:bodyPr anchor="b"/>
          <a:lstStyle/>
          <a:p>
            <a:r>
              <a:rPr lang="ja-JP" altLang="en-US" smtClean="0"/>
              <a:t>マスター タイトルの書式設定</a:t>
            </a:r>
            <a:endParaRPr lang="en-US" dirty="0"/>
          </a:p>
        </p:txBody>
      </p:sp>
      <p:sp>
        <p:nvSpPr>
          <p:cNvPr id="13" name="Date Placeholder 12"/>
          <p:cNvSpPr>
            <a:spLocks noGrp="1"/>
          </p:cNvSpPr>
          <p:nvPr>
            <p:ph type="dt" sz="half" idx="10"/>
          </p:nvPr>
        </p:nvSpPr>
        <p:spPr>
          <a:xfrm>
            <a:off x="3582988" y="6426201"/>
            <a:ext cx="2819399" cy="126999"/>
          </a:xfrm>
        </p:spPr>
        <p:txBody>
          <a:bodyPr/>
          <a:lstStyle/>
          <a:p>
            <a:fld id="{DF11A6B3-01A9-491D-9492-E11B185432A5}" type="datetime1">
              <a:rPr kumimoji="1" lang="ja-JP" altLang="en-US" smtClean="0"/>
              <a:t>2016/2/10</a:t>
            </a:fld>
            <a:endParaRPr kumimoji="1" lang="ja-JP" altLang="en-US" dirty="0"/>
          </a:p>
        </p:txBody>
      </p:sp>
      <p:sp>
        <p:nvSpPr>
          <p:cNvPr id="14" name="Slide Number Placeholder 13"/>
          <p:cNvSpPr>
            <a:spLocks noGrp="1"/>
          </p:cNvSpPr>
          <p:nvPr>
            <p:ph type="sldNum" sz="quarter" idx="11"/>
          </p:nvPr>
        </p:nvSpPr>
        <p:spPr>
          <a:xfrm>
            <a:off x="6414976" y="6400800"/>
            <a:ext cx="457200" cy="152400"/>
          </a:xfrm>
        </p:spPr>
        <p:txBody>
          <a:bodyPr/>
          <a:lstStyle>
            <a:lvl1pPr algn="r">
              <a:defRPr/>
            </a:lvl1pPr>
          </a:lstStyle>
          <a:p>
            <a:fld id="{E00335F1-3F40-4BF0-898D-F6D15F346D60}" type="slidenum">
              <a:rPr kumimoji="1" lang="ja-JP" altLang="en-US" smtClean="0"/>
              <a:t>‹#›</a:t>
            </a:fld>
            <a:endParaRPr kumimoji="1" lang="ja-JP" altLang="en-US" dirty="0"/>
          </a:p>
        </p:txBody>
      </p:sp>
      <p:sp>
        <p:nvSpPr>
          <p:cNvPr id="15" name="Footer Placeholder 14"/>
          <p:cNvSpPr>
            <a:spLocks noGrp="1"/>
          </p:cNvSpPr>
          <p:nvPr>
            <p:ph type="ftr" sz="quarter" idx="12"/>
          </p:nvPr>
        </p:nvSpPr>
        <p:spPr>
          <a:xfrm>
            <a:off x="3581400" y="6296248"/>
            <a:ext cx="2820987" cy="152400"/>
          </a:xfrm>
        </p:spPr>
        <p:txBody>
          <a:bodyPr/>
          <a:lstStyle/>
          <a:p>
            <a:endParaRPr kumimoji="1" lang="ja-JP" alt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13" name="Date Placeholder 12"/>
          <p:cNvSpPr>
            <a:spLocks noGrp="1"/>
          </p:cNvSpPr>
          <p:nvPr>
            <p:ph type="dt" sz="half" idx="10"/>
          </p:nvPr>
        </p:nvSpPr>
        <p:spPr/>
        <p:txBody>
          <a:bodyPr/>
          <a:lstStyle/>
          <a:p>
            <a:fld id="{1BE1FADC-2125-4CA8-AEFF-08FEC35543F4}" type="datetime1">
              <a:rPr kumimoji="1" lang="ja-JP" altLang="en-US" smtClean="0"/>
              <a:t>2016/2/10</a:t>
            </a:fld>
            <a:endParaRPr kumimoji="1" lang="ja-JP" altLang="en-US" dirty="0"/>
          </a:p>
        </p:txBody>
      </p:sp>
      <p:sp>
        <p:nvSpPr>
          <p:cNvPr id="14" name="Slide Number Placeholder 13"/>
          <p:cNvSpPr>
            <a:spLocks noGrp="1"/>
          </p:cNvSpPr>
          <p:nvPr>
            <p:ph type="sldNum" sz="quarter" idx="11"/>
          </p:nvPr>
        </p:nvSpPr>
        <p:spPr/>
        <p:txBody>
          <a:bodyPr/>
          <a:lstStyle/>
          <a:p>
            <a:fld id="{E00335F1-3F40-4BF0-898D-F6D15F346D60}" type="slidenum">
              <a:rPr kumimoji="1" lang="ja-JP" altLang="en-US" smtClean="0"/>
              <a:t>‹#›</a:t>
            </a:fld>
            <a:endParaRPr kumimoji="1" lang="ja-JP" altLang="en-US" dirty="0"/>
          </a:p>
        </p:txBody>
      </p:sp>
      <p:sp>
        <p:nvSpPr>
          <p:cNvPr id="15" name="Footer Placeholder 14"/>
          <p:cNvSpPr>
            <a:spLocks noGrp="1"/>
          </p:cNvSpPr>
          <p:nvPr>
            <p:ph type="ftr" sz="quarter" idx="12"/>
          </p:nvPr>
        </p:nvSpPr>
        <p:spPr/>
        <p:txBody>
          <a:bodyPr/>
          <a:lstStyle/>
          <a:p>
            <a:endParaRPr kumimoji="1" lang="ja-JP" altLang="en-US" dirty="0"/>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ja-JP" altLang="en-US" smtClean="0"/>
              <a:t>マスター タイトルの書式設定</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13" name="Date Placeholder 12"/>
          <p:cNvSpPr>
            <a:spLocks noGrp="1"/>
          </p:cNvSpPr>
          <p:nvPr>
            <p:ph type="dt" sz="half" idx="10"/>
          </p:nvPr>
        </p:nvSpPr>
        <p:spPr/>
        <p:txBody>
          <a:bodyPr/>
          <a:lstStyle/>
          <a:p>
            <a:fld id="{37AB47FA-0757-49A6-89F3-B3DC32151838}" type="datetime1">
              <a:rPr kumimoji="1" lang="ja-JP" altLang="en-US" smtClean="0"/>
              <a:t>2016/2/10</a:t>
            </a:fld>
            <a:endParaRPr kumimoji="1" lang="ja-JP" altLang="en-US" dirty="0"/>
          </a:p>
        </p:txBody>
      </p:sp>
      <p:sp>
        <p:nvSpPr>
          <p:cNvPr id="14" name="Slide Number Placeholder 13"/>
          <p:cNvSpPr>
            <a:spLocks noGrp="1"/>
          </p:cNvSpPr>
          <p:nvPr>
            <p:ph type="sldNum" sz="quarter" idx="11"/>
          </p:nvPr>
        </p:nvSpPr>
        <p:spPr/>
        <p:txBody>
          <a:bodyPr/>
          <a:lstStyle/>
          <a:p>
            <a:fld id="{E00335F1-3F40-4BF0-898D-F6D15F346D60}" type="slidenum">
              <a:rPr kumimoji="1" lang="ja-JP" altLang="en-US" smtClean="0"/>
              <a:t>‹#›</a:t>
            </a:fld>
            <a:endParaRPr kumimoji="1" lang="ja-JP" altLang="en-US" dirty="0"/>
          </a:p>
        </p:txBody>
      </p:sp>
      <p:sp>
        <p:nvSpPr>
          <p:cNvPr id="15" name="Footer Placeholder 14"/>
          <p:cNvSpPr>
            <a:spLocks noGrp="1"/>
          </p:cNvSpPr>
          <p:nvPr>
            <p:ph type="ftr" sz="quarter" idx="12"/>
          </p:nvPr>
        </p:nvSpPr>
        <p:spPr/>
        <p:txBody>
          <a:bodyPr/>
          <a:lstStyle/>
          <a:p>
            <a:endParaRPr kumimoji="1" lang="ja-JP" alt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3657600" cy="5714999"/>
          </a:xfrm>
        </p:spPr>
        <p:txBody>
          <a:bodyPr/>
          <a:lstStyle>
            <a:lvl5pPr>
              <a:defRPr/>
            </a:lvl5pPr>
            <a:lvl6pPr>
              <a:defRPr/>
            </a:lvl6pPr>
            <a:lvl7pPr>
              <a:defRPr/>
            </a:lvl7pPr>
            <a:lvl8pPr>
              <a:defRPr/>
            </a:lvl8pPr>
            <a:lvl9pPr>
              <a:defRPr/>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16" name="Title 15"/>
          <p:cNvSpPr>
            <a:spLocks noGrp="1"/>
          </p:cNvSpPr>
          <p:nvPr>
            <p:ph type="title"/>
          </p:nvPr>
        </p:nvSpPr>
        <p:spPr/>
        <p:txBody>
          <a:bodyPr/>
          <a:lstStyle/>
          <a:p>
            <a:r>
              <a:rPr lang="ja-JP" altLang="en-US" smtClean="0"/>
              <a:t>マスター タイトルの書式設定</a:t>
            </a:r>
            <a:endParaRPr lang="en-US"/>
          </a:p>
        </p:txBody>
      </p:sp>
      <p:sp>
        <p:nvSpPr>
          <p:cNvPr id="10" name="Date Placeholder 9"/>
          <p:cNvSpPr>
            <a:spLocks noGrp="1"/>
          </p:cNvSpPr>
          <p:nvPr>
            <p:ph type="dt" sz="half" idx="10"/>
          </p:nvPr>
        </p:nvSpPr>
        <p:spPr/>
        <p:txBody>
          <a:bodyPr/>
          <a:lstStyle/>
          <a:p>
            <a:fld id="{787163D9-1DD6-4E72-AD2B-7FB92F7BF1EF}" type="datetime1">
              <a:rPr kumimoji="1" lang="ja-JP" altLang="en-US" smtClean="0"/>
              <a:t>2016/2/10</a:t>
            </a:fld>
            <a:endParaRPr kumimoji="1" lang="ja-JP" altLang="en-US" dirty="0"/>
          </a:p>
        </p:txBody>
      </p:sp>
      <p:sp>
        <p:nvSpPr>
          <p:cNvPr id="11" name="Slide Number Placeholder 10"/>
          <p:cNvSpPr>
            <a:spLocks noGrp="1"/>
          </p:cNvSpPr>
          <p:nvPr>
            <p:ph type="sldNum" sz="quarter" idx="11"/>
          </p:nvPr>
        </p:nvSpPr>
        <p:spPr/>
        <p:txBody>
          <a:bodyPr/>
          <a:lstStyle/>
          <a:p>
            <a:fld id="{E00335F1-3F40-4BF0-898D-F6D15F346D60}" type="slidenum">
              <a:rPr kumimoji="1" lang="ja-JP" altLang="en-US" smtClean="0"/>
              <a:t>‹#›</a:t>
            </a:fld>
            <a:endParaRPr kumimoji="1" lang="ja-JP" altLang="en-US" dirty="0"/>
          </a:p>
        </p:txBody>
      </p:sp>
      <p:sp>
        <p:nvSpPr>
          <p:cNvPr id="12" name="Footer Placeholder 11"/>
          <p:cNvSpPr>
            <a:spLocks noGrp="1"/>
          </p:cNvSpPr>
          <p:nvPr>
            <p:ph type="ftr" sz="quarter" idx="12"/>
          </p:nvPr>
        </p:nvSpPr>
        <p:spPr/>
        <p:txBody>
          <a:bodyPr/>
          <a:lstStyle/>
          <a:p>
            <a:endParaRPr kumimoji="1" lang="ja-JP" alt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spTree>
      <p:nvGrpSpPr>
        <p:cNvPr id="1" name=""/>
        <p:cNvGrpSpPr/>
        <p:nvPr/>
      </p:nvGrpSpPr>
      <p:grpSpPr>
        <a:xfrm>
          <a:off x="0" y="0"/>
          <a:ext cx="0" cy="0"/>
          <a:chOff x="0" y="0"/>
          <a:chExt cx="0" cy="0"/>
        </a:xfrm>
      </p:grpSpPr>
      <p:pic>
        <p:nvPicPr>
          <p:cNvPr id="7" name="Picture 6" descr="sphere1.png"/>
          <p:cNvPicPr>
            <a:picLocks noChangeAspect="1"/>
          </p:cNvPicPr>
          <p:nvPr/>
        </p:nvPicPr>
        <p:blipFill>
          <a:blip r:embed="rId2" cstate="print"/>
          <a:stretch>
            <a:fillRect/>
          </a:stretch>
        </p:blipFill>
        <p:spPr>
          <a:xfrm>
            <a:off x="6858000" y="0"/>
            <a:ext cx="2293626" cy="6858000"/>
          </a:xfrm>
          <a:prstGeom prst="rect">
            <a:avLst/>
          </a:prstGeom>
        </p:spPr>
      </p:pic>
      <p:sp>
        <p:nvSpPr>
          <p:cNvPr id="12" name="Date Placeholder 11"/>
          <p:cNvSpPr>
            <a:spLocks noGrp="1"/>
          </p:cNvSpPr>
          <p:nvPr>
            <p:ph type="dt" sz="half" idx="10"/>
          </p:nvPr>
        </p:nvSpPr>
        <p:spPr>
          <a:xfrm>
            <a:off x="839788" y="6426201"/>
            <a:ext cx="2819399" cy="126999"/>
          </a:xfrm>
        </p:spPr>
        <p:txBody>
          <a:bodyPr/>
          <a:lstStyle/>
          <a:p>
            <a:fld id="{491C3ABE-B0AF-4990-8A54-5D5A08096821}" type="datetime1">
              <a:rPr kumimoji="1" lang="ja-JP" altLang="en-US" smtClean="0"/>
              <a:t>2016/2/10</a:t>
            </a:fld>
            <a:endParaRPr kumimoji="1" lang="ja-JP" altLang="en-US" dirty="0"/>
          </a:p>
        </p:txBody>
      </p:sp>
      <p:sp>
        <p:nvSpPr>
          <p:cNvPr id="13" name="Slide Number Placeholder 12"/>
          <p:cNvSpPr>
            <a:spLocks noGrp="1"/>
          </p:cNvSpPr>
          <p:nvPr>
            <p:ph type="sldNum" sz="quarter" idx="11"/>
          </p:nvPr>
        </p:nvSpPr>
        <p:spPr>
          <a:xfrm>
            <a:off x="4116388" y="6400800"/>
            <a:ext cx="533400" cy="152400"/>
          </a:xfrm>
        </p:spPr>
        <p:txBody>
          <a:bodyPr/>
          <a:lstStyle/>
          <a:p>
            <a:fld id="{E00335F1-3F40-4BF0-898D-F6D15F346D60}" type="slidenum">
              <a:rPr kumimoji="1" lang="ja-JP" altLang="en-US" smtClean="0"/>
              <a:t>‹#›</a:t>
            </a:fld>
            <a:endParaRPr kumimoji="1" lang="ja-JP" altLang="en-US" dirty="0"/>
          </a:p>
        </p:txBody>
      </p:sp>
      <p:sp>
        <p:nvSpPr>
          <p:cNvPr id="14" name="Footer Placeholder 13"/>
          <p:cNvSpPr>
            <a:spLocks noGrp="1"/>
          </p:cNvSpPr>
          <p:nvPr>
            <p:ph type="ftr" sz="quarter" idx="12"/>
          </p:nvPr>
        </p:nvSpPr>
        <p:spPr>
          <a:xfrm>
            <a:off x="838200" y="6296248"/>
            <a:ext cx="2820987" cy="152400"/>
          </a:xfrm>
        </p:spPr>
        <p:txBody>
          <a:bodyPr/>
          <a:lstStyle/>
          <a:p>
            <a:endParaRPr kumimoji="1" lang="ja-JP" altLang="en-US" dirty="0"/>
          </a:p>
        </p:txBody>
      </p:sp>
      <p:sp>
        <p:nvSpPr>
          <p:cNvPr id="15" name="Title 14"/>
          <p:cNvSpPr>
            <a:spLocks noGrp="1"/>
          </p:cNvSpPr>
          <p:nvPr>
            <p:ph type="title"/>
          </p:nvPr>
        </p:nvSpPr>
        <p:spPr>
          <a:xfrm>
            <a:off x="457200" y="1828800"/>
            <a:ext cx="3200400" cy="1752600"/>
          </a:xfrm>
        </p:spPr>
        <p:txBody>
          <a:bodyPr anchor="b"/>
          <a:lstStyle/>
          <a:p>
            <a:r>
              <a:rPr lang="ja-JP" altLang="en-US" smtClean="0"/>
              <a:t>マスター タイトルの書式設定</a:t>
            </a:r>
            <a:endParaRPr lang="en-US"/>
          </a:p>
        </p:txBody>
      </p:sp>
      <p:sp>
        <p:nvSpPr>
          <p:cNvPr id="3" name="Text Placeholder 2"/>
          <p:cNvSpPr>
            <a:spLocks noGrp="1"/>
          </p:cNvSpPr>
          <p:nvPr>
            <p:ph type="body" sz="quarter" idx="13"/>
          </p:nvPr>
        </p:nvSpPr>
        <p:spPr>
          <a:xfrm>
            <a:off x="457200" y="3578224"/>
            <a:ext cx="3200645" cy="1459767"/>
          </a:xfrm>
        </p:spPr>
        <p:txBody>
          <a:bodyPr anchor="t">
            <a:normAutofit/>
          </a:bodyPr>
          <a:lstStyle>
            <a:lvl1pPr marL="0" indent="0" algn="r" defTabSz="914400" rtl="0" eaLnBrk="1" latinLnBrk="0" hangingPunct="1">
              <a:spcBef>
                <a:spcPct val="20000"/>
              </a:spcBef>
              <a:buClr>
                <a:schemeClr val="tx1">
                  <a:lumMod val="50000"/>
                  <a:lumOff val="50000"/>
                </a:schemeClr>
              </a:buClr>
              <a:buFont typeface="Wingdings" pitchFamily="2" charset="2"/>
              <a:buNone/>
              <a:defRPr lang="en-US" sz="1400" kern="1200" dirty="0" smtClean="0">
                <a:solidFill>
                  <a:schemeClr val="tx2"/>
                </a:solidFill>
                <a:latin typeface="+mn-lt"/>
                <a:ea typeface="+mn-ea"/>
                <a:cs typeface="+mn-cs"/>
              </a:defRPr>
            </a:lvl1pPr>
          </a:lstStyle>
          <a:p>
            <a:pPr lvl="0"/>
            <a:r>
              <a:rPr lang="ja-JP" altLang="en-US" smtClean="0"/>
              <a:t>マスター テキストの書式設定</a:t>
            </a: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3429000"/>
            <a:ext cx="3124200" cy="2667000"/>
          </a:xfrm>
        </p:spPr>
        <p:txBody>
          <a:bodyPr>
            <a:normAutofit/>
          </a:bodyPr>
          <a:lstStyle>
            <a:lvl1pPr marL="228600" indent="-182880">
              <a:defRPr sz="1400"/>
            </a:lvl1pPr>
            <a:lvl2pPr>
              <a:defRPr sz="1400"/>
            </a:lvl2pPr>
            <a:lvl3pPr>
              <a:defRPr sz="1400"/>
            </a:lvl3pPr>
            <a:lvl4pPr>
              <a:defRPr sz="1400"/>
            </a:lvl4pPr>
            <a:lvl5pPr>
              <a:defRPr sz="1400"/>
            </a:lvl5pPr>
            <a:lvl6pPr>
              <a:defRPr sz="1400"/>
            </a:lvl6pPr>
            <a:lvl7pPr>
              <a:defRPr sz="1400"/>
            </a:lvl7pPr>
            <a:lvl8pPr>
              <a:defRPr sz="1400"/>
            </a:lvl8pPr>
            <a:lvl9pPr>
              <a:defRPr sz="14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457200" y="457200"/>
            <a:ext cx="3124200" cy="2667000"/>
          </a:xfrm>
        </p:spPr>
        <p:txBody>
          <a:bodyPr>
            <a:normAutofit/>
          </a:bodyPr>
          <a:lstStyle>
            <a:lvl1pPr marL="228600" indent="-182880">
              <a:defRPr sz="1400"/>
            </a:lvl1pPr>
            <a:lvl2pPr>
              <a:defRPr sz="1400"/>
            </a:lvl2pPr>
            <a:lvl3pPr>
              <a:defRPr sz="1400"/>
            </a:lvl3pPr>
            <a:lvl4pPr>
              <a:defRPr sz="1400"/>
            </a:lvl4pPr>
            <a:lvl5pPr>
              <a:defRPr sz="1400"/>
            </a:lvl5pPr>
            <a:lvl6pPr>
              <a:defRPr sz="1400"/>
            </a:lvl6pPr>
            <a:lvl7pPr>
              <a:defRPr sz="1400"/>
            </a:lvl7pPr>
            <a:lvl8pPr>
              <a:defRPr sz="1400"/>
            </a:lvl8pPr>
            <a:lvl9pPr>
              <a:defRPr sz="14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11" name="Title 1"/>
          <p:cNvSpPr>
            <a:spLocks noGrp="1"/>
          </p:cNvSpPr>
          <p:nvPr>
            <p:ph type="title"/>
          </p:nvPr>
        </p:nvSpPr>
        <p:spPr>
          <a:xfrm>
            <a:off x="4876800" y="457200"/>
            <a:ext cx="2819400" cy="5714999"/>
          </a:xfrm>
        </p:spPr>
        <p:txBody>
          <a:bodyPr/>
          <a:lstStyle/>
          <a:p>
            <a:r>
              <a:rPr lang="ja-JP" altLang="en-US" smtClean="0"/>
              <a:t>マスター タイトルの書式設定</a:t>
            </a:r>
            <a:endParaRPr lang="en-US"/>
          </a:p>
        </p:txBody>
      </p:sp>
      <p:sp>
        <p:nvSpPr>
          <p:cNvPr id="9" name="Date Placeholder 8"/>
          <p:cNvSpPr>
            <a:spLocks noGrp="1"/>
          </p:cNvSpPr>
          <p:nvPr>
            <p:ph type="dt" sz="half" idx="10"/>
          </p:nvPr>
        </p:nvSpPr>
        <p:spPr/>
        <p:txBody>
          <a:bodyPr/>
          <a:lstStyle/>
          <a:p>
            <a:fld id="{49E28454-C1E7-4BF6-B840-71FCE1C40326}" type="datetime1">
              <a:rPr kumimoji="1" lang="ja-JP" altLang="en-US" smtClean="0"/>
              <a:t>2016/2/10</a:t>
            </a:fld>
            <a:endParaRPr kumimoji="1" lang="ja-JP" altLang="en-US" dirty="0"/>
          </a:p>
        </p:txBody>
      </p:sp>
      <p:sp>
        <p:nvSpPr>
          <p:cNvPr id="13" name="Slide Number Placeholder 12"/>
          <p:cNvSpPr>
            <a:spLocks noGrp="1"/>
          </p:cNvSpPr>
          <p:nvPr>
            <p:ph type="sldNum" sz="quarter" idx="11"/>
          </p:nvPr>
        </p:nvSpPr>
        <p:spPr/>
        <p:txBody>
          <a:bodyPr/>
          <a:lstStyle/>
          <a:p>
            <a:fld id="{E00335F1-3F40-4BF0-898D-F6D15F346D60}" type="slidenum">
              <a:rPr kumimoji="1" lang="ja-JP" altLang="en-US" smtClean="0"/>
              <a:t>‹#›</a:t>
            </a:fld>
            <a:endParaRPr kumimoji="1" lang="ja-JP" altLang="en-US" dirty="0"/>
          </a:p>
        </p:txBody>
      </p:sp>
      <p:sp>
        <p:nvSpPr>
          <p:cNvPr id="14" name="Footer Placeholder 13"/>
          <p:cNvSpPr>
            <a:spLocks noGrp="1"/>
          </p:cNvSpPr>
          <p:nvPr>
            <p:ph type="ftr" sz="quarter" idx="12"/>
          </p:nvPr>
        </p:nvSpPr>
        <p:spPr/>
        <p:txBody>
          <a:bodyPr/>
          <a:lstStyle/>
          <a:p>
            <a:endParaRPr kumimoji="1" lang="ja-JP" alt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275238"/>
            <a:ext cx="3581400" cy="411162"/>
          </a:xfrm>
        </p:spPr>
        <p:txBody>
          <a:bodyPr anchor="b">
            <a:noAutofit/>
          </a:bodyPr>
          <a:lstStyle>
            <a:lvl1pPr marL="0" indent="0" algn="ctr">
              <a:buNone/>
              <a:defRPr sz="1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457200" y="675288"/>
            <a:ext cx="3581400" cy="2525112"/>
          </a:xfrm>
        </p:spPr>
        <p:txBody>
          <a:bodyPr anchor="t">
            <a:normAutofit/>
          </a:bodyPr>
          <a:lstStyle>
            <a:lvl1pPr marL="228600" indent="-182880">
              <a:defRPr sz="1400"/>
            </a:lvl1pPr>
            <a:lvl2pPr>
              <a:defRPr sz="1400"/>
            </a:lvl2pPr>
            <a:lvl3pPr>
              <a:defRPr sz="1400"/>
            </a:lvl3pPr>
            <a:lvl4pPr>
              <a:defRPr sz="1400" baseline="0"/>
            </a:lvl4pPr>
            <a:lvl5pPr>
              <a:buFont typeface="Wingdings" pitchFamily="2" charset="2"/>
              <a:buChar char="§"/>
              <a:defRPr sz="1400"/>
            </a:lvl5pPr>
            <a:lvl6pPr>
              <a:buFont typeface="Wingdings" pitchFamily="2" charset="2"/>
              <a:buChar char="§"/>
              <a:defRPr sz="1400"/>
            </a:lvl6pPr>
            <a:lvl7pPr>
              <a:defRPr sz="1400"/>
            </a:lvl7pPr>
            <a:lvl8pPr>
              <a:defRPr sz="1400"/>
            </a:lvl8pPr>
            <a:lvl9pPr>
              <a:defRPr sz="14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smtClean="0"/>
          </a:p>
        </p:txBody>
      </p:sp>
      <p:sp>
        <p:nvSpPr>
          <p:cNvPr id="5" name="Text Placeholder 4"/>
          <p:cNvSpPr>
            <a:spLocks noGrp="1"/>
          </p:cNvSpPr>
          <p:nvPr>
            <p:ph type="body" sz="quarter" idx="3"/>
          </p:nvPr>
        </p:nvSpPr>
        <p:spPr>
          <a:xfrm>
            <a:off x="457199" y="3429000"/>
            <a:ext cx="3581400" cy="411162"/>
          </a:xfrm>
        </p:spPr>
        <p:txBody>
          <a:bodyPr anchor="b">
            <a:noAutofit/>
          </a:bodyPr>
          <a:lstStyle>
            <a:lvl1pPr marL="0" indent="0" algn="ctr">
              <a:buNone/>
              <a:defRPr sz="1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457199" y="3840162"/>
            <a:ext cx="3581400" cy="2515198"/>
          </a:xfrm>
        </p:spPr>
        <p:txBody>
          <a:bodyPr anchor="t">
            <a:normAutofit/>
          </a:bodyPr>
          <a:lstStyle>
            <a:lvl1pPr marL="228600" indent="-182880">
              <a:defRPr sz="1400"/>
            </a:lvl1pPr>
            <a:lvl2pPr>
              <a:defRPr sz="1400"/>
            </a:lvl2pPr>
            <a:lvl3pPr>
              <a:defRPr sz="1400"/>
            </a:lvl3pPr>
            <a:lvl4pPr>
              <a:defRPr sz="1400"/>
            </a:lvl4pPr>
            <a:lvl5pPr>
              <a:defRPr sz="1400"/>
            </a:lvl5pPr>
            <a:lvl6pPr>
              <a:defRPr sz="1400"/>
            </a:lvl6pPr>
            <a:lvl7pPr>
              <a:defRPr sz="1400"/>
            </a:lvl7pPr>
            <a:lvl8pPr>
              <a:defRPr sz="1400"/>
            </a:lvl8pPr>
            <a:lvl9pPr>
              <a:defRPr sz="14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smtClean="0"/>
          </a:p>
        </p:txBody>
      </p:sp>
      <p:sp>
        <p:nvSpPr>
          <p:cNvPr id="11" name="Title 1"/>
          <p:cNvSpPr>
            <a:spLocks noGrp="1"/>
          </p:cNvSpPr>
          <p:nvPr>
            <p:ph type="title"/>
          </p:nvPr>
        </p:nvSpPr>
        <p:spPr>
          <a:xfrm>
            <a:off x="4876800" y="457200"/>
            <a:ext cx="2819400" cy="5714999"/>
          </a:xfrm>
        </p:spPr>
        <p:txBody>
          <a:bodyPr/>
          <a:lstStyle/>
          <a:p>
            <a:r>
              <a:rPr lang="ja-JP" altLang="en-US" smtClean="0"/>
              <a:t>マスター タイトルの書式設定</a:t>
            </a:r>
            <a:endParaRPr lang="en-US"/>
          </a:p>
        </p:txBody>
      </p:sp>
      <p:sp>
        <p:nvSpPr>
          <p:cNvPr id="12" name="Date Placeholder 11"/>
          <p:cNvSpPr>
            <a:spLocks noGrp="1"/>
          </p:cNvSpPr>
          <p:nvPr>
            <p:ph type="dt" sz="half" idx="10"/>
          </p:nvPr>
        </p:nvSpPr>
        <p:spPr/>
        <p:txBody>
          <a:bodyPr/>
          <a:lstStyle/>
          <a:p>
            <a:fld id="{8EBF019F-02AD-466A-B39A-B6C178231D9A}" type="datetime1">
              <a:rPr kumimoji="1" lang="ja-JP" altLang="en-US" smtClean="0"/>
              <a:t>2016/2/10</a:t>
            </a:fld>
            <a:endParaRPr kumimoji="1" lang="ja-JP" altLang="en-US" dirty="0"/>
          </a:p>
        </p:txBody>
      </p:sp>
      <p:sp>
        <p:nvSpPr>
          <p:cNvPr id="14" name="Slide Number Placeholder 13"/>
          <p:cNvSpPr>
            <a:spLocks noGrp="1"/>
          </p:cNvSpPr>
          <p:nvPr>
            <p:ph type="sldNum" sz="quarter" idx="11"/>
          </p:nvPr>
        </p:nvSpPr>
        <p:spPr/>
        <p:txBody>
          <a:bodyPr/>
          <a:lstStyle/>
          <a:p>
            <a:fld id="{E00335F1-3F40-4BF0-898D-F6D15F346D60}" type="slidenum">
              <a:rPr kumimoji="1" lang="ja-JP" altLang="en-US" smtClean="0"/>
              <a:t>‹#›</a:t>
            </a:fld>
            <a:endParaRPr kumimoji="1" lang="ja-JP" altLang="en-US" dirty="0"/>
          </a:p>
        </p:txBody>
      </p:sp>
      <p:sp>
        <p:nvSpPr>
          <p:cNvPr id="16" name="Footer Placeholder 15"/>
          <p:cNvSpPr>
            <a:spLocks noGrp="1"/>
          </p:cNvSpPr>
          <p:nvPr>
            <p:ph type="ftr" sz="quarter" idx="12"/>
          </p:nvPr>
        </p:nvSpPr>
        <p:spPr/>
        <p:txBody>
          <a:bodyPr/>
          <a:lstStyle/>
          <a:p>
            <a:endParaRPr kumimoji="1" lang="ja-JP" altLang="en-US"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a:xfrm>
            <a:off x="3733800" y="457200"/>
            <a:ext cx="3962400" cy="5715000"/>
          </a:xfrm>
        </p:spPr>
        <p:txBody>
          <a:bodyPr/>
          <a:lstStyle/>
          <a:p>
            <a:r>
              <a:rPr lang="ja-JP" altLang="en-US" smtClean="0"/>
              <a:t>マスター タイトルの書式設定</a:t>
            </a:r>
            <a:endParaRPr lang="en-US" dirty="0"/>
          </a:p>
        </p:txBody>
      </p:sp>
      <p:sp>
        <p:nvSpPr>
          <p:cNvPr id="9" name="Date Placeholder 8"/>
          <p:cNvSpPr>
            <a:spLocks noGrp="1"/>
          </p:cNvSpPr>
          <p:nvPr>
            <p:ph type="dt" sz="half" idx="10"/>
          </p:nvPr>
        </p:nvSpPr>
        <p:spPr/>
        <p:txBody>
          <a:bodyPr/>
          <a:lstStyle/>
          <a:p>
            <a:fld id="{DEFF7505-E23C-4CC6-A1C8-CE68DEC48D32}" type="datetime1">
              <a:rPr kumimoji="1" lang="ja-JP" altLang="en-US" smtClean="0"/>
              <a:t>2016/2/10</a:t>
            </a:fld>
            <a:endParaRPr kumimoji="1" lang="ja-JP" altLang="en-US" dirty="0"/>
          </a:p>
        </p:txBody>
      </p:sp>
      <p:sp>
        <p:nvSpPr>
          <p:cNvPr id="10" name="Slide Number Placeholder 9"/>
          <p:cNvSpPr>
            <a:spLocks noGrp="1"/>
          </p:cNvSpPr>
          <p:nvPr>
            <p:ph type="sldNum" sz="quarter" idx="11"/>
          </p:nvPr>
        </p:nvSpPr>
        <p:spPr/>
        <p:txBody>
          <a:bodyPr/>
          <a:lstStyle/>
          <a:p>
            <a:fld id="{E00335F1-3F40-4BF0-898D-F6D15F346D60}" type="slidenum">
              <a:rPr kumimoji="1" lang="ja-JP" altLang="en-US" smtClean="0"/>
              <a:t>‹#›</a:t>
            </a:fld>
            <a:endParaRPr kumimoji="1" lang="ja-JP" altLang="en-US" dirty="0"/>
          </a:p>
        </p:txBody>
      </p:sp>
      <p:sp>
        <p:nvSpPr>
          <p:cNvPr id="11" name="Footer Placeholder 10"/>
          <p:cNvSpPr>
            <a:spLocks noGrp="1"/>
          </p:cNvSpPr>
          <p:nvPr>
            <p:ph type="ftr" sz="quarter" idx="12"/>
          </p:nvPr>
        </p:nvSpPr>
        <p:spPr/>
        <p:txBody>
          <a:bodyPr/>
          <a:lstStyle/>
          <a:p>
            <a:endParaRPr kumimoji="1" lang="ja-JP" altLang="en-US" dirty="0"/>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8" name="Date Placeholder 7"/>
          <p:cNvSpPr>
            <a:spLocks noGrp="1"/>
          </p:cNvSpPr>
          <p:nvPr>
            <p:ph type="dt" sz="half" idx="10"/>
          </p:nvPr>
        </p:nvSpPr>
        <p:spPr/>
        <p:txBody>
          <a:bodyPr/>
          <a:lstStyle/>
          <a:p>
            <a:fld id="{E2DD791C-1CDE-4E70-9EB4-092DBEC2F5A7}" type="datetime1">
              <a:rPr kumimoji="1" lang="ja-JP" altLang="en-US" smtClean="0"/>
              <a:t>2016/2/10</a:t>
            </a:fld>
            <a:endParaRPr kumimoji="1" lang="ja-JP" altLang="en-US" dirty="0"/>
          </a:p>
        </p:txBody>
      </p:sp>
      <p:sp>
        <p:nvSpPr>
          <p:cNvPr id="9" name="Slide Number Placeholder 8"/>
          <p:cNvSpPr>
            <a:spLocks noGrp="1"/>
          </p:cNvSpPr>
          <p:nvPr>
            <p:ph type="sldNum" sz="quarter" idx="11"/>
          </p:nvPr>
        </p:nvSpPr>
        <p:spPr/>
        <p:txBody>
          <a:bodyPr/>
          <a:lstStyle/>
          <a:p>
            <a:fld id="{E00335F1-3F40-4BF0-898D-F6D15F346D60}" type="slidenum">
              <a:rPr kumimoji="1" lang="ja-JP" altLang="en-US" smtClean="0"/>
              <a:t>‹#›</a:t>
            </a:fld>
            <a:endParaRPr kumimoji="1" lang="ja-JP" altLang="en-US" dirty="0"/>
          </a:p>
        </p:txBody>
      </p:sp>
      <p:sp>
        <p:nvSpPr>
          <p:cNvPr id="10" name="Footer Placeholder 9"/>
          <p:cNvSpPr>
            <a:spLocks noGrp="1"/>
          </p:cNvSpPr>
          <p:nvPr>
            <p:ph type="ftr" sz="quarter" idx="12"/>
          </p:nvPr>
        </p:nvSpPr>
        <p:spPr/>
        <p:txBody>
          <a:bodyPr/>
          <a:lstStyle/>
          <a:p>
            <a:endParaRPr kumimoji="1" lang="ja-JP" altLang="en-US" dirty="0"/>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5181600" y="1676400"/>
            <a:ext cx="2514600" cy="1874837"/>
          </a:xfrm>
        </p:spPr>
        <p:txBody>
          <a:bodyPr anchor="b">
            <a:normAutofit/>
          </a:bodyPr>
          <a:lstStyle>
            <a:lvl1pPr algn="r">
              <a:defRPr sz="2000" b="0">
                <a:effectLst/>
              </a:defRPr>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304800" y="1676400"/>
            <a:ext cx="4700016" cy="3505200"/>
          </a:xfrm>
        </p:spPr>
        <p:txBody>
          <a:bodyPr>
            <a:normAutofit/>
          </a:bodyPr>
          <a:lstStyle>
            <a:lvl1pPr marL="228600" indent="-182880">
              <a:defRPr sz="1200"/>
            </a:lvl1pPr>
            <a:lvl2pPr>
              <a:defRPr sz="1200"/>
            </a:lvl2pPr>
            <a:lvl3pPr>
              <a:defRPr sz="1200"/>
            </a:lvl3pPr>
            <a:lvl4pPr>
              <a:defRPr sz="1200"/>
            </a:lvl4pPr>
            <a:lvl5pPr>
              <a:defRPr sz="1200"/>
            </a:lvl5pPr>
            <a:lvl6pPr>
              <a:defRPr sz="1200"/>
            </a:lvl6pPr>
            <a:lvl7pPr>
              <a:defRPr sz="1200"/>
            </a:lvl7pPr>
            <a:lvl8pPr>
              <a:defRPr sz="1200"/>
            </a:lvl8pPr>
            <a:lvl9pPr>
              <a:defRPr sz="12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smtClean="0"/>
          </a:p>
        </p:txBody>
      </p:sp>
      <p:sp>
        <p:nvSpPr>
          <p:cNvPr id="14" name="Text Placeholder 3"/>
          <p:cNvSpPr>
            <a:spLocks noGrp="1"/>
          </p:cNvSpPr>
          <p:nvPr>
            <p:ph type="body" sz="half" idx="2"/>
          </p:nvPr>
        </p:nvSpPr>
        <p:spPr>
          <a:xfrm>
            <a:off x="5486400" y="3552372"/>
            <a:ext cx="2209800" cy="1629228"/>
          </a:xfrm>
        </p:spPr>
        <p:txBody>
          <a:bodyPr anchor="t">
            <a:normAutofit/>
          </a:bodyPr>
          <a:lstStyle>
            <a:lvl1pPr marL="0" indent="0" algn="r">
              <a:buNone/>
              <a:defRPr sz="12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15" name="Date Placeholder 14"/>
          <p:cNvSpPr>
            <a:spLocks noGrp="1"/>
          </p:cNvSpPr>
          <p:nvPr>
            <p:ph type="dt" sz="half" idx="10"/>
          </p:nvPr>
        </p:nvSpPr>
        <p:spPr/>
        <p:txBody>
          <a:bodyPr/>
          <a:lstStyle/>
          <a:p>
            <a:fld id="{A8FADB2E-D283-4A62-8327-5930A41E6D0B}" type="datetime1">
              <a:rPr kumimoji="1" lang="ja-JP" altLang="en-US" smtClean="0"/>
              <a:t>2016/2/10</a:t>
            </a:fld>
            <a:endParaRPr kumimoji="1" lang="ja-JP" altLang="en-US" dirty="0"/>
          </a:p>
        </p:txBody>
      </p:sp>
      <p:sp>
        <p:nvSpPr>
          <p:cNvPr id="16" name="Slide Number Placeholder 15"/>
          <p:cNvSpPr>
            <a:spLocks noGrp="1"/>
          </p:cNvSpPr>
          <p:nvPr>
            <p:ph type="sldNum" sz="quarter" idx="11"/>
          </p:nvPr>
        </p:nvSpPr>
        <p:spPr/>
        <p:txBody>
          <a:bodyPr/>
          <a:lstStyle/>
          <a:p>
            <a:fld id="{E00335F1-3F40-4BF0-898D-F6D15F346D60}" type="slidenum">
              <a:rPr kumimoji="1" lang="ja-JP" altLang="en-US" smtClean="0"/>
              <a:t>‹#›</a:t>
            </a:fld>
            <a:endParaRPr kumimoji="1" lang="ja-JP" altLang="en-US" dirty="0"/>
          </a:p>
        </p:txBody>
      </p:sp>
      <p:sp>
        <p:nvSpPr>
          <p:cNvPr id="17" name="Footer Placeholder 16"/>
          <p:cNvSpPr>
            <a:spLocks noGrp="1"/>
          </p:cNvSpPr>
          <p:nvPr>
            <p:ph type="ftr" sz="quarter" idx="12"/>
          </p:nvPr>
        </p:nvSpPr>
        <p:spPr/>
        <p:txBody>
          <a:bodyPr/>
          <a:lstStyle/>
          <a:p>
            <a:endParaRPr kumimoji="1" lang="ja-JP" altLang="en-US" dirty="0"/>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304800" y="1676400"/>
            <a:ext cx="4696967" cy="35052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dirty="0" smtClean="0"/>
              <a:t>アイコンをクリックして図を追加</a:t>
            </a:r>
            <a:endParaRPr lang="en-US" dirty="0"/>
          </a:p>
        </p:txBody>
      </p:sp>
      <p:sp>
        <p:nvSpPr>
          <p:cNvPr id="11" name="Title 1"/>
          <p:cNvSpPr>
            <a:spLocks noGrp="1"/>
          </p:cNvSpPr>
          <p:nvPr>
            <p:ph type="title"/>
          </p:nvPr>
        </p:nvSpPr>
        <p:spPr>
          <a:xfrm>
            <a:off x="5181600" y="1676400"/>
            <a:ext cx="2514600" cy="1875972"/>
          </a:xfrm>
        </p:spPr>
        <p:txBody>
          <a:bodyPr anchor="b">
            <a:normAutofit/>
          </a:bodyPr>
          <a:lstStyle>
            <a:lvl1pPr algn="r">
              <a:defRPr sz="2000" b="0">
                <a:effectLst/>
              </a:defRPr>
            </a:lvl1pPr>
          </a:lstStyle>
          <a:p>
            <a:r>
              <a:rPr lang="ja-JP" altLang="en-US" smtClean="0"/>
              <a:t>マスター タイトルの書式設定</a:t>
            </a:r>
            <a:endParaRPr lang="en-US" dirty="0"/>
          </a:p>
        </p:txBody>
      </p:sp>
      <p:sp>
        <p:nvSpPr>
          <p:cNvPr id="12" name="Text Placeholder 3"/>
          <p:cNvSpPr>
            <a:spLocks noGrp="1"/>
          </p:cNvSpPr>
          <p:nvPr>
            <p:ph type="body" sz="half" idx="2"/>
          </p:nvPr>
        </p:nvSpPr>
        <p:spPr>
          <a:xfrm>
            <a:off x="5486400" y="3552372"/>
            <a:ext cx="2209800" cy="1629228"/>
          </a:xfrm>
        </p:spPr>
        <p:txBody>
          <a:bodyPr anchor="t">
            <a:normAutofit/>
          </a:bodyPr>
          <a:lstStyle>
            <a:lvl1pPr marL="0" indent="0" algn="r">
              <a:buNone/>
              <a:defRPr sz="12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16" name="Date Placeholder 15"/>
          <p:cNvSpPr>
            <a:spLocks noGrp="1"/>
          </p:cNvSpPr>
          <p:nvPr>
            <p:ph type="dt" sz="half" idx="10"/>
          </p:nvPr>
        </p:nvSpPr>
        <p:spPr/>
        <p:txBody>
          <a:bodyPr/>
          <a:lstStyle/>
          <a:p>
            <a:fld id="{B38FD3E7-FD25-4904-9B70-CE42A73563F1}" type="datetime1">
              <a:rPr kumimoji="1" lang="ja-JP" altLang="en-US" smtClean="0"/>
              <a:t>2016/2/10</a:t>
            </a:fld>
            <a:endParaRPr kumimoji="1" lang="ja-JP" altLang="en-US" dirty="0"/>
          </a:p>
        </p:txBody>
      </p:sp>
      <p:sp>
        <p:nvSpPr>
          <p:cNvPr id="17" name="Slide Number Placeholder 16"/>
          <p:cNvSpPr>
            <a:spLocks noGrp="1"/>
          </p:cNvSpPr>
          <p:nvPr>
            <p:ph type="sldNum" sz="quarter" idx="11"/>
          </p:nvPr>
        </p:nvSpPr>
        <p:spPr/>
        <p:txBody>
          <a:bodyPr/>
          <a:lstStyle/>
          <a:p>
            <a:fld id="{E00335F1-3F40-4BF0-898D-F6D15F346D60}" type="slidenum">
              <a:rPr kumimoji="1" lang="ja-JP" altLang="en-US" smtClean="0"/>
              <a:t>‹#›</a:t>
            </a:fld>
            <a:endParaRPr kumimoji="1" lang="ja-JP" altLang="en-US" dirty="0"/>
          </a:p>
        </p:txBody>
      </p:sp>
      <p:sp>
        <p:nvSpPr>
          <p:cNvPr id="18" name="Footer Placeholder 17"/>
          <p:cNvSpPr>
            <a:spLocks noGrp="1"/>
          </p:cNvSpPr>
          <p:nvPr>
            <p:ph type="ftr" sz="quarter" idx="12"/>
          </p:nvPr>
        </p:nvSpPr>
        <p:spPr/>
        <p:txBody>
          <a:bodyPr/>
          <a:lstStyle/>
          <a:p>
            <a:endParaRPr kumimoji="1" lang="ja-JP" alt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2" name="Picture 11" descr="sphere2.png"/>
          <p:cNvPicPr>
            <a:picLocks noChangeAspect="1"/>
          </p:cNvPicPr>
          <p:nvPr/>
        </p:nvPicPr>
        <p:blipFill>
          <a:blip r:embed="rId13" cstate="print"/>
          <a:stretch>
            <a:fillRect/>
          </a:stretch>
        </p:blipFill>
        <p:spPr>
          <a:xfrm>
            <a:off x="8823693" y="0"/>
            <a:ext cx="320307" cy="6858000"/>
          </a:xfrm>
          <a:prstGeom prst="rect">
            <a:avLst/>
          </a:prstGeom>
        </p:spPr>
      </p:pic>
      <p:sp>
        <p:nvSpPr>
          <p:cNvPr id="2" name="Title Placeholder 1"/>
          <p:cNvSpPr>
            <a:spLocks noGrp="1"/>
          </p:cNvSpPr>
          <p:nvPr>
            <p:ph type="title"/>
          </p:nvPr>
        </p:nvSpPr>
        <p:spPr>
          <a:xfrm>
            <a:off x="4876800" y="457200"/>
            <a:ext cx="2819400" cy="5715000"/>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457200" y="457200"/>
            <a:ext cx="3657600" cy="5714999"/>
          </a:xfrm>
          <a:prstGeom prst="rect">
            <a:avLst/>
          </a:prstGeom>
        </p:spPr>
        <p:txBody>
          <a:bodyPr vert="horz" lIns="91440" tIns="45720" rIns="91440" bIns="45720" rtlCol="0" anchor="ct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8" name="Slide Number Placeholder 7"/>
          <p:cNvSpPr>
            <a:spLocks noGrp="1"/>
          </p:cNvSpPr>
          <p:nvPr>
            <p:ph type="sldNum" sz="quarter" idx="4"/>
          </p:nvPr>
        </p:nvSpPr>
        <p:spPr>
          <a:xfrm>
            <a:off x="7772400" y="6400800"/>
            <a:ext cx="533400" cy="152400"/>
          </a:xfrm>
          <a:prstGeom prst="rect">
            <a:avLst/>
          </a:prstGeom>
        </p:spPr>
        <p:txBody>
          <a:bodyPr vert="horz" lIns="91440" tIns="45720" rIns="91440" bIns="45720" rtlCol="0" anchor="ctr"/>
          <a:lstStyle>
            <a:lvl1pPr algn="ctr">
              <a:defRPr sz="1050">
                <a:solidFill>
                  <a:schemeClr val="tx1">
                    <a:lumMod val="50000"/>
                    <a:lumOff val="50000"/>
                  </a:schemeClr>
                </a:solidFill>
              </a:defRPr>
            </a:lvl1pPr>
          </a:lstStyle>
          <a:p>
            <a:fld id="{E00335F1-3F40-4BF0-898D-F6D15F346D60}" type="slidenum">
              <a:rPr kumimoji="1" lang="ja-JP" altLang="en-US" smtClean="0"/>
              <a:t>‹#›</a:t>
            </a:fld>
            <a:endParaRPr kumimoji="1" lang="ja-JP" altLang="en-US" dirty="0"/>
          </a:p>
        </p:txBody>
      </p:sp>
      <p:sp>
        <p:nvSpPr>
          <p:cNvPr id="9" name="Date Placeholder 8"/>
          <p:cNvSpPr>
            <a:spLocks noGrp="1"/>
          </p:cNvSpPr>
          <p:nvPr>
            <p:ph type="dt" sz="half" idx="2"/>
          </p:nvPr>
        </p:nvSpPr>
        <p:spPr>
          <a:xfrm>
            <a:off x="4876801" y="6426201"/>
            <a:ext cx="2819399" cy="126999"/>
          </a:xfrm>
          <a:prstGeom prst="rect">
            <a:avLst/>
          </a:prstGeom>
        </p:spPr>
        <p:txBody>
          <a:bodyPr vert="horz" lIns="91440" tIns="45720" rIns="91440" bIns="45720" rtlCol="0" anchor="ctr"/>
          <a:lstStyle>
            <a:lvl1pPr algn="r">
              <a:defRPr sz="1050">
                <a:solidFill>
                  <a:schemeClr val="tx1">
                    <a:lumMod val="50000"/>
                    <a:lumOff val="50000"/>
                  </a:schemeClr>
                </a:solidFill>
              </a:defRPr>
            </a:lvl1pPr>
          </a:lstStyle>
          <a:p>
            <a:fld id="{3783166B-6267-4735-8669-3D2282BE458F}" type="datetime1">
              <a:rPr kumimoji="1" lang="ja-JP" altLang="en-US" smtClean="0"/>
              <a:t>2016/2/10</a:t>
            </a:fld>
            <a:endParaRPr kumimoji="1" lang="ja-JP" altLang="en-US" dirty="0"/>
          </a:p>
        </p:txBody>
      </p:sp>
      <p:sp>
        <p:nvSpPr>
          <p:cNvPr id="10" name="Footer Placeholder 9"/>
          <p:cNvSpPr>
            <a:spLocks noGrp="1"/>
          </p:cNvSpPr>
          <p:nvPr>
            <p:ph type="ftr" sz="quarter" idx="3"/>
          </p:nvPr>
        </p:nvSpPr>
        <p:spPr>
          <a:xfrm>
            <a:off x="4875213" y="6296248"/>
            <a:ext cx="2820987" cy="152400"/>
          </a:xfrm>
          <a:prstGeom prst="rect">
            <a:avLst/>
          </a:prstGeom>
        </p:spPr>
        <p:txBody>
          <a:bodyPr vert="horz" lIns="91440" tIns="45720" rIns="91440" bIns="45720" rtlCol="0" anchor="b"/>
          <a:lstStyle>
            <a:lvl1pPr algn="r">
              <a:defRPr sz="1050">
                <a:solidFill>
                  <a:schemeClr val="tx1"/>
                </a:solidFill>
              </a:defRPr>
            </a:lvl1pPr>
          </a:lstStyle>
          <a:p>
            <a:endParaRPr kumimoji="1" lang="ja-JP" alt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iming>
    <p:tnLst>
      <p:par>
        <p:cTn id="1" dur="indefinite" restart="never" nodeType="tmRoot"/>
      </p:par>
    </p:tnLst>
  </p:timing>
  <p:hf hdr="0" ftr="0" dt="0"/>
  <p:txStyles>
    <p:titleStyle>
      <a:lvl1pPr algn="r" defTabSz="914400" rtl="0" eaLnBrk="1" latinLnBrk="0" hangingPunct="1">
        <a:spcBef>
          <a:spcPct val="0"/>
        </a:spcBef>
        <a:buNone/>
        <a:defRPr kumimoji="1" sz="2800" kern="1200">
          <a:gradFill>
            <a:gsLst>
              <a:gs pos="0">
                <a:schemeClr val="tx1">
                  <a:lumMod val="50000"/>
                </a:schemeClr>
              </a:gs>
              <a:gs pos="61000">
                <a:schemeClr val="tx1"/>
              </a:gs>
            </a:gsLst>
            <a:lin ang="5400000" scaled="0"/>
          </a:gradFill>
          <a:effectLst/>
          <a:latin typeface="+mj-lt"/>
          <a:ea typeface="+mj-ea"/>
          <a:cs typeface="+mj-cs"/>
        </a:defRPr>
      </a:lvl1pPr>
    </p:titleStyle>
    <p:bodyStyle>
      <a:lvl1pPr marL="182880" indent="-182880" algn="l" defTabSz="914400" rtl="0" eaLnBrk="1" latinLnBrk="0" hangingPunct="1">
        <a:spcBef>
          <a:spcPct val="20000"/>
        </a:spcBef>
        <a:buClr>
          <a:schemeClr val="tx1">
            <a:lumMod val="50000"/>
            <a:lumOff val="50000"/>
          </a:schemeClr>
        </a:buClr>
        <a:buFont typeface="Wingdings" pitchFamily="2" charset="2"/>
        <a:buChar char="§"/>
        <a:defRPr kumimoji="1" sz="1800" kern="1200">
          <a:solidFill>
            <a:schemeClr val="tx1">
              <a:lumMod val="85000"/>
            </a:schemeClr>
          </a:solidFill>
          <a:latin typeface="+mn-lt"/>
          <a:ea typeface="+mn-ea"/>
          <a:cs typeface="+mn-cs"/>
        </a:defRPr>
      </a:lvl1pPr>
      <a:lvl2pPr marL="411480" indent="-182880" algn="l" defTabSz="914400" rtl="0" eaLnBrk="1" latinLnBrk="0" hangingPunct="1">
        <a:spcBef>
          <a:spcPct val="20000"/>
        </a:spcBef>
        <a:buClr>
          <a:schemeClr val="tx1">
            <a:lumMod val="50000"/>
            <a:lumOff val="50000"/>
          </a:schemeClr>
        </a:buClr>
        <a:buFont typeface="Wingdings" pitchFamily="2" charset="2"/>
        <a:buChar char="§"/>
        <a:defRPr kumimoji="1" sz="1400" kern="1200">
          <a:solidFill>
            <a:schemeClr val="tx1">
              <a:lumMod val="85000"/>
            </a:schemeClr>
          </a:solidFill>
          <a:latin typeface="+mn-lt"/>
          <a:ea typeface="+mn-ea"/>
          <a:cs typeface="+mn-cs"/>
        </a:defRPr>
      </a:lvl2pPr>
      <a:lvl3pPr marL="594360" indent="-182880" algn="l" defTabSz="914400" rtl="0" eaLnBrk="1" latinLnBrk="0" hangingPunct="1">
        <a:spcBef>
          <a:spcPct val="20000"/>
        </a:spcBef>
        <a:buClr>
          <a:schemeClr val="tx1">
            <a:lumMod val="50000"/>
            <a:lumOff val="50000"/>
          </a:schemeClr>
        </a:buClr>
        <a:buFont typeface="Wingdings" pitchFamily="2" charset="2"/>
        <a:buChar char="§"/>
        <a:defRPr kumimoji="1" sz="1400" kern="1200">
          <a:solidFill>
            <a:schemeClr val="tx1">
              <a:lumMod val="85000"/>
            </a:schemeClr>
          </a:solidFill>
          <a:latin typeface="+mn-lt"/>
          <a:ea typeface="+mn-ea"/>
          <a:cs typeface="+mn-cs"/>
        </a:defRPr>
      </a:lvl3pPr>
      <a:lvl4pPr marL="777240" indent="-182880" algn="l" defTabSz="914400" rtl="0" eaLnBrk="1" latinLnBrk="0" hangingPunct="1">
        <a:spcBef>
          <a:spcPct val="20000"/>
        </a:spcBef>
        <a:buClr>
          <a:schemeClr val="tx1">
            <a:lumMod val="50000"/>
            <a:lumOff val="50000"/>
          </a:schemeClr>
        </a:buClr>
        <a:buFont typeface="Wingdings" pitchFamily="2" charset="2"/>
        <a:buChar char="§"/>
        <a:defRPr kumimoji="1" sz="1400" kern="1200">
          <a:solidFill>
            <a:schemeClr val="tx1">
              <a:lumMod val="85000"/>
            </a:schemeClr>
          </a:solidFill>
          <a:latin typeface="+mn-lt"/>
          <a:ea typeface="+mn-ea"/>
          <a:cs typeface="+mn-cs"/>
        </a:defRPr>
      </a:lvl4pPr>
      <a:lvl5pPr marL="960120" indent="-182880" algn="l" defTabSz="914400" rtl="0" eaLnBrk="1" latinLnBrk="0" hangingPunct="1">
        <a:spcBef>
          <a:spcPct val="20000"/>
        </a:spcBef>
        <a:buClr>
          <a:schemeClr val="tx1">
            <a:lumMod val="50000"/>
            <a:lumOff val="50000"/>
          </a:schemeClr>
        </a:buClr>
        <a:buFont typeface="Wingdings" pitchFamily="2" charset="2"/>
        <a:buChar char="§"/>
        <a:defRPr kumimoji="1" sz="1400" kern="1200">
          <a:solidFill>
            <a:schemeClr val="tx1">
              <a:lumMod val="85000"/>
            </a:schemeClr>
          </a:solidFill>
          <a:latin typeface="+mn-lt"/>
          <a:ea typeface="+mn-ea"/>
          <a:cs typeface="+mn-cs"/>
        </a:defRPr>
      </a:lvl5pPr>
      <a:lvl6pPr marL="1143000" indent="-182880" algn="l" defTabSz="914400" rtl="0" eaLnBrk="1" latinLnBrk="0" hangingPunct="1">
        <a:spcBef>
          <a:spcPts val="288"/>
        </a:spcBef>
        <a:buClr>
          <a:schemeClr val="tx1">
            <a:lumMod val="50000"/>
            <a:lumOff val="50000"/>
          </a:schemeClr>
        </a:buClr>
        <a:buFont typeface="Wingdings" pitchFamily="2" charset="2"/>
        <a:buChar char="§"/>
        <a:defRPr kumimoji="1" sz="1400" kern="1200" baseline="0">
          <a:solidFill>
            <a:schemeClr val="tx1"/>
          </a:solidFill>
          <a:latin typeface="+mn-lt"/>
          <a:ea typeface="+mn-ea"/>
          <a:cs typeface="+mn-cs"/>
        </a:defRPr>
      </a:lvl6pPr>
      <a:lvl7pPr marL="1325880" indent="-182880" algn="l" defTabSz="914400" rtl="0" eaLnBrk="1" latinLnBrk="0" hangingPunct="1">
        <a:spcBef>
          <a:spcPts val="288"/>
        </a:spcBef>
        <a:buClr>
          <a:schemeClr val="tx1">
            <a:lumMod val="50000"/>
            <a:lumOff val="50000"/>
          </a:schemeClr>
        </a:buClr>
        <a:buFont typeface="Wingdings" pitchFamily="2" charset="2"/>
        <a:buChar char="§"/>
        <a:defRPr kumimoji="1" sz="1400" kern="1200" baseline="0">
          <a:solidFill>
            <a:schemeClr val="tx1"/>
          </a:solidFill>
          <a:latin typeface="+mn-lt"/>
          <a:ea typeface="+mn-ea"/>
          <a:cs typeface="+mn-cs"/>
        </a:defRPr>
      </a:lvl7pPr>
      <a:lvl8pPr marL="1508760" indent="-182880" algn="l" defTabSz="914400" rtl="0" eaLnBrk="1" latinLnBrk="0" hangingPunct="1">
        <a:spcBef>
          <a:spcPts val="288"/>
        </a:spcBef>
        <a:buClr>
          <a:schemeClr val="tx1">
            <a:lumMod val="50000"/>
            <a:lumOff val="50000"/>
          </a:schemeClr>
        </a:buClr>
        <a:buFont typeface="Wingdings" pitchFamily="2" charset="2"/>
        <a:buChar char="§"/>
        <a:defRPr kumimoji="1" sz="1400" kern="1200" baseline="0">
          <a:solidFill>
            <a:schemeClr val="tx1"/>
          </a:solidFill>
          <a:latin typeface="+mn-lt"/>
          <a:ea typeface="+mn-ea"/>
          <a:cs typeface="+mn-cs"/>
        </a:defRPr>
      </a:lvl8pPr>
      <a:lvl9pPr marL="1691640" indent="-182880" algn="l" defTabSz="914400" rtl="0" eaLnBrk="1" latinLnBrk="0" hangingPunct="1">
        <a:spcBef>
          <a:spcPts val="288"/>
        </a:spcBef>
        <a:buClr>
          <a:schemeClr val="tx1">
            <a:lumMod val="50000"/>
            <a:lumOff val="50000"/>
          </a:schemeClr>
        </a:buClr>
        <a:buFont typeface="Wingdings" pitchFamily="2" charset="2"/>
        <a:buChar char="§"/>
        <a:defRPr kumimoji="1" sz="1400" kern="1200" baseline="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6.xml"/><Relationship Id="rId5" Type="http://schemas.openxmlformats.org/officeDocument/2006/relationships/image" Target="../media/image5.gif"/><Relationship Id="rId4" Type="http://schemas.openxmlformats.org/officeDocument/2006/relationships/image" Target="../media/image4.jp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8" Type="http://schemas.openxmlformats.org/officeDocument/2006/relationships/image" Target="../media/image5.gif"/><Relationship Id="rId3" Type="http://schemas.openxmlformats.org/officeDocument/2006/relationships/image" Target="../media/image8.png"/><Relationship Id="rId7" Type="http://schemas.openxmlformats.org/officeDocument/2006/relationships/image" Target="../media/image12.jpeg"/><Relationship Id="rId2" Type="http://schemas.openxmlformats.org/officeDocument/2006/relationships/notesSlide" Target="../notesSlides/notesSlide9.xml"/><Relationship Id="rId1" Type="http://schemas.openxmlformats.org/officeDocument/2006/relationships/slideLayout" Target="../slideLayouts/slideLayout6.xml"/><Relationship Id="rId6" Type="http://schemas.openxmlformats.org/officeDocument/2006/relationships/image" Target="../media/image11.jpeg"/><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p:cNvSpPr txBox="1"/>
          <p:nvPr/>
        </p:nvSpPr>
        <p:spPr>
          <a:xfrm>
            <a:off x="3519248" y="3818845"/>
            <a:ext cx="4816620" cy="584775"/>
          </a:xfrm>
          <a:prstGeom prst="rect">
            <a:avLst/>
          </a:prstGeom>
          <a:noFill/>
        </p:spPr>
        <p:txBody>
          <a:bodyPr wrap="square" rtlCol="0">
            <a:spAutoFit/>
          </a:bodyPr>
          <a:lstStyle/>
          <a:p>
            <a:r>
              <a:rPr kumimoji="1" lang="en-US" altLang="ja-JP" sz="3200" dirty="0" smtClean="0">
                <a:latin typeface="ＭＳ ゴシック" panose="020B0609070205080204" pitchFamily="49" charset="-128"/>
                <a:ea typeface="ＭＳ ゴシック" panose="020B0609070205080204" pitchFamily="49" charset="-128"/>
              </a:rPr>
              <a:t>1242042	</a:t>
            </a:r>
            <a:r>
              <a:rPr lang="ja-JP" altLang="en-US" sz="3200" dirty="0" smtClean="0">
                <a:latin typeface="ＭＳ ゴシック" panose="020B0609070205080204" pitchFamily="49" charset="-128"/>
                <a:ea typeface="ＭＳ ゴシック" panose="020B0609070205080204" pitchFamily="49" charset="-128"/>
              </a:rPr>
              <a:t>齋藤　勇也</a:t>
            </a:r>
            <a:endParaRPr kumimoji="1" lang="ja-JP" altLang="en-US" sz="3200" dirty="0">
              <a:latin typeface="ＭＳ ゴシック" panose="020B0609070205080204" pitchFamily="49" charset="-128"/>
              <a:ea typeface="ＭＳ ゴシック" panose="020B0609070205080204" pitchFamily="49" charset="-128"/>
            </a:endParaRPr>
          </a:p>
        </p:txBody>
      </p:sp>
      <p:sp>
        <p:nvSpPr>
          <p:cNvPr id="5" name="正方形/長方形 4"/>
          <p:cNvSpPr/>
          <p:nvPr/>
        </p:nvSpPr>
        <p:spPr>
          <a:xfrm>
            <a:off x="322589" y="524439"/>
            <a:ext cx="8425875" cy="2123658"/>
          </a:xfrm>
          <a:prstGeom prst="rect">
            <a:avLst/>
          </a:prstGeom>
        </p:spPr>
        <p:txBody>
          <a:bodyPr wrap="square">
            <a:spAutoFit/>
          </a:bodyPr>
          <a:lstStyle/>
          <a:p>
            <a:pPr lvl="0">
              <a:spcBef>
                <a:spcPct val="0"/>
              </a:spcBef>
            </a:pPr>
            <a:r>
              <a:rPr lang="ja-JP" altLang="en-US" sz="4400" dirty="0" smtClean="0"/>
              <a:t>オンラインショッピングサイト</a:t>
            </a:r>
            <a:endParaRPr lang="en-US" altLang="ja-JP" sz="4400" dirty="0" smtClean="0"/>
          </a:p>
          <a:p>
            <a:pPr lvl="0">
              <a:spcBef>
                <a:spcPct val="0"/>
              </a:spcBef>
            </a:pPr>
            <a:r>
              <a:rPr lang="en-US" altLang="ja-JP" sz="4400" dirty="0" smtClean="0"/>
              <a:t>					</a:t>
            </a:r>
            <a:r>
              <a:rPr lang="ja-JP" altLang="en-US" sz="4400" dirty="0" smtClean="0"/>
              <a:t>利用者</a:t>
            </a:r>
            <a:r>
              <a:rPr lang="ja-JP" altLang="en-US" sz="4400" dirty="0"/>
              <a:t>に</a:t>
            </a:r>
            <a:r>
              <a:rPr lang="ja-JP" altLang="en-US" sz="4400" dirty="0" smtClean="0"/>
              <a:t>よる</a:t>
            </a:r>
            <a:endParaRPr lang="en-US" altLang="ja-JP" sz="4400" dirty="0" smtClean="0"/>
          </a:p>
          <a:p>
            <a:pPr lvl="0">
              <a:spcBef>
                <a:spcPct val="0"/>
              </a:spcBef>
            </a:pPr>
            <a:r>
              <a:rPr lang="ja-JP" altLang="en-US" sz="4400" dirty="0" smtClean="0"/>
              <a:t>商品に対する</a:t>
            </a:r>
            <a:r>
              <a:rPr lang="ja-JP" altLang="en-US" sz="4400" dirty="0"/>
              <a:t>レビューの動向調査</a:t>
            </a:r>
            <a:endParaRPr lang="ja-JP" altLang="en-US" sz="4400" i="1" u="sng" dirty="0">
              <a:solidFill>
                <a:prstClr val="black"/>
              </a:solidFill>
            </a:endParaRPr>
          </a:p>
        </p:txBody>
      </p:sp>
      <p:sp>
        <p:nvSpPr>
          <p:cNvPr id="2" name="スライド番号プレースホルダー 1"/>
          <p:cNvSpPr>
            <a:spLocks noGrp="1"/>
          </p:cNvSpPr>
          <p:nvPr>
            <p:ph type="sldNum" sz="quarter" idx="11"/>
          </p:nvPr>
        </p:nvSpPr>
        <p:spPr/>
        <p:txBody>
          <a:bodyPr/>
          <a:lstStyle/>
          <a:p>
            <a:fld id="{E00335F1-3F40-4BF0-898D-F6D15F346D60}" type="slidenum">
              <a:rPr kumimoji="1" lang="ja-JP" altLang="en-US" smtClean="0">
                <a:solidFill>
                  <a:schemeClr val="tx1"/>
                </a:solidFill>
              </a:rPr>
              <a:t>1</a:t>
            </a:fld>
            <a:endParaRPr kumimoji="1" lang="ja-JP" altLang="en-US" dirty="0">
              <a:solidFill>
                <a:schemeClr val="tx1"/>
              </a:solidFill>
            </a:endParaRPr>
          </a:p>
        </p:txBody>
      </p:sp>
    </p:spTree>
    <p:extLst>
      <p:ext uri="{BB962C8B-B14F-4D97-AF65-F5344CB8AC3E}">
        <p14:creationId xmlns:p14="http://schemas.microsoft.com/office/powerpoint/2010/main" val="19121494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11"/>
          </p:nvPr>
        </p:nvSpPr>
        <p:spPr/>
        <p:txBody>
          <a:bodyPr/>
          <a:lstStyle/>
          <a:p>
            <a:fld id="{E00335F1-3F40-4BF0-898D-F6D15F346D60}" type="slidenum">
              <a:rPr kumimoji="1" lang="ja-JP" altLang="en-US" smtClean="0"/>
              <a:t>10</a:t>
            </a:fld>
            <a:endParaRPr kumimoji="1" lang="ja-JP" altLang="en-US" dirty="0"/>
          </a:p>
        </p:txBody>
      </p:sp>
      <p:sp>
        <p:nvSpPr>
          <p:cNvPr id="4" name="テキスト ボックス 3"/>
          <p:cNvSpPr txBox="1"/>
          <p:nvPr/>
        </p:nvSpPr>
        <p:spPr>
          <a:xfrm>
            <a:off x="0" y="348953"/>
            <a:ext cx="8820472" cy="646331"/>
          </a:xfrm>
          <a:prstGeom prst="rect">
            <a:avLst/>
          </a:prstGeom>
          <a:noFill/>
        </p:spPr>
        <p:txBody>
          <a:bodyPr wrap="square" rtlCol="0">
            <a:spAutoFit/>
          </a:bodyPr>
          <a:lstStyle/>
          <a:p>
            <a:pPr algn="ctr"/>
            <a:r>
              <a:rPr lang="ja-JP" altLang="en-US" sz="3600" b="1" u="sng" dirty="0" smtClean="0"/>
              <a:t>参考：</a:t>
            </a:r>
            <a:r>
              <a:rPr lang="en-US" altLang="ja-JP" sz="3600" b="1" u="sng" dirty="0" smtClean="0"/>
              <a:t>Amazon</a:t>
            </a:r>
            <a:r>
              <a:rPr lang="ja-JP" altLang="en-US" sz="3600" b="1" u="sng" dirty="0" smtClean="0"/>
              <a:t>のレビュー</a:t>
            </a:r>
            <a:endParaRPr kumimoji="1" lang="ja-JP" altLang="en-US" sz="3600" b="1" u="sng" dirty="0"/>
          </a:p>
        </p:txBody>
      </p:sp>
      <p:pic>
        <p:nvPicPr>
          <p:cNvPr id="5" name="図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6615" y="1891884"/>
            <a:ext cx="7917833" cy="2771826"/>
          </a:xfrm>
          <a:prstGeom prst="rect">
            <a:avLst/>
          </a:prstGeom>
        </p:spPr>
      </p:pic>
      <p:sp>
        <p:nvSpPr>
          <p:cNvPr id="6" name="円/楕円 5"/>
          <p:cNvSpPr/>
          <p:nvPr/>
        </p:nvSpPr>
        <p:spPr>
          <a:xfrm>
            <a:off x="539552" y="2348880"/>
            <a:ext cx="2376264" cy="36004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 name="カギ線コネクタ 6"/>
          <p:cNvCxnSpPr>
            <a:stCxn id="6" idx="2"/>
          </p:cNvCxnSpPr>
          <p:nvPr/>
        </p:nvCxnSpPr>
        <p:spPr>
          <a:xfrm rot="10800000" flipV="1">
            <a:off x="323528" y="2528900"/>
            <a:ext cx="216024" cy="2268252"/>
          </a:xfrm>
          <a:prstGeom prst="bentConnector2">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テキスト ボックス 10"/>
          <p:cNvSpPr txBox="1"/>
          <p:nvPr/>
        </p:nvSpPr>
        <p:spPr>
          <a:xfrm>
            <a:off x="181035" y="4889873"/>
            <a:ext cx="4464496" cy="830997"/>
          </a:xfrm>
          <a:prstGeom prst="rect">
            <a:avLst/>
          </a:prstGeom>
          <a:noFill/>
        </p:spPr>
        <p:txBody>
          <a:bodyPr wrap="square" rtlCol="0">
            <a:spAutoFit/>
          </a:bodyPr>
          <a:lstStyle/>
          <a:p>
            <a:r>
              <a:rPr lang="ja-JP" altLang="en-US" sz="2400" dirty="0" smtClean="0"/>
              <a:t>平均評価として</a:t>
            </a:r>
            <a:endParaRPr lang="en-US" altLang="ja-JP" sz="2400" dirty="0"/>
          </a:p>
          <a:p>
            <a:r>
              <a:rPr lang="ja-JP" altLang="en-US" sz="2400" dirty="0" smtClean="0"/>
              <a:t>表示している</a:t>
            </a:r>
            <a:r>
              <a:rPr lang="ja-JP" altLang="en-US" dirty="0" smtClean="0"/>
              <a:t>．</a:t>
            </a:r>
            <a:endParaRPr kumimoji="1" lang="ja-JP" altLang="en-US" dirty="0"/>
          </a:p>
        </p:txBody>
      </p:sp>
      <p:sp>
        <p:nvSpPr>
          <p:cNvPr id="8" name="円/楕円 7"/>
          <p:cNvSpPr/>
          <p:nvPr/>
        </p:nvSpPr>
        <p:spPr>
          <a:xfrm>
            <a:off x="763298" y="2972555"/>
            <a:ext cx="2656573" cy="36004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円/楕円 8"/>
          <p:cNvSpPr/>
          <p:nvPr/>
        </p:nvSpPr>
        <p:spPr>
          <a:xfrm>
            <a:off x="810181" y="3882496"/>
            <a:ext cx="2609689" cy="53077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 name="カギ線コネクタ 9"/>
          <p:cNvCxnSpPr/>
          <p:nvPr/>
        </p:nvCxnSpPr>
        <p:spPr>
          <a:xfrm rot="16200000" flipH="1">
            <a:off x="2713612" y="3858831"/>
            <a:ext cx="1968132" cy="555616"/>
          </a:xfrm>
          <a:prstGeom prst="bentConnector3">
            <a:avLst>
              <a:gd name="adj1" fmla="val 79038"/>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2" name="テキスト ボックス 21"/>
          <p:cNvSpPr txBox="1"/>
          <p:nvPr/>
        </p:nvSpPr>
        <p:spPr>
          <a:xfrm>
            <a:off x="3616968" y="5245452"/>
            <a:ext cx="3672408" cy="830997"/>
          </a:xfrm>
          <a:prstGeom prst="rect">
            <a:avLst/>
          </a:prstGeom>
          <a:noFill/>
        </p:spPr>
        <p:txBody>
          <a:bodyPr wrap="square" rtlCol="0">
            <a:spAutoFit/>
          </a:bodyPr>
          <a:lstStyle/>
          <a:p>
            <a:r>
              <a:rPr kumimoji="1" lang="ja-JP" altLang="en-US" sz="2400" dirty="0" smtClean="0"/>
              <a:t>星</a:t>
            </a:r>
            <a:r>
              <a:rPr kumimoji="1" lang="en-US" altLang="ja-JP" sz="2400" dirty="0" smtClean="0"/>
              <a:t>5</a:t>
            </a:r>
            <a:r>
              <a:rPr kumimoji="1" lang="ja-JP" altLang="en-US" sz="2400" dirty="0" smtClean="0"/>
              <a:t>つ，星</a:t>
            </a:r>
            <a:r>
              <a:rPr kumimoji="1" lang="en-US" altLang="ja-JP" sz="2400" dirty="0" smtClean="0"/>
              <a:t>1</a:t>
            </a:r>
            <a:r>
              <a:rPr kumimoji="1" lang="ja-JP" altLang="en-US" sz="2400" dirty="0" err="1" smtClean="0"/>
              <a:t>つの</a:t>
            </a:r>
            <a:r>
              <a:rPr kumimoji="1" lang="ja-JP" altLang="en-US" sz="2400" dirty="0" smtClean="0"/>
              <a:t>評価が多く偏りが大きい</a:t>
            </a:r>
            <a:endParaRPr kumimoji="1" lang="ja-JP" altLang="en-US" sz="2400" dirty="0"/>
          </a:p>
        </p:txBody>
      </p:sp>
    </p:spTree>
    <p:extLst>
      <p:ext uri="{BB962C8B-B14F-4D97-AF65-F5344CB8AC3E}">
        <p14:creationId xmlns:p14="http://schemas.microsoft.com/office/powerpoint/2010/main" val="117256607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11"/>
          </p:nvPr>
        </p:nvSpPr>
        <p:spPr/>
        <p:txBody>
          <a:bodyPr/>
          <a:lstStyle/>
          <a:p>
            <a:fld id="{E00335F1-3F40-4BF0-898D-F6D15F346D60}" type="slidenum">
              <a:rPr kumimoji="1" lang="ja-JP" altLang="en-US" smtClean="0"/>
              <a:t>11</a:t>
            </a:fld>
            <a:endParaRPr kumimoji="1" lang="ja-JP" altLang="en-US" dirty="0"/>
          </a:p>
        </p:txBody>
      </p:sp>
      <p:sp>
        <p:nvSpPr>
          <p:cNvPr id="5" name="テキスト ボックス 4"/>
          <p:cNvSpPr txBox="1"/>
          <p:nvPr/>
        </p:nvSpPr>
        <p:spPr>
          <a:xfrm>
            <a:off x="734964" y="3799607"/>
            <a:ext cx="5104710" cy="1938992"/>
          </a:xfrm>
          <a:prstGeom prst="rect">
            <a:avLst/>
          </a:prstGeom>
          <a:noFill/>
        </p:spPr>
        <p:txBody>
          <a:bodyPr wrap="square" rtlCol="0">
            <a:spAutoFit/>
          </a:bodyPr>
          <a:lstStyle/>
          <a:p>
            <a:r>
              <a:rPr lang="ja-JP" altLang="en-US" sz="2800" dirty="0" smtClean="0"/>
              <a:t>約</a:t>
            </a:r>
            <a:r>
              <a:rPr lang="en-US" altLang="ja-JP" sz="2800" dirty="0" smtClean="0"/>
              <a:t>100</a:t>
            </a:r>
            <a:r>
              <a:rPr lang="ja-JP" altLang="en-US" sz="2800" dirty="0" smtClean="0"/>
              <a:t>人に</a:t>
            </a:r>
            <a:r>
              <a:rPr lang="en-US" altLang="ja-JP" sz="2800" dirty="0"/>
              <a:t>25</a:t>
            </a:r>
            <a:r>
              <a:rPr lang="ja-JP" altLang="en-US" sz="2800" dirty="0" smtClean="0"/>
              <a:t>人にしかこのレビューは参考にならないと回答している．</a:t>
            </a:r>
            <a:endParaRPr lang="en-US" altLang="ja-JP" sz="2800" dirty="0" smtClean="0"/>
          </a:p>
          <a:p>
            <a:endParaRPr kumimoji="1" lang="en-US" altLang="ja-JP" dirty="0"/>
          </a:p>
          <a:p>
            <a:endParaRPr kumimoji="1" lang="ja-JP" altLang="en-US" dirty="0"/>
          </a:p>
        </p:txBody>
      </p:sp>
      <p:sp>
        <p:nvSpPr>
          <p:cNvPr id="6" name="下矢印 5"/>
          <p:cNvSpPr/>
          <p:nvPr/>
        </p:nvSpPr>
        <p:spPr>
          <a:xfrm>
            <a:off x="2459115" y="5107981"/>
            <a:ext cx="1008112" cy="62484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p:cNvSpPr txBox="1"/>
          <p:nvPr/>
        </p:nvSpPr>
        <p:spPr>
          <a:xfrm>
            <a:off x="914872" y="5732823"/>
            <a:ext cx="5817368" cy="1508105"/>
          </a:xfrm>
          <a:prstGeom prst="rect">
            <a:avLst/>
          </a:prstGeom>
          <a:noFill/>
        </p:spPr>
        <p:txBody>
          <a:bodyPr wrap="square" rtlCol="0">
            <a:spAutoFit/>
          </a:bodyPr>
          <a:lstStyle/>
          <a:p>
            <a:r>
              <a:rPr lang="ja-JP" altLang="en-US" sz="2800" dirty="0" smtClean="0"/>
              <a:t>このよう</a:t>
            </a:r>
            <a:r>
              <a:rPr lang="ja-JP" altLang="en-US" sz="2800" dirty="0"/>
              <a:t>な</a:t>
            </a:r>
            <a:r>
              <a:rPr lang="ja-JP" altLang="en-US" sz="2800" dirty="0" smtClean="0"/>
              <a:t>レビューは大して</a:t>
            </a:r>
            <a:endParaRPr lang="en-US" altLang="ja-JP" sz="2800" dirty="0" smtClean="0"/>
          </a:p>
          <a:p>
            <a:r>
              <a:rPr lang="ja-JP" altLang="en-US" sz="2800" dirty="0" smtClean="0"/>
              <a:t>参考にならないのでは？</a:t>
            </a:r>
            <a:endParaRPr lang="en-US" altLang="ja-JP" sz="2800" dirty="0" smtClean="0"/>
          </a:p>
          <a:p>
            <a:endParaRPr kumimoji="1" lang="en-US" altLang="ja-JP" dirty="0"/>
          </a:p>
          <a:p>
            <a:endParaRPr kumimoji="1" lang="ja-JP" altLang="en-US" dirty="0"/>
          </a:p>
        </p:txBody>
      </p:sp>
      <p:pic>
        <p:nvPicPr>
          <p:cNvPr id="2" name="図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2236" y="551899"/>
            <a:ext cx="7376864" cy="3021117"/>
          </a:xfrm>
          <a:prstGeom prst="rect">
            <a:avLst/>
          </a:prstGeom>
        </p:spPr>
      </p:pic>
      <p:sp>
        <p:nvSpPr>
          <p:cNvPr id="8" name="円/楕円 7"/>
          <p:cNvSpPr/>
          <p:nvPr/>
        </p:nvSpPr>
        <p:spPr>
          <a:xfrm>
            <a:off x="745828" y="1052736"/>
            <a:ext cx="1872208" cy="43204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87773677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11"/>
          </p:nvPr>
        </p:nvSpPr>
        <p:spPr/>
        <p:txBody>
          <a:bodyPr/>
          <a:lstStyle/>
          <a:p>
            <a:fld id="{E00335F1-3F40-4BF0-898D-F6D15F346D60}" type="slidenum">
              <a:rPr kumimoji="1" lang="ja-JP" altLang="en-US" smtClean="0"/>
              <a:t>12</a:t>
            </a:fld>
            <a:endParaRPr kumimoji="1" lang="ja-JP" altLang="en-US" dirty="0"/>
          </a:p>
        </p:txBody>
      </p:sp>
      <p:sp>
        <p:nvSpPr>
          <p:cNvPr id="4" name="テキスト ボックス 3"/>
          <p:cNvSpPr txBox="1"/>
          <p:nvPr/>
        </p:nvSpPr>
        <p:spPr>
          <a:xfrm>
            <a:off x="0" y="348953"/>
            <a:ext cx="8820472" cy="646331"/>
          </a:xfrm>
          <a:prstGeom prst="rect">
            <a:avLst/>
          </a:prstGeom>
          <a:noFill/>
        </p:spPr>
        <p:txBody>
          <a:bodyPr wrap="square" rtlCol="0">
            <a:spAutoFit/>
          </a:bodyPr>
          <a:lstStyle/>
          <a:p>
            <a:pPr algn="ctr"/>
            <a:r>
              <a:rPr lang="ja-JP" altLang="en-US" sz="3600" b="1" u="sng" dirty="0" smtClean="0"/>
              <a:t>研究目的</a:t>
            </a:r>
            <a:endParaRPr kumimoji="1" lang="ja-JP" altLang="en-US" sz="3600" b="1" u="sng" dirty="0"/>
          </a:p>
        </p:txBody>
      </p:sp>
      <p:sp>
        <p:nvSpPr>
          <p:cNvPr id="5" name="テキスト ボックス 4"/>
          <p:cNvSpPr txBox="1"/>
          <p:nvPr/>
        </p:nvSpPr>
        <p:spPr>
          <a:xfrm>
            <a:off x="467544" y="1628800"/>
            <a:ext cx="7304856" cy="3046988"/>
          </a:xfrm>
          <a:prstGeom prst="rect">
            <a:avLst/>
          </a:prstGeom>
          <a:noFill/>
        </p:spPr>
        <p:txBody>
          <a:bodyPr wrap="square" rtlCol="0">
            <a:spAutoFit/>
          </a:bodyPr>
          <a:lstStyle/>
          <a:p>
            <a:r>
              <a:rPr lang="ja-JP" altLang="en-US" sz="3200" dirty="0" smtClean="0"/>
              <a:t>オンラインショッピング</a:t>
            </a:r>
            <a:r>
              <a:rPr lang="ja-JP" altLang="en-US" sz="3200" dirty="0"/>
              <a:t>でのレビューによる商品の評価が適切でない可能性があり</a:t>
            </a:r>
            <a:r>
              <a:rPr lang="ja-JP" altLang="en-US" sz="3200" dirty="0" smtClean="0"/>
              <a:t>，</a:t>
            </a:r>
            <a:endParaRPr lang="en-US" altLang="ja-JP" sz="3200" dirty="0" smtClean="0"/>
          </a:p>
          <a:p>
            <a:endParaRPr lang="en-US" altLang="ja-JP" sz="3200" dirty="0"/>
          </a:p>
          <a:p>
            <a:r>
              <a:rPr lang="ja-JP" altLang="en-US" sz="3200" dirty="0" smtClean="0"/>
              <a:t>現在</a:t>
            </a:r>
            <a:r>
              <a:rPr lang="ja-JP" altLang="en-US" sz="3200" dirty="0"/>
              <a:t>の表示方法である平均値よりも信頼できる方法を</a:t>
            </a:r>
            <a:r>
              <a:rPr lang="ja-JP" altLang="en-US" sz="3200" dirty="0" smtClean="0"/>
              <a:t>探す．</a:t>
            </a:r>
            <a:endParaRPr lang="en-US" altLang="ja-JP" sz="3200" dirty="0"/>
          </a:p>
          <a:p>
            <a:endParaRPr lang="en-US" altLang="ja-JP" sz="3200" dirty="0"/>
          </a:p>
        </p:txBody>
      </p:sp>
    </p:spTree>
    <p:extLst>
      <p:ext uri="{BB962C8B-B14F-4D97-AF65-F5344CB8AC3E}">
        <p14:creationId xmlns:p14="http://schemas.microsoft.com/office/powerpoint/2010/main" val="211242782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857" y="1124744"/>
            <a:ext cx="8387184" cy="2232248"/>
          </a:xfrm>
          <a:prstGeom prst="rect">
            <a:avLst/>
          </a:prstGeom>
        </p:spPr>
      </p:pic>
      <p:sp>
        <p:nvSpPr>
          <p:cNvPr id="3" name="スライド番号プレースホルダー 2"/>
          <p:cNvSpPr>
            <a:spLocks noGrp="1"/>
          </p:cNvSpPr>
          <p:nvPr>
            <p:ph type="sldNum" sz="quarter" idx="11"/>
          </p:nvPr>
        </p:nvSpPr>
        <p:spPr/>
        <p:txBody>
          <a:bodyPr/>
          <a:lstStyle/>
          <a:p>
            <a:fld id="{E00335F1-3F40-4BF0-898D-F6D15F346D60}" type="slidenum">
              <a:rPr kumimoji="1" lang="ja-JP" altLang="en-US" smtClean="0"/>
              <a:t>13</a:t>
            </a:fld>
            <a:endParaRPr kumimoji="1" lang="ja-JP" altLang="en-US" dirty="0"/>
          </a:p>
        </p:txBody>
      </p:sp>
      <p:sp>
        <p:nvSpPr>
          <p:cNvPr id="4" name="テキスト ボックス 3"/>
          <p:cNvSpPr txBox="1"/>
          <p:nvPr/>
        </p:nvSpPr>
        <p:spPr>
          <a:xfrm>
            <a:off x="0" y="348953"/>
            <a:ext cx="8820472" cy="646331"/>
          </a:xfrm>
          <a:prstGeom prst="rect">
            <a:avLst/>
          </a:prstGeom>
          <a:noFill/>
        </p:spPr>
        <p:txBody>
          <a:bodyPr wrap="square" rtlCol="0">
            <a:spAutoFit/>
          </a:bodyPr>
          <a:lstStyle/>
          <a:p>
            <a:pPr algn="ctr"/>
            <a:r>
              <a:rPr lang="ja-JP" altLang="en-US" sz="3600" b="1" u="sng" dirty="0"/>
              <a:t>計算</a:t>
            </a:r>
            <a:r>
              <a:rPr lang="ja-JP" altLang="en-US" sz="3600" b="1" u="sng" dirty="0" smtClean="0"/>
              <a:t>方法</a:t>
            </a:r>
            <a:endParaRPr kumimoji="1" lang="ja-JP" altLang="en-US" sz="3600" b="1" u="sng" dirty="0"/>
          </a:p>
        </p:txBody>
      </p:sp>
      <p:sp>
        <p:nvSpPr>
          <p:cNvPr id="2" name="テキスト ボックス 1"/>
          <p:cNvSpPr txBox="1"/>
          <p:nvPr/>
        </p:nvSpPr>
        <p:spPr>
          <a:xfrm>
            <a:off x="446014" y="3506212"/>
            <a:ext cx="7584640" cy="3046988"/>
          </a:xfrm>
          <a:prstGeom prst="rect">
            <a:avLst/>
          </a:prstGeom>
          <a:noFill/>
        </p:spPr>
        <p:txBody>
          <a:bodyPr wrap="square" rtlCol="0">
            <a:spAutoFit/>
          </a:bodyPr>
          <a:lstStyle/>
          <a:p>
            <a:r>
              <a:rPr lang="ja-JP" altLang="en-US" sz="3200" dirty="0" smtClean="0"/>
              <a:t>上記の</a:t>
            </a:r>
            <a:endParaRPr lang="en-US" altLang="ja-JP" sz="3200" dirty="0" smtClean="0"/>
          </a:p>
          <a:p>
            <a:r>
              <a:rPr lang="ja-JP" altLang="en-US" sz="3200" dirty="0" smtClean="0"/>
              <a:t>「○○人中○○人の方が「このレビューが参考になった」と投票しています」</a:t>
            </a:r>
            <a:endParaRPr lang="en-US" altLang="ja-JP" sz="3200" dirty="0" smtClean="0"/>
          </a:p>
          <a:p>
            <a:endParaRPr lang="en-US" altLang="ja-JP" sz="3200" dirty="0"/>
          </a:p>
          <a:p>
            <a:r>
              <a:rPr kumimoji="1" lang="ja-JP" altLang="en-US" sz="3200" dirty="0" smtClean="0"/>
              <a:t>と記載している部分を使用して</a:t>
            </a:r>
          </a:p>
          <a:p>
            <a:r>
              <a:rPr lang="ja-JP" altLang="en-US" sz="3200" dirty="0" smtClean="0"/>
              <a:t>どの程度の割合が参考になったかを調べる</a:t>
            </a:r>
            <a:endParaRPr kumimoji="1" lang="en-US" altLang="ja-JP" sz="3200" dirty="0" smtClean="0"/>
          </a:p>
        </p:txBody>
      </p:sp>
      <p:sp>
        <p:nvSpPr>
          <p:cNvPr id="6" name="円/楕円 5"/>
          <p:cNvSpPr/>
          <p:nvPr/>
        </p:nvSpPr>
        <p:spPr>
          <a:xfrm>
            <a:off x="251520" y="1412776"/>
            <a:ext cx="5400600" cy="64807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48499899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11"/>
          </p:nvPr>
        </p:nvSpPr>
        <p:spPr/>
        <p:txBody>
          <a:bodyPr/>
          <a:lstStyle/>
          <a:p>
            <a:fld id="{E00335F1-3F40-4BF0-898D-F6D15F346D60}" type="slidenum">
              <a:rPr kumimoji="1" lang="ja-JP" altLang="en-US" smtClean="0"/>
              <a:t>14</a:t>
            </a:fld>
            <a:endParaRPr kumimoji="1" lang="ja-JP" altLang="en-US" dirty="0"/>
          </a:p>
        </p:txBody>
      </p:sp>
      <p:sp>
        <p:nvSpPr>
          <p:cNvPr id="4" name="テキスト ボックス 3"/>
          <p:cNvSpPr txBox="1"/>
          <p:nvPr/>
        </p:nvSpPr>
        <p:spPr>
          <a:xfrm>
            <a:off x="0" y="348953"/>
            <a:ext cx="8820472" cy="646331"/>
          </a:xfrm>
          <a:prstGeom prst="rect">
            <a:avLst/>
          </a:prstGeom>
          <a:noFill/>
        </p:spPr>
        <p:txBody>
          <a:bodyPr wrap="square" rtlCol="0">
            <a:spAutoFit/>
          </a:bodyPr>
          <a:lstStyle/>
          <a:p>
            <a:pPr algn="ctr"/>
            <a:r>
              <a:rPr lang="ja-JP" altLang="en-US" sz="3600" b="1" u="sng" dirty="0"/>
              <a:t>計算</a:t>
            </a:r>
            <a:r>
              <a:rPr lang="ja-JP" altLang="en-US" sz="3600" b="1" u="sng" dirty="0" smtClean="0"/>
              <a:t>方法</a:t>
            </a:r>
            <a:endParaRPr kumimoji="1" lang="ja-JP" altLang="en-US" sz="3600" b="1" u="sng" dirty="0"/>
          </a:p>
        </p:txBody>
      </p:sp>
      <p:sp>
        <p:nvSpPr>
          <p:cNvPr id="2" name="テキスト ボックス 1"/>
          <p:cNvSpPr txBox="1"/>
          <p:nvPr/>
        </p:nvSpPr>
        <p:spPr>
          <a:xfrm>
            <a:off x="443744" y="3573016"/>
            <a:ext cx="7512632" cy="2554545"/>
          </a:xfrm>
          <a:prstGeom prst="rect">
            <a:avLst/>
          </a:prstGeom>
          <a:noFill/>
        </p:spPr>
        <p:txBody>
          <a:bodyPr wrap="square" rtlCol="0">
            <a:spAutoFit/>
          </a:bodyPr>
          <a:lstStyle/>
          <a:p>
            <a:r>
              <a:rPr lang="ja-JP" altLang="en-US" sz="3200" dirty="0" smtClean="0"/>
              <a:t>上記の</a:t>
            </a:r>
            <a:endParaRPr lang="en-US" altLang="ja-JP" sz="3200" dirty="0" smtClean="0"/>
          </a:p>
          <a:p>
            <a:r>
              <a:rPr lang="ja-JP" altLang="en-US" sz="3200" dirty="0" smtClean="0"/>
              <a:t>「</a:t>
            </a:r>
            <a:r>
              <a:rPr lang="en-US" altLang="ja-JP" sz="3200" dirty="0" smtClean="0"/>
              <a:t>Amazon</a:t>
            </a:r>
            <a:r>
              <a:rPr lang="ja-JP" altLang="en-US" sz="3200" dirty="0" smtClean="0"/>
              <a:t>で購入」</a:t>
            </a:r>
            <a:endParaRPr lang="en-US" altLang="ja-JP" sz="3200" dirty="0" smtClean="0"/>
          </a:p>
          <a:p>
            <a:endParaRPr lang="en-US" altLang="ja-JP" sz="3200" dirty="0"/>
          </a:p>
          <a:p>
            <a:r>
              <a:rPr kumimoji="1" lang="ja-JP" altLang="en-US" sz="3200" dirty="0" smtClean="0"/>
              <a:t>と記載している部分を使用して</a:t>
            </a:r>
            <a:endParaRPr kumimoji="1" lang="en-US" altLang="ja-JP" sz="3200" dirty="0" smtClean="0"/>
          </a:p>
          <a:p>
            <a:r>
              <a:rPr lang="en-US" altLang="ja-JP" sz="3200" dirty="0" smtClean="0"/>
              <a:t>Amazon</a:t>
            </a:r>
            <a:r>
              <a:rPr lang="ja-JP" altLang="en-US" sz="3200" dirty="0" smtClean="0"/>
              <a:t>で購入している者</a:t>
            </a:r>
            <a:r>
              <a:rPr lang="ja-JP" altLang="en-US" sz="3200" dirty="0"/>
              <a:t>の絞込みを行う</a:t>
            </a:r>
            <a:r>
              <a:rPr lang="ja-JP" altLang="en-US" sz="3200" dirty="0" smtClean="0"/>
              <a:t>．</a:t>
            </a:r>
            <a:endParaRPr lang="ja-JP" altLang="en-US" sz="3200" dirty="0"/>
          </a:p>
        </p:txBody>
      </p:sp>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3568" y="1099864"/>
            <a:ext cx="5674704" cy="2368572"/>
          </a:xfrm>
          <a:prstGeom prst="rect">
            <a:avLst/>
          </a:prstGeom>
        </p:spPr>
      </p:pic>
      <p:sp>
        <p:nvSpPr>
          <p:cNvPr id="6" name="円/楕円 5"/>
          <p:cNvSpPr/>
          <p:nvPr/>
        </p:nvSpPr>
        <p:spPr>
          <a:xfrm>
            <a:off x="390712" y="2420888"/>
            <a:ext cx="2880320" cy="54006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7079687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11"/>
          </p:nvPr>
        </p:nvSpPr>
        <p:spPr/>
        <p:txBody>
          <a:bodyPr/>
          <a:lstStyle/>
          <a:p>
            <a:fld id="{E00335F1-3F40-4BF0-898D-F6D15F346D60}" type="slidenum">
              <a:rPr kumimoji="1" lang="ja-JP" altLang="en-US" smtClean="0"/>
              <a:t>15</a:t>
            </a:fld>
            <a:endParaRPr kumimoji="1" lang="ja-JP" altLang="en-US" dirty="0"/>
          </a:p>
        </p:txBody>
      </p:sp>
      <p:sp>
        <p:nvSpPr>
          <p:cNvPr id="4" name="テキスト ボックス 3"/>
          <p:cNvSpPr txBox="1"/>
          <p:nvPr/>
        </p:nvSpPr>
        <p:spPr>
          <a:xfrm>
            <a:off x="0" y="348953"/>
            <a:ext cx="8820472" cy="646331"/>
          </a:xfrm>
          <a:prstGeom prst="rect">
            <a:avLst/>
          </a:prstGeom>
          <a:noFill/>
        </p:spPr>
        <p:txBody>
          <a:bodyPr wrap="square" rtlCol="0">
            <a:spAutoFit/>
          </a:bodyPr>
          <a:lstStyle/>
          <a:p>
            <a:pPr algn="ctr"/>
            <a:r>
              <a:rPr lang="ja-JP" altLang="en-US" sz="3600" b="1" u="sng" dirty="0"/>
              <a:t>計算</a:t>
            </a:r>
            <a:r>
              <a:rPr lang="ja-JP" altLang="en-US" sz="3600" b="1" u="sng" dirty="0" smtClean="0"/>
              <a:t>方法</a:t>
            </a:r>
            <a:endParaRPr kumimoji="1" lang="ja-JP" altLang="en-US" sz="3600" b="1" u="sng" dirty="0"/>
          </a:p>
        </p:txBody>
      </p:sp>
      <p:sp>
        <p:nvSpPr>
          <p:cNvPr id="2" name="テキスト ボックス 1"/>
          <p:cNvSpPr txBox="1"/>
          <p:nvPr/>
        </p:nvSpPr>
        <p:spPr>
          <a:xfrm>
            <a:off x="539552" y="998572"/>
            <a:ext cx="7992888" cy="5693866"/>
          </a:xfrm>
          <a:prstGeom prst="rect">
            <a:avLst/>
          </a:prstGeom>
          <a:noFill/>
        </p:spPr>
        <p:txBody>
          <a:bodyPr wrap="square" rtlCol="0">
            <a:spAutoFit/>
          </a:bodyPr>
          <a:lstStyle/>
          <a:p>
            <a:pPr marL="457200" indent="-457200">
              <a:buFont typeface="Arial" panose="020B0604020202020204" pitchFamily="34" charset="0"/>
              <a:buChar char="•"/>
            </a:pPr>
            <a:r>
              <a:rPr kumimoji="1" lang="en-US" altLang="ja-JP" sz="2800" dirty="0" smtClean="0"/>
              <a:t>Amazon</a:t>
            </a:r>
            <a:r>
              <a:rPr lang="ja-JP" altLang="en-US" sz="2800" dirty="0" smtClean="0"/>
              <a:t>の商品レビューページを利用する</a:t>
            </a:r>
            <a:endParaRPr lang="en-US" altLang="ja-JP" sz="2800" dirty="0" smtClean="0"/>
          </a:p>
          <a:p>
            <a:pPr marL="457200" indent="-457200">
              <a:buFont typeface="Arial" panose="020B0604020202020204" pitchFamily="34" charset="0"/>
              <a:buChar char="•"/>
            </a:pPr>
            <a:endParaRPr lang="en-US" altLang="ja-JP" sz="2800" dirty="0"/>
          </a:p>
          <a:p>
            <a:pPr marL="457200" indent="-457200">
              <a:buFont typeface="Arial" panose="020B0604020202020204" pitchFamily="34" charset="0"/>
              <a:buChar char="•"/>
            </a:pPr>
            <a:r>
              <a:rPr lang="ja-JP" altLang="en-US" sz="2800" dirty="0" smtClean="0"/>
              <a:t>商品ページの平均値を求め，これを</a:t>
            </a:r>
            <a:r>
              <a:rPr lang="ja-JP" altLang="en-US" sz="2800" u="sng" dirty="0" smtClean="0"/>
              <a:t>平均評価</a:t>
            </a:r>
            <a:r>
              <a:rPr lang="ja-JP" altLang="en-US" sz="2800" dirty="0" smtClean="0"/>
              <a:t>とする</a:t>
            </a:r>
            <a:endParaRPr lang="en-US" altLang="ja-JP" sz="2800" dirty="0" smtClean="0"/>
          </a:p>
          <a:p>
            <a:pPr marL="457200" indent="-457200">
              <a:buFont typeface="Arial" panose="020B0604020202020204" pitchFamily="34" charset="0"/>
              <a:buChar char="•"/>
            </a:pPr>
            <a:endParaRPr kumimoji="1" lang="en-US" altLang="ja-JP" sz="2800" dirty="0"/>
          </a:p>
          <a:p>
            <a:pPr marL="457200" indent="-457200">
              <a:buFont typeface="Arial" panose="020B0604020202020204" pitchFamily="34" charset="0"/>
              <a:buChar char="•"/>
            </a:pPr>
            <a:r>
              <a:rPr lang="ja-JP" altLang="en-US" sz="2800" dirty="0" smtClean="0"/>
              <a:t>商品ページの「参考になるかを判断した人物」と「参考になったと答えた人物の比率」を求め，平均値にその比率を掛ける．これを</a:t>
            </a:r>
            <a:r>
              <a:rPr lang="ja-JP" altLang="en-US" sz="2800" u="sng" dirty="0" smtClean="0"/>
              <a:t>重み付き平均評価</a:t>
            </a:r>
            <a:r>
              <a:rPr lang="ja-JP" altLang="en-US" sz="2800" dirty="0" smtClean="0"/>
              <a:t>とする．</a:t>
            </a:r>
            <a:endParaRPr lang="en-US" altLang="ja-JP" sz="2800" dirty="0" smtClean="0"/>
          </a:p>
          <a:p>
            <a:endParaRPr kumimoji="1" lang="en-US" altLang="ja-JP" sz="2800" dirty="0"/>
          </a:p>
          <a:p>
            <a:pPr marL="457200" indent="-457200">
              <a:buFont typeface="Arial" panose="020B0604020202020204" pitchFamily="34" charset="0"/>
              <a:buChar char="•"/>
            </a:pPr>
            <a:r>
              <a:rPr lang="en-US" altLang="ja-JP" sz="2800" dirty="0" smtClean="0"/>
              <a:t>Amazon</a:t>
            </a:r>
            <a:r>
              <a:rPr lang="ja-JP" altLang="en-US" sz="2800" dirty="0" smtClean="0"/>
              <a:t>で購入した人物のみに絞込み，絞り込まない場合との差異を</a:t>
            </a:r>
            <a:r>
              <a:rPr lang="ja-JP" altLang="en-US" sz="2800" dirty="0"/>
              <a:t>調べ，アマゾン</a:t>
            </a:r>
            <a:r>
              <a:rPr lang="ja-JP" altLang="en-US" sz="2800" u="sng" dirty="0"/>
              <a:t>購入者の平均</a:t>
            </a:r>
            <a:r>
              <a:rPr lang="ja-JP" altLang="en-US" sz="2800" u="sng" dirty="0" smtClean="0"/>
              <a:t>評価</a:t>
            </a:r>
            <a:r>
              <a:rPr lang="ja-JP" altLang="en-US" sz="2800" dirty="0" smtClean="0"/>
              <a:t>と</a:t>
            </a:r>
            <a:r>
              <a:rPr lang="ja-JP" altLang="en-US" sz="2800" u="sng" dirty="0" smtClean="0"/>
              <a:t>購入者の重み付き評価</a:t>
            </a:r>
            <a:r>
              <a:rPr lang="ja-JP" altLang="en-US" sz="2800" dirty="0" smtClean="0"/>
              <a:t>を求める．</a:t>
            </a:r>
            <a:endParaRPr lang="ja-JP" altLang="en-US" sz="2800" dirty="0"/>
          </a:p>
        </p:txBody>
      </p:sp>
    </p:spTree>
    <p:extLst>
      <p:ext uri="{BB962C8B-B14F-4D97-AF65-F5344CB8AC3E}">
        <p14:creationId xmlns:p14="http://schemas.microsoft.com/office/powerpoint/2010/main" val="152536769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11"/>
          </p:nvPr>
        </p:nvSpPr>
        <p:spPr/>
        <p:txBody>
          <a:bodyPr/>
          <a:lstStyle/>
          <a:p>
            <a:fld id="{E00335F1-3F40-4BF0-898D-F6D15F346D60}" type="slidenum">
              <a:rPr kumimoji="1" lang="ja-JP" altLang="en-US" smtClean="0"/>
              <a:t>16</a:t>
            </a:fld>
            <a:endParaRPr kumimoji="1" lang="ja-JP" altLang="en-US" dirty="0"/>
          </a:p>
        </p:txBody>
      </p:sp>
      <p:sp>
        <p:nvSpPr>
          <p:cNvPr id="4" name="正方形/長方形 3"/>
          <p:cNvSpPr/>
          <p:nvPr/>
        </p:nvSpPr>
        <p:spPr>
          <a:xfrm>
            <a:off x="179512" y="1772816"/>
            <a:ext cx="8496944" cy="3416320"/>
          </a:xfrm>
          <a:prstGeom prst="rect">
            <a:avLst/>
          </a:prstGeom>
        </p:spPr>
        <p:txBody>
          <a:bodyPr wrap="square">
            <a:spAutoFit/>
          </a:bodyPr>
          <a:lstStyle/>
          <a:p>
            <a:pPr marL="342900" indent="-342900">
              <a:buFont typeface="Arial" panose="020B0604020202020204" pitchFamily="34" charset="0"/>
              <a:buChar char="•"/>
            </a:pPr>
            <a:r>
              <a:rPr lang="ja-JP" altLang="en-US" sz="2400" dirty="0" smtClean="0"/>
              <a:t>「</a:t>
            </a:r>
            <a:r>
              <a:rPr lang="en-US" altLang="ja-JP" sz="2400" dirty="0" smtClean="0"/>
              <a:t>2003</a:t>
            </a:r>
            <a:r>
              <a:rPr lang="ja-JP" altLang="en-US" sz="2400" dirty="0" smtClean="0"/>
              <a:t>年」 の間で「アニメ映画」のものをすべて抽出することとした．</a:t>
            </a:r>
            <a:endParaRPr lang="en-US" altLang="ja-JP" sz="2400" dirty="0" smtClean="0"/>
          </a:p>
          <a:p>
            <a:pPr marL="342900" indent="-342900">
              <a:buFont typeface="Arial" panose="020B0604020202020204" pitchFamily="34" charset="0"/>
              <a:buChar char="•"/>
            </a:pPr>
            <a:endParaRPr lang="en-US" altLang="ja-JP" sz="2400" dirty="0"/>
          </a:p>
          <a:p>
            <a:pPr marL="342900" indent="-342900">
              <a:buFont typeface="Arial" panose="020B0604020202020204" pitchFamily="34" charset="0"/>
              <a:buChar char="•"/>
            </a:pPr>
            <a:r>
              <a:rPr lang="ja-JP" altLang="en-US" sz="2400" dirty="0" smtClean="0"/>
              <a:t>「平均評価」，「</a:t>
            </a:r>
            <a:r>
              <a:rPr lang="en-US" altLang="ja-JP" sz="2400" dirty="0" smtClean="0"/>
              <a:t>Amazon</a:t>
            </a:r>
            <a:r>
              <a:rPr lang="ja-JP" altLang="en-US" sz="2400" dirty="0" smtClean="0"/>
              <a:t>で購入した人物のみの平均評価」</a:t>
            </a:r>
            <a:endParaRPr lang="en-US" altLang="ja-JP" sz="2400" dirty="0" smtClean="0"/>
          </a:p>
          <a:p>
            <a:pPr lvl="1"/>
            <a:r>
              <a:rPr lang="ja-JP" altLang="en-US" sz="2400" dirty="0" smtClean="0"/>
              <a:t>「重み付き平均評価」，「</a:t>
            </a:r>
            <a:r>
              <a:rPr lang="en-US" altLang="ja-JP" sz="2400" dirty="0" smtClean="0"/>
              <a:t>Amazon</a:t>
            </a:r>
            <a:r>
              <a:rPr lang="ja-JP" altLang="en-US" sz="2400" dirty="0" smtClean="0"/>
              <a:t>で購入した人物のみの重み付き平均評価」の</a:t>
            </a:r>
            <a:r>
              <a:rPr lang="en-US" altLang="ja-JP" sz="2400" dirty="0" smtClean="0"/>
              <a:t>4</a:t>
            </a:r>
            <a:r>
              <a:rPr lang="ja-JP" altLang="en-US" sz="2400" dirty="0" err="1" smtClean="0"/>
              <a:t>つの</a:t>
            </a:r>
            <a:r>
              <a:rPr lang="ja-JP" altLang="en-US" sz="2400" dirty="0" smtClean="0"/>
              <a:t>評価を調べることとした</a:t>
            </a:r>
            <a:endParaRPr lang="en-US" altLang="ja-JP" sz="2400" dirty="0"/>
          </a:p>
          <a:p>
            <a:pPr lvl="1"/>
            <a:endParaRPr lang="en-US" altLang="ja-JP" sz="2400" dirty="0" smtClean="0"/>
          </a:p>
          <a:p>
            <a:pPr lvl="1"/>
            <a:r>
              <a:rPr lang="ja-JP" altLang="en-US" sz="2400" dirty="0" smtClean="0"/>
              <a:t>購入者に絞った場合と，重みを</a:t>
            </a:r>
            <a:r>
              <a:rPr lang="ja-JP" altLang="en-US" sz="2400" smtClean="0"/>
              <a:t>つけた場合で条件をつけ平均評価と比べる．</a:t>
            </a:r>
            <a:endParaRPr lang="en-US" altLang="ja-JP" sz="2400" dirty="0" smtClean="0"/>
          </a:p>
        </p:txBody>
      </p:sp>
      <p:sp>
        <p:nvSpPr>
          <p:cNvPr id="5" name="テキスト ボックス 4"/>
          <p:cNvSpPr txBox="1"/>
          <p:nvPr/>
        </p:nvSpPr>
        <p:spPr>
          <a:xfrm>
            <a:off x="0" y="348953"/>
            <a:ext cx="8820472" cy="646331"/>
          </a:xfrm>
          <a:prstGeom prst="rect">
            <a:avLst/>
          </a:prstGeom>
          <a:noFill/>
        </p:spPr>
        <p:txBody>
          <a:bodyPr wrap="square" rtlCol="0">
            <a:spAutoFit/>
          </a:bodyPr>
          <a:lstStyle/>
          <a:p>
            <a:pPr algn="ctr"/>
            <a:r>
              <a:rPr lang="ja-JP" altLang="en-US" sz="3600" b="1" u="sng" dirty="0" smtClean="0"/>
              <a:t>研究方法</a:t>
            </a:r>
            <a:endParaRPr kumimoji="1" lang="ja-JP" altLang="en-US" sz="3600" b="1" u="sng" dirty="0"/>
          </a:p>
        </p:txBody>
      </p:sp>
    </p:spTree>
    <p:extLst>
      <p:ext uri="{BB962C8B-B14F-4D97-AF65-F5344CB8AC3E}">
        <p14:creationId xmlns:p14="http://schemas.microsoft.com/office/powerpoint/2010/main" val="345238917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11"/>
          </p:nvPr>
        </p:nvSpPr>
        <p:spPr/>
        <p:txBody>
          <a:bodyPr/>
          <a:lstStyle/>
          <a:p>
            <a:fld id="{E00335F1-3F40-4BF0-898D-F6D15F346D60}" type="slidenum">
              <a:rPr kumimoji="1" lang="ja-JP" altLang="en-US" smtClean="0"/>
              <a:t>17</a:t>
            </a:fld>
            <a:endParaRPr kumimoji="1" lang="ja-JP" altLang="en-US" dirty="0"/>
          </a:p>
        </p:txBody>
      </p:sp>
      <p:sp>
        <p:nvSpPr>
          <p:cNvPr id="6" name="テキスト ボックス 5"/>
          <p:cNvSpPr txBox="1"/>
          <p:nvPr/>
        </p:nvSpPr>
        <p:spPr>
          <a:xfrm>
            <a:off x="0" y="348953"/>
            <a:ext cx="8820472" cy="646331"/>
          </a:xfrm>
          <a:prstGeom prst="rect">
            <a:avLst/>
          </a:prstGeom>
          <a:noFill/>
        </p:spPr>
        <p:txBody>
          <a:bodyPr wrap="square" rtlCol="0">
            <a:spAutoFit/>
          </a:bodyPr>
          <a:lstStyle/>
          <a:p>
            <a:pPr algn="ctr"/>
            <a:r>
              <a:rPr lang="ja-JP" altLang="en-US" sz="3600" b="1" u="sng" dirty="0" smtClean="0"/>
              <a:t>購入者で絞った場合の差</a:t>
            </a:r>
            <a:endParaRPr kumimoji="1" lang="ja-JP" altLang="en-US" sz="3600" b="1" u="sng" dirty="0"/>
          </a:p>
        </p:txBody>
      </p:sp>
      <p:sp>
        <p:nvSpPr>
          <p:cNvPr id="7" name="テキスト ボックス 6"/>
          <p:cNvSpPr txBox="1"/>
          <p:nvPr/>
        </p:nvSpPr>
        <p:spPr>
          <a:xfrm>
            <a:off x="591314" y="840234"/>
            <a:ext cx="2592288" cy="584775"/>
          </a:xfrm>
          <a:prstGeom prst="rect">
            <a:avLst/>
          </a:prstGeom>
          <a:noFill/>
        </p:spPr>
        <p:txBody>
          <a:bodyPr wrap="square" rtlCol="0">
            <a:spAutoFit/>
          </a:bodyPr>
          <a:lstStyle/>
          <a:p>
            <a:r>
              <a:rPr kumimoji="1" lang="ja-JP" altLang="en-US" sz="3200" dirty="0" smtClean="0"/>
              <a:t>散布図</a:t>
            </a:r>
            <a:r>
              <a:rPr kumimoji="1" lang="en-US" altLang="ja-JP" sz="3200" dirty="0" smtClean="0"/>
              <a:t>(21</a:t>
            </a:r>
            <a:r>
              <a:rPr lang="ja-JP" altLang="en-US" sz="3200" dirty="0" smtClean="0"/>
              <a:t>件</a:t>
            </a:r>
            <a:r>
              <a:rPr kumimoji="1" lang="en-US" altLang="ja-JP" sz="3200" dirty="0" smtClean="0"/>
              <a:t>)</a:t>
            </a:r>
            <a:endParaRPr kumimoji="1" lang="ja-JP" altLang="en-US" sz="3200" dirty="0"/>
          </a:p>
        </p:txBody>
      </p:sp>
      <p:sp>
        <p:nvSpPr>
          <p:cNvPr id="9" name="テキスト ボックス 8"/>
          <p:cNvSpPr txBox="1"/>
          <p:nvPr/>
        </p:nvSpPr>
        <p:spPr>
          <a:xfrm>
            <a:off x="591314" y="5658296"/>
            <a:ext cx="2920812" cy="1107996"/>
          </a:xfrm>
          <a:prstGeom prst="rect">
            <a:avLst/>
          </a:prstGeom>
          <a:noFill/>
        </p:spPr>
        <p:txBody>
          <a:bodyPr wrap="square" rtlCol="0">
            <a:spAutoFit/>
          </a:bodyPr>
          <a:lstStyle/>
          <a:p>
            <a:r>
              <a:rPr lang="en-US" altLang="ja-JP" sz="2400" dirty="0"/>
              <a:t>y = 0.6687x + 1.611</a:t>
            </a:r>
            <a:br>
              <a:rPr lang="en-US" altLang="ja-JP" sz="2400" dirty="0"/>
            </a:br>
            <a:r>
              <a:rPr lang="en-US" altLang="ja-JP" sz="2400" dirty="0"/>
              <a:t>R² = 0.586</a:t>
            </a:r>
          </a:p>
          <a:p>
            <a:endParaRPr kumimoji="1" lang="ja-JP" altLang="en-US" dirty="0"/>
          </a:p>
        </p:txBody>
      </p:sp>
      <p:graphicFrame>
        <p:nvGraphicFramePr>
          <p:cNvPr id="11" name="グラフ 10"/>
          <p:cNvGraphicFramePr>
            <a:graphicFrameLocks/>
          </p:cNvGraphicFramePr>
          <p:nvPr>
            <p:extLst>
              <p:ext uri="{D42A27DB-BD31-4B8C-83A1-F6EECF244321}">
                <p14:modId xmlns:p14="http://schemas.microsoft.com/office/powerpoint/2010/main" val="2019253514"/>
              </p:ext>
            </p:extLst>
          </p:nvPr>
        </p:nvGraphicFramePr>
        <p:xfrm>
          <a:off x="591314" y="1700808"/>
          <a:ext cx="7365062" cy="396044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23540750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11"/>
          </p:nvPr>
        </p:nvSpPr>
        <p:spPr/>
        <p:txBody>
          <a:bodyPr/>
          <a:lstStyle/>
          <a:p>
            <a:fld id="{E00335F1-3F40-4BF0-898D-F6D15F346D60}" type="slidenum">
              <a:rPr kumimoji="1" lang="ja-JP" altLang="en-US" smtClean="0"/>
              <a:t>18</a:t>
            </a:fld>
            <a:endParaRPr kumimoji="1" lang="ja-JP" altLang="en-US" dirty="0"/>
          </a:p>
        </p:txBody>
      </p:sp>
      <p:sp>
        <p:nvSpPr>
          <p:cNvPr id="6" name="テキスト ボックス 5"/>
          <p:cNvSpPr txBox="1"/>
          <p:nvPr/>
        </p:nvSpPr>
        <p:spPr>
          <a:xfrm>
            <a:off x="0" y="348953"/>
            <a:ext cx="8820472" cy="646331"/>
          </a:xfrm>
          <a:prstGeom prst="rect">
            <a:avLst/>
          </a:prstGeom>
          <a:noFill/>
        </p:spPr>
        <p:txBody>
          <a:bodyPr wrap="square" rtlCol="0">
            <a:spAutoFit/>
          </a:bodyPr>
          <a:lstStyle/>
          <a:p>
            <a:pPr algn="ctr"/>
            <a:r>
              <a:rPr lang="ja-JP" altLang="en-US" sz="3600" b="1" u="sng" dirty="0" smtClean="0"/>
              <a:t>重みを付けた場合の差</a:t>
            </a:r>
            <a:endParaRPr kumimoji="1" lang="ja-JP" altLang="en-US" sz="3600" b="1" u="sng" dirty="0"/>
          </a:p>
        </p:txBody>
      </p:sp>
      <p:sp>
        <p:nvSpPr>
          <p:cNvPr id="7" name="テキスト ボックス 6"/>
          <p:cNvSpPr txBox="1"/>
          <p:nvPr/>
        </p:nvSpPr>
        <p:spPr>
          <a:xfrm>
            <a:off x="591314" y="840234"/>
            <a:ext cx="2592288" cy="584775"/>
          </a:xfrm>
          <a:prstGeom prst="rect">
            <a:avLst/>
          </a:prstGeom>
          <a:noFill/>
        </p:spPr>
        <p:txBody>
          <a:bodyPr wrap="square" rtlCol="0">
            <a:spAutoFit/>
          </a:bodyPr>
          <a:lstStyle/>
          <a:p>
            <a:r>
              <a:rPr kumimoji="1" lang="ja-JP" altLang="en-US" sz="3200" dirty="0" smtClean="0"/>
              <a:t>散布図</a:t>
            </a:r>
            <a:r>
              <a:rPr kumimoji="1" lang="en-US" altLang="ja-JP" sz="3200" dirty="0" smtClean="0"/>
              <a:t>(21</a:t>
            </a:r>
            <a:r>
              <a:rPr lang="ja-JP" altLang="en-US" sz="3200" dirty="0" smtClean="0"/>
              <a:t>件</a:t>
            </a:r>
            <a:r>
              <a:rPr kumimoji="1" lang="en-US" altLang="ja-JP" sz="3200" dirty="0" smtClean="0"/>
              <a:t>)</a:t>
            </a:r>
            <a:endParaRPr kumimoji="1" lang="ja-JP" altLang="en-US" sz="3200" dirty="0"/>
          </a:p>
        </p:txBody>
      </p:sp>
      <p:sp>
        <p:nvSpPr>
          <p:cNvPr id="9" name="テキスト ボックス 8"/>
          <p:cNvSpPr txBox="1"/>
          <p:nvPr/>
        </p:nvSpPr>
        <p:spPr>
          <a:xfrm>
            <a:off x="589206" y="5661248"/>
            <a:ext cx="2920812" cy="1107996"/>
          </a:xfrm>
          <a:prstGeom prst="rect">
            <a:avLst/>
          </a:prstGeom>
          <a:noFill/>
        </p:spPr>
        <p:txBody>
          <a:bodyPr wrap="square" rtlCol="0">
            <a:spAutoFit/>
          </a:bodyPr>
          <a:lstStyle/>
          <a:p>
            <a:r>
              <a:rPr lang="en-US" altLang="ja-JP" sz="2400" dirty="0" smtClean="0"/>
              <a:t>y = 1.3418x - 2.6459</a:t>
            </a:r>
            <a:br>
              <a:rPr lang="en-US" altLang="ja-JP" sz="2400" dirty="0" smtClean="0"/>
            </a:br>
            <a:r>
              <a:rPr lang="en-US" altLang="ja-JP" sz="2400" dirty="0" smtClean="0"/>
              <a:t>R² = 0.5669</a:t>
            </a:r>
          </a:p>
          <a:p>
            <a:endParaRPr kumimoji="1" lang="ja-JP" altLang="en-US" dirty="0"/>
          </a:p>
        </p:txBody>
      </p:sp>
      <p:graphicFrame>
        <p:nvGraphicFramePr>
          <p:cNvPr id="8" name="グラフ 7"/>
          <p:cNvGraphicFramePr>
            <a:graphicFrameLocks/>
          </p:cNvGraphicFramePr>
          <p:nvPr>
            <p:extLst>
              <p:ext uri="{D42A27DB-BD31-4B8C-83A1-F6EECF244321}">
                <p14:modId xmlns:p14="http://schemas.microsoft.com/office/powerpoint/2010/main" val="3743662877"/>
              </p:ext>
            </p:extLst>
          </p:nvPr>
        </p:nvGraphicFramePr>
        <p:xfrm>
          <a:off x="591314" y="1746566"/>
          <a:ext cx="7293054" cy="391468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55295842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11"/>
          </p:nvPr>
        </p:nvSpPr>
        <p:spPr/>
        <p:txBody>
          <a:bodyPr/>
          <a:lstStyle/>
          <a:p>
            <a:fld id="{E00335F1-3F40-4BF0-898D-F6D15F346D60}" type="slidenum">
              <a:rPr kumimoji="1" lang="ja-JP" altLang="en-US" smtClean="0"/>
              <a:t>19</a:t>
            </a:fld>
            <a:endParaRPr kumimoji="1" lang="ja-JP" altLang="en-US" dirty="0"/>
          </a:p>
        </p:txBody>
      </p:sp>
      <p:sp>
        <p:nvSpPr>
          <p:cNvPr id="6" name="テキスト ボックス 5"/>
          <p:cNvSpPr txBox="1"/>
          <p:nvPr/>
        </p:nvSpPr>
        <p:spPr>
          <a:xfrm>
            <a:off x="0" y="348953"/>
            <a:ext cx="8820472" cy="646331"/>
          </a:xfrm>
          <a:prstGeom prst="rect">
            <a:avLst/>
          </a:prstGeom>
          <a:noFill/>
        </p:spPr>
        <p:txBody>
          <a:bodyPr wrap="square" rtlCol="0">
            <a:spAutoFit/>
          </a:bodyPr>
          <a:lstStyle/>
          <a:p>
            <a:pPr algn="ctr"/>
            <a:r>
              <a:rPr kumimoji="1" lang="ja-JP" altLang="en-US" sz="3600" b="1" u="sng" dirty="0" smtClean="0"/>
              <a:t>購入者＋重み付きの</a:t>
            </a:r>
            <a:r>
              <a:rPr lang="ja-JP" altLang="en-US" sz="3600" b="1" u="sng" dirty="0" smtClean="0"/>
              <a:t>差</a:t>
            </a:r>
            <a:endParaRPr kumimoji="1" lang="ja-JP" altLang="en-US" sz="3600" b="1" u="sng" dirty="0"/>
          </a:p>
        </p:txBody>
      </p:sp>
      <p:sp>
        <p:nvSpPr>
          <p:cNvPr id="7" name="テキスト ボックス 6"/>
          <p:cNvSpPr txBox="1"/>
          <p:nvPr/>
        </p:nvSpPr>
        <p:spPr>
          <a:xfrm>
            <a:off x="591314" y="840234"/>
            <a:ext cx="2592288" cy="584775"/>
          </a:xfrm>
          <a:prstGeom prst="rect">
            <a:avLst/>
          </a:prstGeom>
          <a:noFill/>
        </p:spPr>
        <p:txBody>
          <a:bodyPr wrap="square" rtlCol="0">
            <a:spAutoFit/>
          </a:bodyPr>
          <a:lstStyle/>
          <a:p>
            <a:r>
              <a:rPr kumimoji="1" lang="ja-JP" altLang="en-US" sz="3200" dirty="0" smtClean="0"/>
              <a:t>散布図</a:t>
            </a:r>
            <a:r>
              <a:rPr kumimoji="1" lang="en-US" altLang="ja-JP" sz="3200" dirty="0" smtClean="0"/>
              <a:t>(21</a:t>
            </a:r>
            <a:r>
              <a:rPr lang="ja-JP" altLang="en-US" sz="3200" dirty="0" smtClean="0"/>
              <a:t>件</a:t>
            </a:r>
            <a:r>
              <a:rPr kumimoji="1" lang="en-US" altLang="ja-JP" sz="3200" dirty="0" smtClean="0"/>
              <a:t>)</a:t>
            </a:r>
            <a:endParaRPr kumimoji="1" lang="ja-JP" altLang="en-US" sz="3200" dirty="0"/>
          </a:p>
        </p:txBody>
      </p:sp>
      <p:sp>
        <p:nvSpPr>
          <p:cNvPr id="9" name="テキスト ボックス 8"/>
          <p:cNvSpPr txBox="1"/>
          <p:nvPr/>
        </p:nvSpPr>
        <p:spPr>
          <a:xfrm>
            <a:off x="591314" y="5661248"/>
            <a:ext cx="2920812" cy="1107996"/>
          </a:xfrm>
          <a:prstGeom prst="rect">
            <a:avLst/>
          </a:prstGeom>
          <a:noFill/>
        </p:spPr>
        <p:txBody>
          <a:bodyPr wrap="square" rtlCol="0">
            <a:spAutoFit/>
          </a:bodyPr>
          <a:lstStyle/>
          <a:p>
            <a:r>
              <a:rPr lang="en-US" altLang="ja-JP" sz="2400" dirty="0" smtClean="0"/>
              <a:t>y = 0.9676x - 1.0229</a:t>
            </a:r>
            <a:r>
              <a:rPr lang="en-US" altLang="ja-JP" sz="2400" dirty="0"/>
              <a:t/>
            </a:r>
            <a:br>
              <a:rPr lang="en-US" altLang="ja-JP" sz="2400" dirty="0"/>
            </a:br>
            <a:r>
              <a:rPr lang="en-US" altLang="ja-JP" sz="2400" dirty="0" smtClean="0"/>
              <a:t>R² = 0.2295</a:t>
            </a:r>
          </a:p>
          <a:p>
            <a:endParaRPr kumimoji="1" lang="ja-JP" altLang="en-US" dirty="0"/>
          </a:p>
        </p:txBody>
      </p:sp>
      <p:graphicFrame>
        <p:nvGraphicFramePr>
          <p:cNvPr id="8" name="グラフ 7"/>
          <p:cNvGraphicFramePr>
            <a:graphicFrameLocks/>
          </p:cNvGraphicFramePr>
          <p:nvPr>
            <p:extLst>
              <p:ext uri="{D42A27DB-BD31-4B8C-83A1-F6EECF244321}">
                <p14:modId xmlns:p14="http://schemas.microsoft.com/office/powerpoint/2010/main" val="2513364759"/>
              </p:ext>
            </p:extLst>
          </p:nvPr>
        </p:nvGraphicFramePr>
        <p:xfrm>
          <a:off x="591314" y="1732278"/>
          <a:ext cx="7365062" cy="392897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5468882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11"/>
          </p:nvPr>
        </p:nvSpPr>
        <p:spPr/>
        <p:txBody>
          <a:bodyPr/>
          <a:lstStyle/>
          <a:p>
            <a:fld id="{E00335F1-3F40-4BF0-898D-F6D15F346D60}" type="slidenum">
              <a:rPr kumimoji="1" lang="ja-JP" altLang="en-US" smtClean="0"/>
              <a:t>2</a:t>
            </a:fld>
            <a:endParaRPr kumimoji="1" lang="ja-JP" altLang="en-US" dirty="0"/>
          </a:p>
        </p:txBody>
      </p:sp>
      <p:sp>
        <p:nvSpPr>
          <p:cNvPr id="4" name="テキスト ボックス 3"/>
          <p:cNvSpPr txBox="1"/>
          <p:nvPr/>
        </p:nvSpPr>
        <p:spPr>
          <a:xfrm>
            <a:off x="0" y="348953"/>
            <a:ext cx="8820472" cy="646331"/>
          </a:xfrm>
          <a:prstGeom prst="rect">
            <a:avLst/>
          </a:prstGeom>
          <a:noFill/>
        </p:spPr>
        <p:txBody>
          <a:bodyPr wrap="square" rtlCol="0">
            <a:spAutoFit/>
          </a:bodyPr>
          <a:lstStyle/>
          <a:p>
            <a:pPr algn="ctr"/>
            <a:r>
              <a:rPr lang="ja-JP" altLang="en-US" sz="3600" b="1" u="sng" dirty="0" smtClean="0"/>
              <a:t>研究背景</a:t>
            </a:r>
            <a:endParaRPr kumimoji="1" lang="ja-JP" altLang="en-US" sz="3600" b="1" u="sng" dirty="0"/>
          </a:p>
        </p:txBody>
      </p:sp>
      <p:sp>
        <p:nvSpPr>
          <p:cNvPr id="2" name="テキスト ボックス 1"/>
          <p:cNvSpPr txBox="1"/>
          <p:nvPr/>
        </p:nvSpPr>
        <p:spPr>
          <a:xfrm>
            <a:off x="467544" y="995284"/>
            <a:ext cx="7304856" cy="2062103"/>
          </a:xfrm>
          <a:prstGeom prst="rect">
            <a:avLst/>
          </a:prstGeom>
          <a:noFill/>
        </p:spPr>
        <p:txBody>
          <a:bodyPr wrap="square" rtlCol="0">
            <a:spAutoFit/>
          </a:bodyPr>
          <a:lstStyle/>
          <a:p>
            <a:endParaRPr lang="en-US" altLang="ja-JP" sz="3200" dirty="0" smtClean="0"/>
          </a:p>
          <a:p>
            <a:r>
              <a:rPr lang="ja-JP" altLang="en-US" sz="3200" dirty="0" smtClean="0"/>
              <a:t>オンラインショッピングが普及し，より多くの人々がサイトを回覧できる状況が整っている．</a:t>
            </a:r>
            <a:endParaRPr lang="en-US" altLang="ja-JP" sz="3200" dirty="0"/>
          </a:p>
        </p:txBody>
      </p:sp>
      <p:sp>
        <p:nvSpPr>
          <p:cNvPr id="5" name="テキスト ボックス 4"/>
          <p:cNvSpPr txBox="1"/>
          <p:nvPr/>
        </p:nvSpPr>
        <p:spPr>
          <a:xfrm>
            <a:off x="467544" y="3999523"/>
            <a:ext cx="7304856" cy="3046988"/>
          </a:xfrm>
          <a:prstGeom prst="rect">
            <a:avLst/>
          </a:prstGeom>
          <a:noFill/>
        </p:spPr>
        <p:txBody>
          <a:bodyPr wrap="square" rtlCol="0">
            <a:spAutoFit/>
          </a:bodyPr>
          <a:lstStyle/>
          <a:p>
            <a:r>
              <a:rPr lang="ja-JP" altLang="en-US" sz="3200" dirty="0" smtClean="0"/>
              <a:t>そのオンラインショッピングサイトでの</a:t>
            </a:r>
            <a:endParaRPr lang="en-US" altLang="ja-JP" sz="3200" dirty="0" smtClean="0"/>
          </a:p>
          <a:p>
            <a:r>
              <a:rPr lang="ja-JP" altLang="en-US" sz="3200" dirty="0" smtClean="0"/>
              <a:t>レビューによる商品の評価が適切でない可能性があり，現在の表示方法である平均値よりも信頼できる方法を探そうと考えた．</a:t>
            </a:r>
            <a:endParaRPr lang="en-US" altLang="ja-JP" sz="3200" dirty="0" smtClean="0"/>
          </a:p>
          <a:p>
            <a:endParaRPr lang="en-US" altLang="ja-JP" sz="3200" dirty="0"/>
          </a:p>
        </p:txBody>
      </p:sp>
    </p:spTree>
    <p:extLst>
      <p:ext uri="{BB962C8B-B14F-4D97-AF65-F5344CB8AC3E}">
        <p14:creationId xmlns:p14="http://schemas.microsoft.com/office/powerpoint/2010/main" val="349850675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11"/>
          </p:nvPr>
        </p:nvSpPr>
        <p:spPr/>
        <p:txBody>
          <a:bodyPr/>
          <a:lstStyle/>
          <a:p>
            <a:fld id="{E00335F1-3F40-4BF0-898D-F6D15F346D60}" type="slidenum">
              <a:rPr kumimoji="1" lang="ja-JP" altLang="en-US" smtClean="0"/>
              <a:t>20</a:t>
            </a:fld>
            <a:endParaRPr kumimoji="1" lang="ja-JP" altLang="en-US" dirty="0"/>
          </a:p>
        </p:txBody>
      </p:sp>
      <p:sp>
        <p:nvSpPr>
          <p:cNvPr id="6" name="テキスト ボックス 5"/>
          <p:cNvSpPr txBox="1"/>
          <p:nvPr/>
        </p:nvSpPr>
        <p:spPr>
          <a:xfrm>
            <a:off x="467544" y="995284"/>
            <a:ext cx="7304856" cy="1446550"/>
          </a:xfrm>
          <a:prstGeom prst="rect">
            <a:avLst/>
          </a:prstGeom>
          <a:noFill/>
        </p:spPr>
        <p:txBody>
          <a:bodyPr wrap="square" rtlCol="0">
            <a:spAutoFit/>
          </a:bodyPr>
          <a:lstStyle/>
          <a:p>
            <a:endParaRPr kumimoji="1" lang="en-US" altLang="ja-JP" sz="3200" dirty="0" smtClean="0"/>
          </a:p>
          <a:p>
            <a:pPr marL="285750" indent="-285750">
              <a:buFont typeface="Arial" panose="020B0604020202020204" pitchFamily="34" charset="0"/>
              <a:buChar char="•"/>
            </a:pPr>
            <a:endParaRPr lang="en-US" altLang="ja-JP" sz="2800" dirty="0" smtClean="0"/>
          </a:p>
          <a:p>
            <a:pPr marL="285750" indent="-285750">
              <a:buFont typeface="Arial" panose="020B0604020202020204" pitchFamily="34" charset="0"/>
              <a:buChar char="•"/>
            </a:pPr>
            <a:endParaRPr lang="en-US" altLang="ja-JP" sz="2800" dirty="0" smtClean="0"/>
          </a:p>
        </p:txBody>
      </p:sp>
      <p:sp>
        <p:nvSpPr>
          <p:cNvPr id="7" name="正方形/長方形 6"/>
          <p:cNvSpPr/>
          <p:nvPr/>
        </p:nvSpPr>
        <p:spPr>
          <a:xfrm>
            <a:off x="325140" y="1437774"/>
            <a:ext cx="7956376" cy="4893647"/>
          </a:xfrm>
          <a:prstGeom prst="rect">
            <a:avLst/>
          </a:prstGeom>
        </p:spPr>
        <p:txBody>
          <a:bodyPr wrap="square">
            <a:spAutoFit/>
          </a:bodyPr>
          <a:lstStyle/>
          <a:p>
            <a:r>
              <a:rPr lang="en-US" altLang="ja-JP" sz="2400" dirty="0" smtClean="0"/>
              <a:t>21</a:t>
            </a:r>
            <a:r>
              <a:rPr lang="ja-JP" altLang="en-US" sz="2400" dirty="0" smtClean="0"/>
              <a:t>件の</a:t>
            </a:r>
            <a:r>
              <a:rPr lang="ja-JP" altLang="en-US" sz="2400" dirty="0"/>
              <a:t>データを調査した．</a:t>
            </a:r>
            <a:endParaRPr lang="en-US" altLang="ja-JP" sz="2400" dirty="0"/>
          </a:p>
          <a:p>
            <a:r>
              <a:rPr lang="ja-JP" altLang="en-US" sz="2400" dirty="0" smtClean="0"/>
              <a:t>合計</a:t>
            </a:r>
            <a:r>
              <a:rPr lang="ja-JP" altLang="en-US" sz="2400" dirty="0"/>
              <a:t>のレビュー数</a:t>
            </a:r>
            <a:r>
              <a:rPr lang="ja-JP" altLang="en-US" sz="2400" dirty="0" smtClean="0"/>
              <a:t>は</a:t>
            </a:r>
            <a:r>
              <a:rPr lang="en-US" altLang="ja-JP" sz="2400" dirty="0" smtClean="0"/>
              <a:t>927</a:t>
            </a:r>
            <a:r>
              <a:rPr lang="ja-JP" altLang="en-US" sz="2400" dirty="0" smtClean="0"/>
              <a:t>件</a:t>
            </a:r>
            <a:r>
              <a:rPr lang="ja-JP" altLang="en-US" sz="2400" dirty="0"/>
              <a:t>で</a:t>
            </a:r>
            <a:r>
              <a:rPr lang="ja-JP" altLang="en-US" sz="2400" dirty="0" smtClean="0"/>
              <a:t>あった．</a:t>
            </a:r>
            <a:endParaRPr lang="en-US" altLang="ja-JP" sz="2400" dirty="0" smtClean="0"/>
          </a:p>
          <a:p>
            <a:endParaRPr lang="en-US" altLang="ja-JP" sz="2400" dirty="0"/>
          </a:p>
          <a:p>
            <a:endParaRPr lang="en-US" altLang="ja-JP" sz="2400" dirty="0" smtClean="0"/>
          </a:p>
          <a:p>
            <a:r>
              <a:rPr lang="ja-JP" altLang="en-US" sz="2400" dirty="0" smtClean="0"/>
              <a:t>購入者に絞った場合，重みを付けた場合の相関関係がともに</a:t>
            </a:r>
            <a:r>
              <a:rPr lang="en-US" altLang="ja-JP" sz="2400" dirty="0" smtClean="0"/>
              <a:t>0.5</a:t>
            </a:r>
            <a:r>
              <a:rPr lang="ja-JP" altLang="en-US" sz="2400" dirty="0" smtClean="0"/>
              <a:t>であり，</a:t>
            </a:r>
            <a:r>
              <a:rPr lang="ja-JP" altLang="en-US" sz="2400" dirty="0"/>
              <a:t>ばら</a:t>
            </a:r>
            <a:r>
              <a:rPr lang="ja-JP" altLang="en-US" sz="2400" dirty="0" smtClean="0"/>
              <a:t>つきがあることが分かる．</a:t>
            </a:r>
            <a:endParaRPr lang="en-US" altLang="ja-JP" sz="2400" dirty="0"/>
          </a:p>
          <a:p>
            <a:r>
              <a:rPr lang="ja-JP" altLang="en-US" sz="2400" dirty="0" smtClean="0"/>
              <a:t>平均</a:t>
            </a:r>
            <a:r>
              <a:rPr lang="ja-JP" altLang="en-US" sz="2400" dirty="0"/>
              <a:t>評価と購入者のみ重み付き平均</a:t>
            </a:r>
            <a:r>
              <a:rPr lang="ja-JP" altLang="en-US" sz="2400" dirty="0" smtClean="0"/>
              <a:t>評価の相関関係が</a:t>
            </a:r>
            <a:r>
              <a:rPr lang="en-US" altLang="ja-JP" sz="2400" dirty="0" smtClean="0"/>
              <a:t>0.2</a:t>
            </a:r>
            <a:r>
              <a:rPr lang="ja-JP" altLang="en-US" sz="2400" dirty="0" smtClean="0"/>
              <a:t>でありさらに相関がないことが分かる．</a:t>
            </a:r>
            <a:endParaRPr lang="en-US" altLang="ja-JP" sz="2400" dirty="0" smtClean="0"/>
          </a:p>
          <a:p>
            <a:endParaRPr lang="en-US" altLang="ja-JP" sz="2400" dirty="0" smtClean="0"/>
          </a:p>
          <a:p>
            <a:r>
              <a:rPr lang="ja-JP" altLang="en-US" sz="2400" dirty="0" smtClean="0"/>
              <a:t>購入者に絞り，重みをつけることで別の結果が出ることが分かった．</a:t>
            </a:r>
            <a:endParaRPr lang="en-US" altLang="ja-JP" sz="2400" dirty="0" smtClean="0"/>
          </a:p>
          <a:p>
            <a:endParaRPr lang="en-US" altLang="ja-JP" sz="2400" dirty="0" smtClean="0"/>
          </a:p>
          <a:p>
            <a:endParaRPr lang="en-US" altLang="ja-JP" sz="2400" dirty="0" smtClean="0"/>
          </a:p>
        </p:txBody>
      </p:sp>
      <p:sp>
        <p:nvSpPr>
          <p:cNvPr id="8" name="テキスト ボックス 7"/>
          <p:cNvSpPr txBox="1"/>
          <p:nvPr/>
        </p:nvSpPr>
        <p:spPr>
          <a:xfrm>
            <a:off x="0" y="348953"/>
            <a:ext cx="8820472" cy="646331"/>
          </a:xfrm>
          <a:prstGeom prst="rect">
            <a:avLst/>
          </a:prstGeom>
          <a:noFill/>
        </p:spPr>
        <p:txBody>
          <a:bodyPr wrap="square" rtlCol="0">
            <a:spAutoFit/>
          </a:bodyPr>
          <a:lstStyle/>
          <a:p>
            <a:pPr algn="ctr"/>
            <a:r>
              <a:rPr lang="ja-JP" altLang="en-US" sz="3600" b="1" u="sng" dirty="0" smtClean="0"/>
              <a:t>研究</a:t>
            </a:r>
            <a:r>
              <a:rPr lang="ja-JP" altLang="en-US" sz="3600" b="1" u="sng" dirty="0"/>
              <a:t>結果</a:t>
            </a:r>
            <a:endParaRPr kumimoji="1" lang="ja-JP" altLang="en-US" sz="3600" b="1" u="sng" dirty="0"/>
          </a:p>
        </p:txBody>
      </p:sp>
    </p:spTree>
    <p:extLst>
      <p:ext uri="{BB962C8B-B14F-4D97-AF65-F5344CB8AC3E}">
        <p14:creationId xmlns:p14="http://schemas.microsoft.com/office/powerpoint/2010/main" val="89851107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11"/>
          </p:nvPr>
        </p:nvSpPr>
        <p:spPr/>
        <p:txBody>
          <a:bodyPr/>
          <a:lstStyle/>
          <a:p>
            <a:fld id="{E00335F1-3F40-4BF0-898D-F6D15F346D60}" type="slidenum">
              <a:rPr kumimoji="1" lang="ja-JP" altLang="en-US" smtClean="0"/>
              <a:t>21</a:t>
            </a:fld>
            <a:endParaRPr kumimoji="1" lang="ja-JP" altLang="en-US" dirty="0"/>
          </a:p>
        </p:txBody>
      </p:sp>
      <p:sp>
        <p:nvSpPr>
          <p:cNvPr id="4" name="テキスト ボックス 3"/>
          <p:cNvSpPr txBox="1"/>
          <p:nvPr/>
        </p:nvSpPr>
        <p:spPr>
          <a:xfrm>
            <a:off x="0" y="348953"/>
            <a:ext cx="8820472" cy="646331"/>
          </a:xfrm>
          <a:prstGeom prst="rect">
            <a:avLst/>
          </a:prstGeom>
          <a:noFill/>
        </p:spPr>
        <p:txBody>
          <a:bodyPr wrap="square" rtlCol="0">
            <a:spAutoFit/>
          </a:bodyPr>
          <a:lstStyle/>
          <a:p>
            <a:pPr algn="ctr"/>
            <a:r>
              <a:rPr lang="ja-JP" altLang="en-US" sz="3600" b="1" u="sng" dirty="0"/>
              <a:t>考察</a:t>
            </a:r>
            <a:endParaRPr kumimoji="1" lang="ja-JP" altLang="en-US" sz="3600" b="1" u="sng" dirty="0"/>
          </a:p>
        </p:txBody>
      </p:sp>
      <p:sp>
        <p:nvSpPr>
          <p:cNvPr id="7" name="正方形/長方形 6"/>
          <p:cNvSpPr/>
          <p:nvPr/>
        </p:nvSpPr>
        <p:spPr>
          <a:xfrm>
            <a:off x="325140" y="1437774"/>
            <a:ext cx="8135292" cy="3416320"/>
          </a:xfrm>
          <a:prstGeom prst="rect">
            <a:avLst/>
          </a:prstGeom>
        </p:spPr>
        <p:txBody>
          <a:bodyPr wrap="square">
            <a:spAutoFit/>
          </a:bodyPr>
          <a:lstStyle/>
          <a:p>
            <a:pPr marL="342900" indent="-342900">
              <a:buFont typeface="Arial" panose="020B0604020202020204" pitchFamily="34" charset="0"/>
              <a:buChar char="•"/>
            </a:pPr>
            <a:r>
              <a:rPr lang="ja-JP" altLang="en-US" sz="2400" dirty="0" smtClean="0"/>
              <a:t>今回しらべたデータが</a:t>
            </a:r>
            <a:r>
              <a:rPr lang="ja-JP" altLang="en-US" sz="2400" dirty="0"/>
              <a:t>「</a:t>
            </a:r>
            <a:r>
              <a:rPr lang="en-US" altLang="ja-JP" sz="2400" dirty="0"/>
              <a:t> 2003</a:t>
            </a:r>
            <a:r>
              <a:rPr lang="ja-JP" altLang="en-US" sz="2400" dirty="0"/>
              <a:t>年」 の間で「アニメ映画」の</a:t>
            </a:r>
            <a:r>
              <a:rPr lang="ja-JP" altLang="en-US" sz="2400" dirty="0" smtClean="0"/>
              <a:t>もののレビューデータを抽出した．</a:t>
            </a:r>
            <a:endParaRPr lang="en-US" altLang="ja-JP" sz="2400" dirty="0" smtClean="0"/>
          </a:p>
          <a:p>
            <a:pPr marL="342900" indent="-342900">
              <a:buFont typeface="Arial" panose="020B0604020202020204" pitchFamily="34" charset="0"/>
              <a:buChar char="•"/>
            </a:pPr>
            <a:endParaRPr lang="en-US" altLang="ja-JP" sz="2400" dirty="0"/>
          </a:p>
          <a:p>
            <a:pPr marL="342900" indent="-342900">
              <a:buFont typeface="Arial" panose="020B0604020202020204" pitchFamily="34" charset="0"/>
              <a:buChar char="•"/>
            </a:pPr>
            <a:endParaRPr lang="en-US" altLang="ja-JP" sz="2400" dirty="0" smtClean="0"/>
          </a:p>
          <a:p>
            <a:pPr lvl="1"/>
            <a:r>
              <a:rPr lang="en-US" altLang="ja-JP" sz="2400" dirty="0"/>
              <a:t>-</a:t>
            </a:r>
            <a:r>
              <a:rPr lang="ja-JP" altLang="en-US" sz="2400" dirty="0" smtClean="0"/>
              <a:t>そのため「</a:t>
            </a:r>
            <a:r>
              <a:rPr lang="en-US" altLang="ja-JP" sz="2400" dirty="0" smtClean="0"/>
              <a:t>2003</a:t>
            </a:r>
            <a:r>
              <a:rPr lang="ja-JP" altLang="en-US" sz="2400" dirty="0" smtClean="0"/>
              <a:t>年」の「アニメ映画」という括り</a:t>
            </a:r>
            <a:r>
              <a:rPr lang="ja-JP" altLang="en-US" sz="2400" dirty="0" smtClean="0"/>
              <a:t>では「</a:t>
            </a:r>
            <a:r>
              <a:rPr lang="ja-JP" altLang="en-US" sz="2400" dirty="0" smtClean="0"/>
              <a:t>平均評価</a:t>
            </a:r>
            <a:r>
              <a:rPr lang="ja-JP" altLang="en-US" sz="2400" dirty="0" smtClean="0"/>
              <a:t>」に比べて「購入者のみの平均評価」や「</a:t>
            </a:r>
            <a:r>
              <a:rPr lang="ja-JP" altLang="en-US" sz="2400" dirty="0" smtClean="0"/>
              <a:t>重み着き平均評価</a:t>
            </a:r>
            <a:r>
              <a:rPr lang="ja-JP" altLang="en-US" sz="2400" dirty="0" smtClean="0"/>
              <a:t>」のほうがばらつきが高く「</a:t>
            </a:r>
            <a:r>
              <a:rPr lang="ja-JP" altLang="en-US" sz="2400" dirty="0" smtClean="0"/>
              <a:t>購入者のみの重み付き平均評価</a:t>
            </a:r>
            <a:r>
              <a:rPr lang="ja-JP" altLang="en-US" sz="2400" dirty="0" smtClean="0"/>
              <a:t>」のほうがさらに高いこと</a:t>
            </a:r>
            <a:r>
              <a:rPr lang="ja-JP" altLang="en-US" sz="2400" smtClean="0"/>
              <a:t>から，</a:t>
            </a:r>
            <a:r>
              <a:rPr lang="ja-JP" altLang="en-US" sz="2400"/>
              <a:t>条件</a:t>
            </a:r>
            <a:r>
              <a:rPr lang="ja-JP" altLang="en-US" sz="2400" smtClean="0"/>
              <a:t>を付けたほうが</a:t>
            </a:r>
            <a:r>
              <a:rPr lang="ja-JP" altLang="en-US" sz="2400" smtClean="0"/>
              <a:t>信頼できる可能性が高いことが推測される</a:t>
            </a:r>
            <a:endParaRPr lang="en-US" altLang="ja-JP" sz="2400" dirty="0"/>
          </a:p>
        </p:txBody>
      </p:sp>
      <p:sp>
        <p:nvSpPr>
          <p:cNvPr id="12" name="正方形/長方形 11"/>
          <p:cNvSpPr/>
          <p:nvPr/>
        </p:nvSpPr>
        <p:spPr>
          <a:xfrm>
            <a:off x="3387643" y="4953426"/>
            <a:ext cx="1080120" cy="3016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t>and</a:t>
            </a:r>
            <a:endParaRPr kumimoji="1" lang="ja-JP" altLang="en-US" dirty="0"/>
          </a:p>
        </p:txBody>
      </p:sp>
      <p:sp>
        <p:nvSpPr>
          <p:cNvPr id="28" name="正方形/長方形 27"/>
          <p:cNvSpPr/>
          <p:nvPr/>
        </p:nvSpPr>
        <p:spPr>
          <a:xfrm>
            <a:off x="1980583" y="4877713"/>
            <a:ext cx="1360966" cy="430932"/>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smtClean="0">
                <a:solidFill>
                  <a:schemeClr val="tx1"/>
                </a:solidFill>
              </a:rPr>
              <a:t>「</a:t>
            </a:r>
            <a:r>
              <a:rPr lang="en-US" altLang="ja-JP" dirty="0" smtClean="0">
                <a:solidFill>
                  <a:schemeClr val="tx1"/>
                </a:solidFill>
              </a:rPr>
              <a:t>2003</a:t>
            </a:r>
            <a:r>
              <a:rPr lang="ja-JP" altLang="en-US" dirty="0" smtClean="0">
                <a:solidFill>
                  <a:schemeClr val="tx1"/>
                </a:solidFill>
              </a:rPr>
              <a:t>年」</a:t>
            </a:r>
            <a:endParaRPr kumimoji="1" lang="ja-JP" altLang="en-US" dirty="0">
              <a:solidFill>
                <a:schemeClr val="tx1"/>
              </a:solidFill>
            </a:endParaRPr>
          </a:p>
        </p:txBody>
      </p:sp>
      <p:sp>
        <p:nvSpPr>
          <p:cNvPr id="22" name="正方形/長方形 21"/>
          <p:cNvSpPr/>
          <p:nvPr/>
        </p:nvSpPr>
        <p:spPr>
          <a:xfrm>
            <a:off x="4533965" y="4863424"/>
            <a:ext cx="1706596" cy="430932"/>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smtClean="0">
                <a:solidFill>
                  <a:schemeClr val="tx1"/>
                </a:solidFill>
              </a:rPr>
              <a:t>「</a:t>
            </a:r>
            <a:r>
              <a:rPr lang="ja-JP" altLang="en-US" dirty="0">
                <a:solidFill>
                  <a:schemeClr val="tx1"/>
                </a:solidFill>
              </a:rPr>
              <a:t>アニメ映画</a:t>
            </a:r>
            <a:r>
              <a:rPr lang="ja-JP" altLang="en-US" dirty="0" smtClean="0">
                <a:solidFill>
                  <a:schemeClr val="tx1"/>
                </a:solidFill>
              </a:rPr>
              <a:t>」</a:t>
            </a:r>
            <a:endParaRPr kumimoji="1" lang="ja-JP" altLang="en-US" dirty="0">
              <a:solidFill>
                <a:schemeClr val="tx1"/>
              </a:solidFill>
            </a:endParaRPr>
          </a:p>
        </p:txBody>
      </p:sp>
      <p:sp>
        <p:nvSpPr>
          <p:cNvPr id="5" name="下矢印 4"/>
          <p:cNvSpPr/>
          <p:nvPr/>
        </p:nvSpPr>
        <p:spPr>
          <a:xfrm>
            <a:off x="3171619" y="5466933"/>
            <a:ext cx="1512168" cy="50405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正方形/長方形 26"/>
          <p:cNvSpPr/>
          <p:nvPr/>
        </p:nvSpPr>
        <p:spPr>
          <a:xfrm>
            <a:off x="1083822" y="6129277"/>
            <a:ext cx="5687761" cy="618877"/>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smtClean="0">
                <a:solidFill>
                  <a:schemeClr val="tx1"/>
                </a:solidFill>
              </a:rPr>
              <a:t>購入者に絞り，重み付きにするほうが平均評価より</a:t>
            </a:r>
            <a:endParaRPr lang="en-US" altLang="ja-JP" dirty="0" smtClean="0">
              <a:solidFill>
                <a:schemeClr val="tx1"/>
              </a:solidFill>
            </a:endParaRPr>
          </a:p>
          <a:p>
            <a:pPr algn="ctr"/>
            <a:r>
              <a:rPr lang="ja-JP" altLang="en-US" dirty="0" smtClean="0">
                <a:solidFill>
                  <a:schemeClr val="tx1"/>
                </a:solidFill>
              </a:rPr>
              <a:t>信頼できる可能性がある．</a:t>
            </a:r>
            <a:endParaRPr kumimoji="1" lang="ja-JP" altLang="en-US" dirty="0">
              <a:solidFill>
                <a:schemeClr val="tx1"/>
              </a:solidFill>
            </a:endParaRPr>
          </a:p>
        </p:txBody>
      </p:sp>
    </p:spTree>
    <p:extLst>
      <p:ext uri="{BB962C8B-B14F-4D97-AF65-F5344CB8AC3E}">
        <p14:creationId xmlns:p14="http://schemas.microsoft.com/office/powerpoint/2010/main" val="368155472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11"/>
          </p:nvPr>
        </p:nvSpPr>
        <p:spPr/>
        <p:txBody>
          <a:bodyPr/>
          <a:lstStyle/>
          <a:p>
            <a:fld id="{E00335F1-3F40-4BF0-898D-F6D15F346D60}" type="slidenum">
              <a:rPr kumimoji="1" lang="ja-JP" altLang="en-US" smtClean="0"/>
              <a:t>22</a:t>
            </a:fld>
            <a:endParaRPr kumimoji="1" lang="ja-JP" altLang="en-US" dirty="0"/>
          </a:p>
        </p:txBody>
      </p:sp>
      <p:sp>
        <p:nvSpPr>
          <p:cNvPr id="4" name="テキスト ボックス 3"/>
          <p:cNvSpPr txBox="1"/>
          <p:nvPr/>
        </p:nvSpPr>
        <p:spPr>
          <a:xfrm>
            <a:off x="0" y="348953"/>
            <a:ext cx="8820472" cy="646331"/>
          </a:xfrm>
          <a:prstGeom prst="rect">
            <a:avLst/>
          </a:prstGeom>
          <a:noFill/>
        </p:spPr>
        <p:txBody>
          <a:bodyPr wrap="square" rtlCol="0">
            <a:spAutoFit/>
          </a:bodyPr>
          <a:lstStyle/>
          <a:p>
            <a:pPr algn="ctr"/>
            <a:r>
              <a:rPr lang="ja-JP" altLang="en-US" sz="3600" b="1" u="sng" dirty="0" smtClean="0"/>
              <a:t>まと</a:t>
            </a:r>
            <a:r>
              <a:rPr lang="ja-JP" altLang="en-US" sz="3600" b="1" u="sng" dirty="0"/>
              <a:t>め</a:t>
            </a:r>
            <a:endParaRPr kumimoji="1" lang="ja-JP" altLang="en-US" sz="3600" b="1" u="sng" dirty="0"/>
          </a:p>
        </p:txBody>
      </p:sp>
      <p:sp>
        <p:nvSpPr>
          <p:cNvPr id="7" name="正方形/長方形 6"/>
          <p:cNvSpPr/>
          <p:nvPr/>
        </p:nvSpPr>
        <p:spPr>
          <a:xfrm>
            <a:off x="467544" y="1437774"/>
            <a:ext cx="7813972" cy="1200329"/>
          </a:xfrm>
          <a:prstGeom prst="rect">
            <a:avLst/>
          </a:prstGeom>
        </p:spPr>
        <p:txBody>
          <a:bodyPr wrap="square">
            <a:spAutoFit/>
          </a:bodyPr>
          <a:lstStyle/>
          <a:p>
            <a:pPr marL="342900" indent="-342900">
              <a:buFont typeface="Arial" panose="020B0604020202020204" pitchFamily="34" charset="0"/>
              <a:buChar char="•"/>
            </a:pPr>
            <a:endParaRPr lang="en-US" altLang="ja-JP" sz="2400" dirty="0"/>
          </a:p>
          <a:p>
            <a:r>
              <a:rPr lang="ja-JP" altLang="en-US" sz="2400" dirty="0" smtClean="0"/>
              <a:t>オンラインショッピングサイトのレビューには参考にならないレビューも存在するため，総合評価が信頼できないと考えた．</a:t>
            </a:r>
            <a:endParaRPr lang="en-US" altLang="ja-JP" sz="2400" dirty="0"/>
          </a:p>
        </p:txBody>
      </p:sp>
      <p:sp>
        <p:nvSpPr>
          <p:cNvPr id="2" name="下矢印 1"/>
          <p:cNvSpPr/>
          <p:nvPr/>
        </p:nvSpPr>
        <p:spPr>
          <a:xfrm>
            <a:off x="2987824" y="2659025"/>
            <a:ext cx="2088232" cy="72008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p:cNvSpPr/>
          <p:nvPr/>
        </p:nvSpPr>
        <p:spPr>
          <a:xfrm>
            <a:off x="467544" y="3367718"/>
            <a:ext cx="7813972" cy="1200329"/>
          </a:xfrm>
          <a:prstGeom prst="rect">
            <a:avLst/>
          </a:prstGeom>
        </p:spPr>
        <p:txBody>
          <a:bodyPr wrap="square">
            <a:spAutoFit/>
          </a:bodyPr>
          <a:lstStyle/>
          <a:p>
            <a:r>
              <a:rPr lang="ja-JP" altLang="en-US" sz="2400" dirty="0"/>
              <a:t>商品ページの「参考になるかを判断した人物」と「参考になったと答えた人物の比率」を</a:t>
            </a:r>
            <a:r>
              <a:rPr lang="ja-JP" altLang="en-US" sz="2400" dirty="0" smtClean="0"/>
              <a:t>求め，「購入者に絞り込み」新しい評価方法を作り出した．</a:t>
            </a:r>
            <a:endParaRPr lang="en-US" altLang="ja-JP" sz="2400" dirty="0"/>
          </a:p>
        </p:txBody>
      </p:sp>
      <p:sp>
        <p:nvSpPr>
          <p:cNvPr id="8" name="下矢印 7"/>
          <p:cNvSpPr/>
          <p:nvPr/>
        </p:nvSpPr>
        <p:spPr>
          <a:xfrm>
            <a:off x="2987824" y="4219637"/>
            <a:ext cx="2088232" cy="72008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p:nvSpPr>
        <p:spPr>
          <a:xfrm>
            <a:off x="467544" y="4939717"/>
            <a:ext cx="7813972" cy="830997"/>
          </a:xfrm>
          <a:prstGeom prst="rect">
            <a:avLst/>
          </a:prstGeom>
        </p:spPr>
        <p:txBody>
          <a:bodyPr wrap="square">
            <a:spAutoFit/>
          </a:bodyPr>
          <a:lstStyle/>
          <a:p>
            <a:r>
              <a:rPr lang="ja-JP" altLang="en-US" sz="2400" dirty="0" smtClean="0"/>
              <a:t>重みを付けて，購入者で絞込みを行うことで別の結果が出ることが分かった．</a:t>
            </a:r>
            <a:endParaRPr lang="en-US" altLang="ja-JP" sz="2400" dirty="0"/>
          </a:p>
        </p:txBody>
      </p:sp>
    </p:spTree>
    <p:extLst>
      <p:ext uri="{BB962C8B-B14F-4D97-AF65-F5344CB8AC3E}">
        <p14:creationId xmlns:p14="http://schemas.microsoft.com/office/powerpoint/2010/main" val="83153284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11"/>
          </p:nvPr>
        </p:nvSpPr>
        <p:spPr/>
        <p:txBody>
          <a:bodyPr/>
          <a:lstStyle/>
          <a:p>
            <a:fld id="{E00335F1-3F40-4BF0-898D-F6D15F346D60}" type="slidenum">
              <a:rPr kumimoji="1" lang="ja-JP" altLang="en-US" smtClean="0"/>
              <a:t>3</a:t>
            </a:fld>
            <a:endParaRPr kumimoji="1" lang="ja-JP" altLang="en-US" dirty="0"/>
          </a:p>
        </p:txBody>
      </p:sp>
      <p:sp>
        <p:nvSpPr>
          <p:cNvPr id="5" name="テキスト ボックス 4"/>
          <p:cNvSpPr txBox="1"/>
          <p:nvPr/>
        </p:nvSpPr>
        <p:spPr>
          <a:xfrm>
            <a:off x="4067944" y="407761"/>
            <a:ext cx="4792836" cy="646331"/>
          </a:xfrm>
          <a:prstGeom prst="rect">
            <a:avLst/>
          </a:prstGeom>
          <a:noFill/>
        </p:spPr>
        <p:txBody>
          <a:bodyPr wrap="square" rtlCol="0">
            <a:spAutoFit/>
          </a:bodyPr>
          <a:lstStyle/>
          <a:p>
            <a:pPr algn="ctr"/>
            <a:r>
              <a:rPr kumimoji="1" lang="ja-JP" altLang="en-US" sz="3600" b="1" u="sng" dirty="0" smtClean="0"/>
              <a:t>オンラインショッピング</a:t>
            </a:r>
            <a:endParaRPr kumimoji="1" lang="ja-JP" altLang="en-US" sz="3600" b="1" u="sng" dirty="0"/>
          </a:p>
        </p:txBody>
      </p:sp>
      <p:sp>
        <p:nvSpPr>
          <p:cNvPr id="2" name="テキスト ボックス 1"/>
          <p:cNvSpPr txBox="1"/>
          <p:nvPr/>
        </p:nvSpPr>
        <p:spPr>
          <a:xfrm>
            <a:off x="4067944" y="2037036"/>
            <a:ext cx="4896544" cy="4154984"/>
          </a:xfrm>
          <a:prstGeom prst="rect">
            <a:avLst/>
          </a:prstGeom>
          <a:noFill/>
        </p:spPr>
        <p:txBody>
          <a:bodyPr wrap="square" rtlCol="0">
            <a:spAutoFit/>
          </a:bodyPr>
          <a:lstStyle/>
          <a:p>
            <a:pPr marL="285750" indent="-285750">
              <a:buFont typeface="Arial" panose="020B0604020202020204" pitchFamily="34" charset="0"/>
              <a:buChar char="•"/>
            </a:pPr>
            <a:r>
              <a:rPr lang="ja-JP" altLang="en-US" sz="2400" dirty="0" smtClean="0"/>
              <a:t>インターネットに接続できる環境が必要である</a:t>
            </a:r>
            <a:endParaRPr lang="en-US" altLang="ja-JP" sz="2400" dirty="0" smtClean="0"/>
          </a:p>
          <a:p>
            <a:pPr marL="285750" indent="-285750">
              <a:buFont typeface="Arial" panose="020B0604020202020204" pitchFamily="34" charset="0"/>
              <a:buChar char="•"/>
            </a:pPr>
            <a:endParaRPr lang="en-US" altLang="ja-JP" sz="2400" dirty="0" smtClean="0"/>
          </a:p>
          <a:p>
            <a:pPr marL="285750" indent="-285750">
              <a:buFont typeface="Arial" panose="020B0604020202020204" pitchFamily="34" charset="0"/>
              <a:buChar char="•"/>
            </a:pPr>
            <a:r>
              <a:rPr lang="ja-JP" altLang="en-US" sz="2400" dirty="0" smtClean="0"/>
              <a:t>主な支払い方法はクレジットカード，代</a:t>
            </a:r>
            <a:r>
              <a:rPr lang="ja-JP" altLang="en-US" sz="2400" dirty="0"/>
              <a:t>引きによる</a:t>
            </a:r>
            <a:r>
              <a:rPr lang="ja-JP" altLang="en-US" sz="2400" dirty="0" smtClean="0"/>
              <a:t>着払い</a:t>
            </a:r>
            <a:endParaRPr lang="en-US" altLang="ja-JP" sz="2400" dirty="0" smtClean="0"/>
          </a:p>
          <a:p>
            <a:pPr marL="285750" indent="-285750">
              <a:buFont typeface="Arial" panose="020B0604020202020204" pitchFamily="34" charset="0"/>
              <a:buChar char="•"/>
            </a:pPr>
            <a:endParaRPr lang="en-US" altLang="ja-JP" sz="2400" dirty="0" smtClean="0"/>
          </a:p>
          <a:p>
            <a:pPr marL="285750" indent="-285750">
              <a:buFont typeface="Arial" panose="020B0604020202020204" pitchFamily="34" charset="0"/>
              <a:buChar char="•"/>
            </a:pPr>
            <a:r>
              <a:rPr lang="ja-JP" altLang="en-US" sz="2400" dirty="0" smtClean="0"/>
              <a:t>商品を販売するための店舗を持つ必要がない</a:t>
            </a:r>
            <a:endParaRPr lang="en-US" altLang="ja-JP" sz="2400" dirty="0" smtClean="0"/>
          </a:p>
          <a:p>
            <a:pPr marL="285750" indent="-285750">
              <a:buFont typeface="Arial" panose="020B0604020202020204" pitchFamily="34" charset="0"/>
              <a:buChar char="•"/>
            </a:pPr>
            <a:endParaRPr lang="en-US" altLang="ja-JP" sz="2400" dirty="0" smtClean="0"/>
          </a:p>
          <a:p>
            <a:pPr marL="285750" indent="-285750">
              <a:buFont typeface="Arial" panose="020B0604020202020204" pitchFamily="34" charset="0"/>
              <a:buChar char="•"/>
            </a:pPr>
            <a:r>
              <a:rPr lang="ja-JP" altLang="en-US" sz="2400" dirty="0" smtClean="0"/>
              <a:t>利用者は，</a:t>
            </a:r>
            <a:r>
              <a:rPr lang="en-US" altLang="ja-JP" sz="2400" dirty="0" smtClean="0"/>
              <a:t>24</a:t>
            </a:r>
            <a:r>
              <a:rPr lang="ja-JP" altLang="en-US" sz="2400" dirty="0" smtClean="0"/>
              <a:t>時間いつでも買い物</a:t>
            </a:r>
            <a:r>
              <a:rPr lang="ja-JP" altLang="en-US" sz="2400" dirty="0"/>
              <a:t>が</a:t>
            </a:r>
            <a:r>
              <a:rPr lang="ja-JP" altLang="en-US" sz="2400" dirty="0" smtClean="0"/>
              <a:t>できる</a:t>
            </a:r>
            <a:endParaRPr kumimoji="1" lang="ja-JP" altLang="en-US" sz="2400" dirty="0"/>
          </a:p>
        </p:txBody>
      </p:sp>
      <p:sp>
        <p:nvSpPr>
          <p:cNvPr id="8" name="テキスト ボックス 7"/>
          <p:cNvSpPr txBox="1"/>
          <p:nvPr/>
        </p:nvSpPr>
        <p:spPr>
          <a:xfrm>
            <a:off x="179512" y="407761"/>
            <a:ext cx="3761060" cy="646331"/>
          </a:xfrm>
          <a:prstGeom prst="rect">
            <a:avLst/>
          </a:prstGeom>
          <a:noFill/>
        </p:spPr>
        <p:txBody>
          <a:bodyPr wrap="square" rtlCol="0">
            <a:spAutoFit/>
          </a:bodyPr>
          <a:lstStyle/>
          <a:p>
            <a:pPr algn="ctr"/>
            <a:r>
              <a:rPr kumimoji="1" lang="ja-JP" altLang="en-US" sz="3600" b="1" u="sng" dirty="0" smtClean="0"/>
              <a:t>リアルショッピング</a:t>
            </a:r>
            <a:endParaRPr kumimoji="1" lang="ja-JP" altLang="en-US" sz="3600" b="1" u="sng" dirty="0"/>
          </a:p>
        </p:txBody>
      </p:sp>
      <p:sp>
        <p:nvSpPr>
          <p:cNvPr id="9" name="テキスト ボックス 8"/>
          <p:cNvSpPr txBox="1"/>
          <p:nvPr/>
        </p:nvSpPr>
        <p:spPr>
          <a:xfrm>
            <a:off x="51272" y="2037036"/>
            <a:ext cx="3889300" cy="4154984"/>
          </a:xfrm>
          <a:prstGeom prst="rect">
            <a:avLst/>
          </a:prstGeom>
          <a:noFill/>
        </p:spPr>
        <p:txBody>
          <a:bodyPr wrap="square" rtlCol="0">
            <a:spAutoFit/>
          </a:bodyPr>
          <a:lstStyle/>
          <a:p>
            <a:pPr marL="285750" indent="-285750">
              <a:buFont typeface="Arial" panose="020B0604020202020204" pitchFamily="34" charset="0"/>
              <a:buChar char="•"/>
            </a:pPr>
            <a:r>
              <a:rPr lang="ja-JP" altLang="en-US" sz="2400" dirty="0" smtClean="0"/>
              <a:t>販売する店舗に足を運ぶ必要がある</a:t>
            </a:r>
            <a:endParaRPr lang="en-US" altLang="ja-JP" sz="2400" dirty="0" smtClean="0"/>
          </a:p>
          <a:p>
            <a:pPr marL="285750" indent="-285750">
              <a:buFont typeface="Arial" panose="020B0604020202020204" pitchFamily="34" charset="0"/>
              <a:buChar char="•"/>
            </a:pPr>
            <a:endParaRPr lang="en-US" altLang="ja-JP" sz="2400" dirty="0" smtClean="0"/>
          </a:p>
          <a:p>
            <a:pPr marL="285750" indent="-285750">
              <a:buFont typeface="Arial" panose="020B0604020202020204" pitchFamily="34" charset="0"/>
              <a:buChar char="•"/>
            </a:pPr>
            <a:r>
              <a:rPr lang="ja-JP" altLang="en-US" sz="2400" dirty="0" smtClean="0"/>
              <a:t>支払方法はクレジットカード，現金払い</a:t>
            </a:r>
            <a:endParaRPr lang="en-US" altLang="ja-JP" sz="2400" dirty="0" smtClean="0"/>
          </a:p>
          <a:p>
            <a:pPr marL="285750" indent="-285750">
              <a:buFont typeface="Arial" panose="020B0604020202020204" pitchFamily="34" charset="0"/>
              <a:buChar char="•"/>
            </a:pPr>
            <a:endParaRPr lang="en-US" altLang="ja-JP" sz="2400" dirty="0" smtClean="0"/>
          </a:p>
          <a:p>
            <a:pPr marL="285750" indent="-285750">
              <a:buFont typeface="Arial" panose="020B0604020202020204" pitchFamily="34" charset="0"/>
              <a:buChar char="•"/>
            </a:pPr>
            <a:r>
              <a:rPr lang="ja-JP" altLang="en-US" sz="2400" dirty="0" smtClean="0"/>
              <a:t>商品を販売するための店舗が必要</a:t>
            </a:r>
            <a:endParaRPr lang="en-US" altLang="ja-JP" sz="2400" dirty="0" smtClean="0"/>
          </a:p>
          <a:p>
            <a:pPr marL="285750" indent="-285750">
              <a:buFont typeface="Arial" panose="020B0604020202020204" pitchFamily="34" charset="0"/>
              <a:buChar char="•"/>
            </a:pPr>
            <a:endParaRPr lang="en-US" altLang="ja-JP" sz="2400" dirty="0" smtClean="0"/>
          </a:p>
          <a:p>
            <a:pPr marL="285750" indent="-285750">
              <a:buFont typeface="Arial" panose="020B0604020202020204" pitchFamily="34" charset="0"/>
              <a:buChar char="•"/>
            </a:pPr>
            <a:r>
              <a:rPr lang="ja-JP" altLang="en-US" sz="2400" dirty="0" smtClean="0"/>
              <a:t>利用者は，営業時間内で買い物</a:t>
            </a:r>
            <a:r>
              <a:rPr lang="ja-JP" altLang="en-US" sz="2400" dirty="0"/>
              <a:t>が</a:t>
            </a:r>
            <a:r>
              <a:rPr lang="ja-JP" altLang="en-US" sz="2400" dirty="0" smtClean="0"/>
              <a:t>できる</a:t>
            </a:r>
            <a:endParaRPr kumimoji="1" lang="ja-JP" altLang="en-US" sz="2400" dirty="0"/>
          </a:p>
        </p:txBody>
      </p:sp>
    </p:spTree>
    <p:extLst>
      <p:ext uri="{BB962C8B-B14F-4D97-AF65-F5344CB8AC3E}">
        <p14:creationId xmlns:p14="http://schemas.microsoft.com/office/powerpoint/2010/main" val="52550715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テキスト ボックス 10"/>
          <p:cNvSpPr txBox="1"/>
          <p:nvPr/>
        </p:nvSpPr>
        <p:spPr>
          <a:xfrm>
            <a:off x="0" y="348953"/>
            <a:ext cx="8820472" cy="646331"/>
          </a:xfrm>
          <a:prstGeom prst="rect">
            <a:avLst/>
          </a:prstGeom>
          <a:noFill/>
        </p:spPr>
        <p:txBody>
          <a:bodyPr wrap="square" rtlCol="0">
            <a:spAutoFit/>
          </a:bodyPr>
          <a:lstStyle/>
          <a:p>
            <a:pPr algn="ctr"/>
            <a:r>
              <a:rPr lang="ja-JP" altLang="en-US" sz="3600" b="1" u="sng" dirty="0" smtClean="0"/>
              <a:t>オンラインショッピングサイトの起源</a:t>
            </a:r>
            <a:endParaRPr lang="ja-JP" altLang="en-US" sz="3600" b="1" u="sng" dirty="0"/>
          </a:p>
        </p:txBody>
      </p:sp>
      <p:sp>
        <p:nvSpPr>
          <p:cNvPr id="2" name="スライド番号プレースホルダー 1"/>
          <p:cNvSpPr>
            <a:spLocks noGrp="1"/>
          </p:cNvSpPr>
          <p:nvPr>
            <p:ph type="sldNum" sz="quarter" idx="11"/>
          </p:nvPr>
        </p:nvSpPr>
        <p:spPr/>
        <p:txBody>
          <a:bodyPr/>
          <a:lstStyle/>
          <a:p>
            <a:fld id="{E00335F1-3F40-4BF0-898D-F6D15F346D60}" type="slidenum">
              <a:rPr kumimoji="1" lang="ja-JP" altLang="en-US" smtClean="0">
                <a:solidFill>
                  <a:schemeClr val="tx1"/>
                </a:solidFill>
              </a:rPr>
              <a:t>4</a:t>
            </a:fld>
            <a:endParaRPr kumimoji="1" lang="ja-JP" altLang="en-US" dirty="0">
              <a:solidFill>
                <a:schemeClr val="tx1"/>
              </a:solidFill>
            </a:endParaRPr>
          </a:p>
        </p:txBody>
      </p:sp>
      <p:pic>
        <p:nvPicPr>
          <p:cNvPr id="4" name="図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51859" y="3064046"/>
            <a:ext cx="3810000" cy="1395984"/>
          </a:xfrm>
          <a:prstGeom prst="rect">
            <a:avLst/>
          </a:prstGeom>
        </p:spPr>
      </p:pic>
      <p:pic>
        <p:nvPicPr>
          <p:cNvPr id="5" name="図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74428" y="4336048"/>
            <a:ext cx="3477431" cy="1755080"/>
          </a:xfrm>
          <a:prstGeom prst="rect">
            <a:avLst/>
          </a:prstGeom>
        </p:spPr>
      </p:pic>
      <p:pic>
        <p:nvPicPr>
          <p:cNvPr id="6" name="図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55807" y="4647812"/>
            <a:ext cx="3292651" cy="2043714"/>
          </a:xfrm>
          <a:prstGeom prst="rect">
            <a:avLst/>
          </a:prstGeom>
        </p:spPr>
      </p:pic>
      <p:sp>
        <p:nvSpPr>
          <p:cNvPr id="7" name="正方形/長方形 6"/>
          <p:cNvSpPr/>
          <p:nvPr/>
        </p:nvSpPr>
        <p:spPr>
          <a:xfrm>
            <a:off x="5454818" y="6402892"/>
            <a:ext cx="2880320" cy="461665"/>
          </a:xfrm>
          <a:prstGeom prst="rect">
            <a:avLst/>
          </a:prstGeom>
        </p:spPr>
        <p:txBody>
          <a:bodyPr wrap="square">
            <a:spAutoFit/>
          </a:bodyPr>
          <a:lstStyle/>
          <a:p>
            <a:r>
              <a:rPr lang="en-US" altLang="ja-JP" sz="2400" dirty="0" smtClean="0"/>
              <a:t>1997</a:t>
            </a:r>
            <a:r>
              <a:rPr lang="ja-JP" altLang="en-US" sz="2400" dirty="0" smtClean="0"/>
              <a:t>年オープン</a:t>
            </a:r>
            <a:endParaRPr lang="ja-JP" altLang="en-US" sz="2400" dirty="0"/>
          </a:p>
        </p:txBody>
      </p:sp>
      <p:sp>
        <p:nvSpPr>
          <p:cNvPr id="10" name="正方形/長方形 9"/>
          <p:cNvSpPr/>
          <p:nvPr/>
        </p:nvSpPr>
        <p:spPr>
          <a:xfrm>
            <a:off x="1870572" y="6091128"/>
            <a:ext cx="2880320" cy="461665"/>
          </a:xfrm>
          <a:prstGeom prst="rect">
            <a:avLst/>
          </a:prstGeom>
        </p:spPr>
        <p:txBody>
          <a:bodyPr wrap="square">
            <a:spAutoFit/>
          </a:bodyPr>
          <a:lstStyle/>
          <a:p>
            <a:r>
              <a:rPr lang="en-US" altLang="ja-JP" sz="2400" dirty="0" smtClean="0"/>
              <a:t>1999</a:t>
            </a:r>
            <a:r>
              <a:rPr lang="ja-JP" altLang="en-US" sz="2400" dirty="0" smtClean="0"/>
              <a:t>年オープン</a:t>
            </a:r>
            <a:endParaRPr lang="ja-JP" altLang="en-US" sz="2400" dirty="0"/>
          </a:p>
        </p:txBody>
      </p:sp>
      <p:sp>
        <p:nvSpPr>
          <p:cNvPr id="12" name="正方形/長方形 11"/>
          <p:cNvSpPr/>
          <p:nvPr/>
        </p:nvSpPr>
        <p:spPr>
          <a:xfrm>
            <a:off x="5286518" y="4315713"/>
            <a:ext cx="2880320" cy="461665"/>
          </a:xfrm>
          <a:prstGeom prst="rect">
            <a:avLst/>
          </a:prstGeom>
        </p:spPr>
        <p:txBody>
          <a:bodyPr wrap="square">
            <a:spAutoFit/>
          </a:bodyPr>
          <a:lstStyle/>
          <a:p>
            <a:r>
              <a:rPr lang="en-US" altLang="ja-JP" sz="2400" dirty="0" smtClean="0"/>
              <a:t>2000</a:t>
            </a:r>
            <a:r>
              <a:rPr lang="ja-JP" altLang="en-US" sz="2400" dirty="0" smtClean="0"/>
              <a:t>年オープン</a:t>
            </a:r>
            <a:endParaRPr lang="ja-JP" altLang="en-US" sz="2400" dirty="0"/>
          </a:p>
        </p:txBody>
      </p:sp>
      <p:sp>
        <p:nvSpPr>
          <p:cNvPr id="13" name="正方形/長方形 12"/>
          <p:cNvSpPr/>
          <p:nvPr/>
        </p:nvSpPr>
        <p:spPr>
          <a:xfrm>
            <a:off x="1403648" y="1465336"/>
            <a:ext cx="7200800" cy="1200329"/>
          </a:xfrm>
          <a:prstGeom prst="rect">
            <a:avLst/>
          </a:prstGeom>
        </p:spPr>
        <p:txBody>
          <a:bodyPr wrap="square">
            <a:spAutoFit/>
          </a:bodyPr>
          <a:lstStyle/>
          <a:p>
            <a:r>
              <a:rPr lang="ja-JP" altLang="en-US" sz="2400" dirty="0">
                <a:latin typeface="ＭＳ ゴシック" panose="020B0609070205080204" pitchFamily="49" charset="-128"/>
                <a:ea typeface="ＭＳ ゴシック" panose="020B0609070205080204" pitchFamily="49" charset="-128"/>
              </a:rPr>
              <a:t>インターネットを利用した電子商取引</a:t>
            </a:r>
            <a:r>
              <a:rPr lang="ja-JP" altLang="en-US" sz="2400" dirty="0" smtClean="0">
                <a:latin typeface="ＭＳ ゴシック" panose="020B0609070205080204" pitchFamily="49" charset="-128"/>
                <a:ea typeface="ＭＳ ゴシック" panose="020B0609070205080204" pitchFamily="49" charset="-128"/>
              </a:rPr>
              <a:t>は</a:t>
            </a:r>
            <a:endParaRPr lang="en-US" altLang="ja-JP" sz="2400" dirty="0" smtClean="0">
              <a:latin typeface="ＭＳ ゴシック" panose="020B0609070205080204" pitchFamily="49" charset="-128"/>
              <a:ea typeface="ＭＳ ゴシック" panose="020B0609070205080204" pitchFamily="49" charset="-128"/>
            </a:endParaRPr>
          </a:p>
          <a:p>
            <a:r>
              <a:rPr lang="en-US" altLang="ja-JP" sz="2400" dirty="0" smtClean="0">
                <a:latin typeface="ＭＳ ゴシック" panose="020B0609070205080204" pitchFamily="49" charset="-128"/>
                <a:ea typeface="ＭＳ ゴシック" panose="020B0609070205080204" pitchFamily="49" charset="-128"/>
              </a:rPr>
              <a:t>1994 </a:t>
            </a:r>
            <a:r>
              <a:rPr lang="ja-JP" altLang="en-US" sz="2400" dirty="0" smtClean="0">
                <a:latin typeface="ＭＳ ゴシック" panose="020B0609070205080204" pitchFamily="49" charset="-128"/>
                <a:ea typeface="ＭＳ ゴシック" panose="020B0609070205080204" pitchFamily="49" charset="-128"/>
              </a:rPr>
              <a:t>年に</a:t>
            </a:r>
            <a:r>
              <a:rPr lang="ja-JP" altLang="en-US" sz="2400" dirty="0">
                <a:latin typeface="ＭＳ ゴシック" panose="020B0609070205080204" pitchFamily="49" charset="-128"/>
                <a:ea typeface="ＭＳ ゴシック" panose="020B0609070205080204" pitchFamily="49" charset="-128"/>
              </a:rPr>
              <a:t>米国のピザハットが</a:t>
            </a:r>
            <a:r>
              <a:rPr lang="ja-JP" altLang="en-US" sz="2400" dirty="0" smtClean="0">
                <a:latin typeface="ＭＳ ゴシック" panose="020B0609070205080204" pitchFamily="49" charset="-128"/>
                <a:ea typeface="ＭＳ ゴシック" panose="020B0609070205080204" pitchFamily="49" charset="-128"/>
              </a:rPr>
              <a:t>行った</a:t>
            </a:r>
            <a:endParaRPr lang="en-US" altLang="ja-JP" sz="2400" dirty="0">
              <a:latin typeface="ＭＳ ゴシック" panose="020B0609070205080204" pitchFamily="49" charset="-128"/>
              <a:ea typeface="ＭＳ ゴシック" panose="020B0609070205080204" pitchFamily="49" charset="-128"/>
            </a:endParaRPr>
          </a:p>
          <a:p>
            <a:r>
              <a:rPr lang="ja-JP" altLang="en-US" sz="2400" dirty="0" smtClean="0">
                <a:latin typeface="ＭＳ ゴシック" panose="020B0609070205080204" pitchFamily="49" charset="-128"/>
                <a:ea typeface="ＭＳ ゴシック" panose="020B0609070205080204" pitchFamily="49" charset="-128"/>
              </a:rPr>
              <a:t>（参照</a:t>
            </a:r>
            <a:r>
              <a:rPr lang="en-US" altLang="ja-JP" sz="2400" dirty="0" smtClean="0">
                <a:latin typeface="ＭＳ ゴシック" panose="020B0609070205080204" pitchFamily="49" charset="-128"/>
                <a:ea typeface="ＭＳ ゴシック" panose="020B0609070205080204" pitchFamily="49" charset="-128"/>
              </a:rPr>
              <a:t>:E</a:t>
            </a:r>
            <a:r>
              <a:rPr lang="ja-JP" altLang="en-US" sz="2400" dirty="0" smtClean="0">
                <a:latin typeface="ＭＳ ゴシック" panose="020B0609070205080204" pitchFamily="49" charset="-128"/>
                <a:ea typeface="ＭＳ ゴシック" panose="020B0609070205080204" pitchFamily="49" charset="-128"/>
              </a:rPr>
              <a:t>ビジネス</a:t>
            </a:r>
            <a:r>
              <a:rPr lang="ja-JP" altLang="en-US" sz="2400" dirty="0">
                <a:latin typeface="ＭＳ ゴシック" panose="020B0609070205080204" pitchFamily="49" charset="-128"/>
                <a:ea typeface="ＭＳ ゴシック" panose="020B0609070205080204" pitchFamily="49" charset="-128"/>
              </a:rPr>
              <a:t>の理論と</a:t>
            </a:r>
            <a:r>
              <a:rPr lang="ja-JP" altLang="en-US" sz="2400" dirty="0" smtClean="0">
                <a:latin typeface="ＭＳ ゴシック" panose="020B0609070205080204" pitchFamily="49" charset="-128"/>
                <a:ea typeface="ＭＳ ゴシック" panose="020B0609070205080204" pitchFamily="49" charset="-128"/>
              </a:rPr>
              <a:t>応用）</a:t>
            </a:r>
            <a:endParaRPr lang="ja-JP" altLang="en-US" sz="2400" dirty="0">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211678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p:bldP spid="1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テキスト ボックス 10"/>
          <p:cNvSpPr txBox="1"/>
          <p:nvPr/>
        </p:nvSpPr>
        <p:spPr>
          <a:xfrm>
            <a:off x="0" y="348953"/>
            <a:ext cx="8820472" cy="646331"/>
          </a:xfrm>
          <a:prstGeom prst="rect">
            <a:avLst/>
          </a:prstGeom>
          <a:noFill/>
        </p:spPr>
        <p:txBody>
          <a:bodyPr wrap="square" rtlCol="0">
            <a:spAutoFit/>
          </a:bodyPr>
          <a:lstStyle/>
          <a:p>
            <a:pPr algn="ctr"/>
            <a:r>
              <a:rPr kumimoji="1" lang="ja-JP" altLang="en-US" sz="3600" b="1" u="sng" dirty="0" smtClean="0"/>
              <a:t>オンラインショッピングの規模</a:t>
            </a:r>
            <a:endParaRPr kumimoji="1" lang="ja-JP" altLang="en-US" sz="3600" b="1" u="sng" dirty="0"/>
          </a:p>
        </p:txBody>
      </p:sp>
      <p:sp>
        <p:nvSpPr>
          <p:cNvPr id="2" name="スライド番号プレースホルダー 1"/>
          <p:cNvSpPr>
            <a:spLocks noGrp="1"/>
          </p:cNvSpPr>
          <p:nvPr>
            <p:ph type="sldNum" sz="quarter" idx="11"/>
          </p:nvPr>
        </p:nvSpPr>
        <p:spPr/>
        <p:txBody>
          <a:bodyPr/>
          <a:lstStyle/>
          <a:p>
            <a:fld id="{E00335F1-3F40-4BF0-898D-F6D15F346D60}" type="slidenum">
              <a:rPr kumimoji="1" lang="ja-JP" altLang="en-US" smtClean="0">
                <a:solidFill>
                  <a:schemeClr val="tx1"/>
                </a:solidFill>
              </a:rPr>
              <a:t>5</a:t>
            </a:fld>
            <a:endParaRPr kumimoji="1" lang="ja-JP" altLang="en-US" dirty="0">
              <a:solidFill>
                <a:schemeClr val="tx1"/>
              </a:solidFill>
            </a:endParaRPr>
          </a:p>
        </p:txBody>
      </p:sp>
      <p:sp>
        <p:nvSpPr>
          <p:cNvPr id="9" name="正方形/長方形 8"/>
          <p:cNvSpPr/>
          <p:nvPr/>
        </p:nvSpPr>
        <p:spPr>
          <a:xfrm>
            <a:off x="675308" y="1863930"/>
            <a:ext cx="7097092" cy="1323439"/>
          </a:xfrm>
          <a:prstGeom prst="rect">
            <a:avLst/>
          </a:prstGeom>
        </p:spPr>
        <p:txBody>
          <a:bodyPr wrap="square">
            <a:spAutoFit/>
          </a:bodyPr>
          <a:lstStyle/>
          <a:p>
            <a:r>
              <a:rPr lang="en-US" altLang="ja-JP" sz="2400" dirty="0" smtClean="0"/>
              <a:t>2014</a:t>
            </a:r>
            <a:r>
              <a:rPr lang="ja-JP" altLang="en-US" sz="2400" dirty="0" smtClean="0"/>
              <a:t>年</a:t>
            </a:r>
            <a:r>
              <a:rPr lang="en-US" altLang="ja-JP" sz="2400" dirty="0" smtClean="0"/>
              <a:t>(</a:t>
            </a:r>
            <a:r>
              <a:rPr lang="ja-JP" altLang="en-US" sz="2400" dirty="0" smtClean="0"/>
              <a:t>平成 </a:t>
            </a:r>
            <a:r>
              <a:rPr lang="en-US" altLang="ja-JP" sz="2400" dirty="0" smtClean="0"/>
              <a:t>26 </a:t>
            </a:r>
            <a:r>
              <a:rPr lang="ja-JP" altLang="en-US" sz="2400" dirty="0" smtClean="0"/>
              <a:t>年</a:t>
            </a:r>
            <a:r>
              <a:rPr lang="en-US" altLang="ja-JP" sz="2400" dirty="0" smtClean="0"/>
              <a:t>)</a:t>
            </a:r>
            <a:r>
              <a:rPr lang="ja-JP" altLang="en-US" sz="2400" dirty="0" smtClean="0"/>
              <a:t>の日本国内の </a:t>
            </a:r>
            <a:r>
              <a:rPr lang="en-US" altLang="ja-JP" sz="2400" dirty="0" err="1" smtClean="0"/>
              <a:t>BtoC</a:t>
            </a:r>
            <a:r>
              <a:rPr lang="en-US" altLang="ja-JP" sz="2400" dirty="0" smtClean="0"/>
              <a:t>-EC</a:t>
            </a:r>
            <a:r>
              <a:rPr lang="ja-JP" altLang="en-US" sz="2400" dirty="0" smtClean="0"/>
              <a:t>市場規模</a:t>
            </a:r>
            <a:endParaRPr lang="en-US" altLang="ja-JP" sz="2400" dirty="0" smtClean="0"/>
          </a:p>
          <a:p>
            <a:r>
              <a:rPr lang="ja-JP" altLang="en-US" sz="2400" dirty="0" smtClean="0"/>
              <a:t>（消費者向け電子商取引）</a:t>
            </a:r>
            <a:endParaRPr lang="en-US" altLang="ja-JP" sz="2400" dirty="0" smtClean="0"/>
          </a:p>
          <a:p>
            <a:r>
              <a:rPr lang="en-US" altLang="ja-JP" sz="3200" dirty="0" smtClean="0"/>
              <a:t>12.8 </a:t>
            </a:r>
            <a:r>
              <a:rPr lang="ja-JP" altLang="en-US" sz="3200" dirty="0" smtClean="0"/>
              <a:t>兆円</a:t>
            </a:r>
            <a:endParaRPr lang="ja-JP" altLang="en-US" sz="3200" dirty="0"/>
          </a:p>
        </p:txBody>
      </p:sp>
      <p:sp>
        <p:nvSpPr>
          <p:cNvPr id="12" name="テキスト ボックス 11"/>
          <p:cNvSpPr txBox="1"/>
          <p:nvPr/>
        </p:nvSpPr>
        <p:spPr>
          <a:xfrm>
            <a:off x="3059832" y="3197489"/>
            <a:ext cx="4367200" cy="369332"/>
          </a:xfrm>
          <a:prstGeom prst="rect">
            <a:avLst/>
          </a:prstGeom>
          <a:noFill/>
        </p:spPr>
        <p:txBody>
          <a:bodyPr wrap="square" rtlCol="0">
            <a:spAutoFit/>
          </a:bodyPr>
          <a:lstStyle/>
          <a:p>
            <a:pPr algn="r"/>
            <a:r>
              <a:rPr lang="ja-JP" altLang="en-US" dirty="0" smtClean="0"/>
              <a:t>参照</a:t>
            </a:r>
            <a:r>
              <a:rPr lang="en-US" altLang="ja-JP" dirty="0" smtClean="0"/>
              <a:t>:</a:t>
            </a:r>
            <a:r>
              <a:rPr kumimoji="1" lang="ja-JP" altLang="en-US" dirty="0" smtClean="0"/>
              <a:t>「</a:t>
            </a:r>
            <a:r>
              <a:rPr lang="ja-JP" altLang="en-US" dirty="0" smtClean="0"/>
              <a:t>経済</a:t>
            </a:r>
            <a:r>
              <a:rPr lang="ja-JP" altLang="en-US" dirty="0"/>
              <a:t>産業省</a:t>
            </a:r>
            <a:r>
              <a:rPr kumimoji="1" lang="ja-JP" altLang="en-US" dirty="0" smtClean="0"/>
              <a:t>」</a:t>
            </a:r>
            <a:endParaRPr kumimoji="1" lang="ja-JP" altLang="en-US" dirty="0"/>
          </a:p>
        </p:txBody>
      </p:sp>
      <p:sp>
        <p:nvSpPr>
          <p:cNvPr id="3" name="テキスト ボックス 2"/>
          <p:cNvSpPr txBox="1"/>
          <p:nvPr/>
        </p:nvSpPr>
        <p:spPr>
          <a:xfrm>
            <a:off x="675308" y="4365104"/>
            <a:ext cx="6655382" cy="584775"/>
          </a:xfrm>
          <a:prstGeom prst="rect">
            <a:avLst/>
          </a:prstGeom>
          <a:noFill/>
        </p:spPr>
        <p:txBody>
          <a:bodyPr wrap="square" rtlCol="0">
            <a:spAutoFit/>
          </a:bodyPr>
          <a:lstStyle/>
          <a:p>
            <a:r>
              <a:rPr lang="ja-JP" altLang="en-US" sz="3200" dirty="0" smtClean="0"/>
              <a:t>業界で分類した市場規模</a:t>
            </a:r>
            <a:endParaRPr kumimoji="1" lang="ja-JP" altLang="en-US" sz="3200" dirty="0"/>
          </a:p>
        </p:txBody>
      </p:sp>
      <p:sp>
        <p:nvSpPr>
          <p:cNvPr id="4" name="テキスト ボックス 3"/>
          <p:cNvSpPr txBox="1"/>
          <p:nvPr/>
        </p:nvSpPr>
        <p:spPr>
          <a:xfrm>
            <a:off x="675308" y="5200471"/>
            <a:ext cx="5492762" cy="1200329"/>
          </a:xfrm>
          <a:prstGeom prst="rect">
            <a:avLst/>
          </a:prstGeom>
          <a:noFill/>
        </p:spPr>
        <p:txBody>
          <a:bodyPr wrap="square" rtlCol="0">
            <a:spAutoFit/>
          </a:bodyPr>
          <a:lstStyle/>
          <a:p>
            <a:pPr marL="342900" indent="-342900">
              <a:buFont typeface="Arial" panose="020B0604020202020204" pitchFamily="34" charset="0"/>
              <a:buChar char="•"/>
            </a:pPr>
            <a:r>
              <a:rPr lang="ja-JP" altLang="en-US" sz="2400" dirty="0" smtClean="0"/>
              <a:t>建設：</a:t>
            </a:r>
            <a:r>
              <a:rPr lang="en-US" altLang="ja-JP" sz="2400" dirty="0" smtClean="0"/>
              <a:t>15.1</a:t>
            </a:r>
            <a:r>
              <a:rPr lang="ja-JP" altLang="en-US" sz="2400" dirty="0" smtClean="0"/>
              <a:t>兆円</a:t>
            </a:r>
            <a:endParaRPr lang="en-US" altLang="ja-JP" sz="2400" dirty="0" smtClean="0"/>
          </a:p>
          <a:p>
            <a:pPr marL="342900" indent="-342900">
              <a:buFont typeface="Arial" panose="020B0604020202020204" pitchFamily="34" charset="0"/>
              <a:buChar char="•"/>
            </a:pPr>
            <a:r>
              <a:rPr lang="ja-JP" altLang="en-US" sz="2400" dirty="0" smtClean="0"/>
              <a:t>鉄道：</a:t>
            </a:r>
            <a:r>
              <a:rPr lang="en-US" altLang="ja-JP" sz="2400" dirty="0" smtClean="0"/>
              <a:t>14.1</a:t>
            </a:r>
            <a:r>
              <a:rPr lang="ja-JP" altLang="en-US" sz="2400" dirty="0" smtClean="0"/>
              <a:t>兆円</a:t>
            </a:r>
          </a:p>
          <a:p>
            <a:pPr marL="342900" indent="-342900">
              <a:buFont typeface="Arial" panose="020B0604020202020204" pitchFamily="34" charset="0"/>
              <a:buChar char="•"/>
            </a:pPr>
            <a:r>
              <a:rPr lang="ja-JP" altLang="en-US" sz="2400" dirty="0" smtClean="0"/>
              <a:t>不動産：</a:t>
            </a:r>
            <a:r>
              <a:rPr lang="en-US" altLang="ja-JP" sz="2400" dirty="0" smtClean="0"/>
              <a:t>10.8</a:t>
            </a:r>
            <a:r>
              <a:rPr lang="ja-JP" altLang="en-US" sz="2400" dirty="0" smtClean="0"/>
              <a:t>兆円</a:t>
            </a:r>
            <a:endParaRPr kumimoji="1" lang="ja-JP" altLang="en-US" sz="2400" dirty="0"/>
          </a:p>
        </p:txBody>
      </p:sp>
      <p:sp>
        <p:nvSpPr>
          <p:cNvPr id="13" name="テキスト ボックス 12"/>
          <p:cNvSpPr txBox="1"/>
          <p:nvPr/>
        </p:nvSpPr>
        <p:spPr>
          <a:xfrm>
            <a:off x="3077840" y="6292334"/>
            <a:ext cx="4367200" cy="369332"/>
          </a:xfrm>
          <a:prstGeom prst="rect">
            <a:avLst/>
          </a:prstGeom>
          <a:noFill/>
        </p:spPr>
        <p:txBody>
          <a:bodyPr wrap="square" rtlCol="0">
            <a:spAutoFit/>
          </a:bodyPr>
          <a:lstStyle/>
          <a:p>
            <a:pPr algn="r"/>
            <a:r>
              <a:rPr lang="ja-JP" altLang="en-US" dirty="0" smtClean="0"/>
              <a:t>参照</a:t>
            </a:r>
            <a:r>
              <a:rPr lang="en-US" altLang="ja-JP" dirty="0" smtClean="0"/>
              <a:t>:</a:t>
            </a:r>
            <a:r>
              <a:rPr kumimoji="1" lang="ja-JP" altLang="en-US" dirty="0" smtClean="0"/>
              <a:t>「</a:t>
            </a:r>
            <a:r>
              <a:rPr lang="ja-JP" altLang="en-US" dirty="0"/>
              <a:t>業界</a:t>
            </a:r>
            <a:r>
              <a:rPr lang="ja-JP" altLang="en-US" dirty="0" smtClean="0"/>
              <a:t>動向</a:t>
            </a:r>
            <a:r>
              <a:rPr lang="en-US" altLang="ja-JP" dirty="0" smtClean="0"/>
              <a:t>SEARCH.COM</a:t>
            </a:r>
            <a:r>
              <a:rPr kumimoji="1" lang="ja-JP" altLang="en-US" dirty="0" smtClean="0"/>
              <a:t>」</a:t>
            </a:r>
            <a:endParaRPr kumimoji="1" lang="ja-JP" altLang="en-US" dirty="0"/>
          </a:p>
        </p:txBody>
      </p:sp>
    </p:spTree>
    <p:extLst>
      <p:ext uri="{BB962C8B-B14F-4D97-AF65-F5344CB8AC3E}">
        <p14:creationId xmlns:p14="http://schemas.microsoft.com/office/powerpoint/2010/main" val="428004050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テキスト ボックス 10"/>
          <p:cNvSpPr txBox="1"/>
          <p:nvPr/>
        </p:nvSpPr>
        <p:spPr>
          <a:xfrm>
            <a:off x="0" y="348953"/>
            <a:ext cx="8820472" cy="646331"/>
          </a:xfrm>
          <a:prstGeom prst="rect">
            <a:avLst/>
          </a:prstGeom>
          <a:noFill/>
        </p:spPr>
        <p:txBody>
          <a:bodyPr wrap="square" rtlCol="0">
            <a:spAutoFit/>
          </a:bodyPr>
          <a:lstStyle/>
          <a:p>
            <a:pPr algn="ctr"/>
            <a:r>
              <a:rPr kumimoji="1" lang="ja-JP" altLang="en-US" sz="3600" b="1" u="sng" dirty="0" smtClean="0"/>
              <a:t>オンラインショッピングの規模</a:t>
            </a:r>
            <a:endParaRPr kumimoji="1" lang="ja-JP" altLang="en-US" sz="3600" b="1" u="sng" dirty="0"/>
          </a:p>
        </p:txBody>
      </p:sp>
      <p:sp>
        <p:nvSpPr>
          <p:cNvPr id="2" name="スライド番号プレースホルダー 1"/>
          <p:cNvSpPr>
            <a:spLocks noGrp="1"/>
          </p:cNvSpPr>
          <p:nvPr>
            <p:ph type="sldNum" sz="quarter" idx="11"/>
          </p:nvPr>
        </p:nvSpPr>
        <p:spPr/>
        <p:txBody>
          <a:bodyPr/>
          <a:lstStyle/>
          <a:p>
            <a:fld id="{E00335F1-3F40-4BF0-898D-F6D15F346D60}" type="slidenum">
              <a:rPr kumimoji="1" lang="ja-JP" altLang="en-US" smtClean="0">
                <a:solidFill>
                  <a:schemeClr val="tx1"/>
                </a:solidFill>
              </a:rPr>
              <a:t>6</a:t>
            </a:fld>
            <a:endParaRPr kumimoji="1" lang="ja-JP" altLang="en-US" dirty="0">
              <a:solidFill>
                <a:schemeClr val="tx1"/>
              </a:solidFill>
            </a:endParaRPr>
          </a:p>
        </p:txBody>
      </p:sp>
      <p:sp>
        <p:nvSpPr>
          <p:cNvPr id="7" name="正方形/長方形 6"/>
          <p:cNvSpPr/>
          <p:nvPr/>
        </p:nvSpPr>
        <p:spPr>
          <a:xfrm>
            <a:off x="1517440" y="5157192"/>
            <a:ext cx="4572000" cy="584775"/>
          </a:xfrm>
          <a:prstGeom prst="rect">
            <a:avLst/>
          </a:prstGeom>
        </p:spPr>
        <p:txBody>
          <a:bodyPr>
            <a:spAutoFit/>
          </a:bodyPr>
          <a:lstStyle/>
          <a:p>
            <a:r>
              <a:rPr lang="en-US" altLang="ja-JP" sz="3200" dirty="0" smtClean="0"/>
              <a:t>2014 </a:t>
            </a:r>
            <a:r>
              <a:rPr lang="ja-JP" altLang="en-US" sz="3200" dirty="0" smtClean="0"/>
              <a:t>年</a:t>
            </a:r>
            <a:r>
              <a:rPr lang="ja-JP" altLang="en-US" sz="3200" dirty="0"/>
              <a:t>：</a:t>
            </a:r>
            <a:r>
              <a:rPr lang="en-US" altLang="ja-JP" sz="3200" dirty="0" smtClean="0"/>
              <a:t>3.7 </a:t>
            </a:r>
            <a:r>
              <a:rPr lang="ja-JP" altLang="en-US" sz="3200" dirty="0" smtClean="0"/>
              <a:t>％</a:t>
            </a:r>
            <a:endParaRPr lang="ja-JP" altLang="en-US" sz="3200" dirty="0"/>
          </a:p>
        </p:txBody>
      </p:sp>
      <p:sp>
        <p:nvSpPr>
          <p:cNvPr id="8" name="正方形/長方形 7"/>
          <p:cNvSpPr/>
          <p:nvPr/>
        </p:nvSpPr>
        <p:spPr>
          <a:xfrm>
            <a:off x="1517440" y="1580087"/>
            <a:ext cx="5328592" cy="523220"/>
          </a:xfrm>
          <a:prstGeom prst="rect">
            <a:avLst/>
          </a:prstGeom>
        </p:spPr>
        <p:txBody>
          <a:bodyPr wrap="square">
            <a:spAutoFit/>
          </a:bodyPr>
          <a:lstStyle/>
          <a:p>
            <a:r>
              <a:rPr lang="ja-JP" altLang="en-US" sz="2800" dirty="0" smtClean="0"/>
              <a:t>商取引における電子取引の割合</a:t>
            </a:r>
            <a:endParaRPr lang="en-US" altLang="ja-JP" sz="2800" dirty="0" smtClean="0"/>
          </a:p>
        </p:txBody>
      </p:sp>
      <p:sp>
        <p:nvSpPr>
          <p:cNvPr id="10" name="下矢印 9"/>
          <p:cNvSpPr/>
          <p:nvPr/>
        </p:nvSpPr>
        <p:spPr>
          <a:xfrm>
            <a:off x="2699792" y="4351103"/>
            <a:ext cx="504056" cy="64253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p:cNvSpPr txBox="1"/>
          <p:nvPr/>
        </p:nvSpPr>
        <p:spPr>
          <a:xfrm>
            <a:off x="3203848" y="5923691"/>
            <a:ext cx="4367200" cy="369332"/>
          </a:xfrm>
          <a:prstGeom prst="rect">
            <a:avLst/>
          </a:prstGeom>
          <a:noFill/>
        </p:spPr>
        <p:txBody>
          <a:bodyPr wrap="square" rtlCol="0">
            <a:spAutoFit/>
          </a:bodyPr>
          <a:lstStyle/>
          <a:p>
            <a:pPr algn="r"/>
            <a:r>
              <a:rPr kumimoji="1" lang="ja-JP" altLang="en-US" dirty="0" smtClean="0"/>
              <a:t>「</a:t>
            </a:r>
            <a:r>
              <a:rPr lang="ja-JP" altLang="en-US" dirty="0" smtClean="0"/>
              <a:t>経済</a:t>
            </a:r>
            <a:r>
              <a:rPr lang="ja-JP" altLang="en-US" dirty="0"/>
              <a:t>産業省</a:t>
            </a:r>
            <a:r>
              <a:rPr kumimoji="1" lang="ja-JP" altLang="en-US" dirty="0" smtClean="0"/>
              <a:t>」参照</a:t>
            </a:r>
            <a:endParaRPr kumimoji="1" lang="ja-JP" altLang="en-US" dirty="0"/>
          </a:p>
        </p:txBody>
      </p:sp>
      <p:sp>
        <p:nvSpPr>
          <p:cNvPr id="13" name="正方形/長方形 12"/>
          <p:cNvSpPr/>
          <p:nvPr/>
        </p:nvSpPr>
        <p:spPr>
          <a:xfrm>
            <a:off x="1547664" y="3602773"/>
            <a:ext cx="4572000" cy="584775"/>
          </a:xfrm>
          <a:prstGeom prst="rect">
            <a:avLst/>
          </a:prstGeom>
        </p:spPr>
        <p:txBody>
          <a:bodyPr>
            <a:spAutoFit/>
          </a:bodyPr>
          <a:lstStyle/>
          <a:p>
            <a:r>
              <a:rPr lang="en-US" altLang="ja-JP" sz="3200" dirty="0"/>
              <a:t>2008 </a:t>
            </a:r>
            <a:r>
              <a:rPr lang="ja-JP" altLang="en-US" sz="3200" dirty="0"/>
              <a:t>年：</a:t>
            </a:r>
            <a:r>
              <a:rPr lang="en-US" altLang="ja-JP" sz="3200" dirty="0"/>
              <a:t>1.8</a:t>
            </a:r>
            <a:r>
              <a:rPr lang="ja-JP" altLang="en-US" sz="3200" dirty="0"/>
              <a:t>％</a:t>
            </a:r>
          </a:p>
        </p:txBody>
      </p:sp>
      <p:sp>
        <p:nvSpPr>
          <p:cNvPr id="14" name="正方形/長方形 13"/>
          <p:cNvSpPr/>
          <p:nvPr/>
        </p:nvSpPr>
        <p:spPr>
          <a:xfrm>
            <a:off x="1547664" y="2633129"/>
            <a:ext cx="4572000" cy="584775"/>
          </a:xfrm>
          <a:prstGeom prst="rect">
            <a:avLst/>
          </a:prstGeom>
        </p:spPr>
        <p:txBody>
          <a:bodyPr>
            <a:spAutoFit/>
          </a:bodyPr>
          <a:lstStyle/>
          <a:p>
            <a:r>
              <a:rPr lang="en-US" altLang="ja-JP" sz="3200" dirty="0" smtClean="0"/>
              <a:t>1994 </a:t>
            </a:r>
            <a:r>
              <a:rPr lang="ja-JP" altLang="en-US" sz="3200" dirty="0"/>
              <a:t>年</a:t>
            </a:r>
            <a:r>
              <a:rPr lang="ja-JP" altLang="en-US" sz="3200" dirty="0" smtClean="0"/>
              <a:t>：</a:t>
            </a:r>
            <a:r>
              <a:rPr lang="ja-JP" altLang="en-US" sz="3200" dirty="0"/>
              <a:t>開始</a:t>
            </a:r>
          </a:p>
        </p:txBody>
      </p:sp>
    </p:spTree>
    <p:extLst>
      <p:ext uri="{BB962C8B-B14F-4D97-AF65-F5344CB8AC3E}">
        <p14:creationId xmlns:p14="http://schemas.microsoft.com/office/powerpoint/2010/main" val="248445967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11"/>
          </p:nvPr>
        </p:nvSpPr>
        <p:spPr/>
        <p:txBody>
          <a:bodyPr/>
          <a:lstStyle/>
          <a:p>
            <a:fld id="{E00335F1-3F40-4BF0-898D-F6D15F346D60}" type="slidenum">
              <a:rPr kumimoji="1" lang="ja-JP" altLang="en-US" smtClean="0"/>
              <a:t>7</a:t>
            </a:fld>
            <a:endParaRPr kumimoji="1" lang="ja-JP" altLang="en-US" dirty="0"/>
          </a:p>
        </p:txBody>
      </p:sp>
      <p:sp>
        <p:nvSpPr>
          <p:cNvPr id="8" name="テキスト ボックス 7"/>
          <p:cNvSpPr txBox="1"/>
          <p:nvPr/>
        </p:nvSpPr>
        <p:spPr>
          <a:xfrm>
            <a:off x="3671900" y="6292334"/>
            <a:ext cx="4367200" cy="369332"/>
          </a:xfrm>
          <a:prstGeom prst="rect">
            <a:avLst/>
          </a:prstGeom>
          <a:noFill/>
        </p:spPr>
        <p:txBody>
          <a:bodyPr wrap="square" rtlCol="0">
            <a:spAutoFit/>
          </a:bodyPr>
          <a:lstStyle/>
          <a:p>
            <a:r>
              <a:rPr kumimoji="1" lang="ja-JP" altLang="en-US" dirty="0" smtClean="0"/>
              <a:t>「総務省統計局」，「ガベージニュース」参照</a:t>
            </a:r>
            <a:endParaRPr kumimoji="1" lang="ja-JP" altLang="en-US" dirty="0"/>
          </a:p>
        </p:txBody>
      </p:sp>
      <p:sp>
        <p:nvSpPr>
          <p:cNvPr id="9" name="テキスト ボックス 8"/>
          <p:cNvSpPr txBox="1"/>
          <p:nvPr/>
        </p:nvSpPr>
        <p:spPr>
          <a:xfrm>
            <a:off x="683568" y="5414251"/>
            <a:ext cx="2808312" cy="523220"/>
          </a:xfrm>
          <a:prstGeom prst="rect">
            <a:avLst/>
          </a:prstGeom>
          <a:noFill/>
        </p:spPr>
        <p:txBody>
          <a:bodyPr wrap="square" rtlCol="0">
            <a:spAutoFit/>
          </a:bodyPr>
          <a:lstStyle/>
          <a:p>
            <a:r>
              <a:rPr kumimoji="1" lang="en-US" altLang="ja-JP" sz="2800" dirty="0" smtClean="0"/>
              <a:t>2002</a:t>
            </a:r>
            <a:r>
              <a:rPr kumimoji="1" lang="ja-JP" altLang="en-US" sz="2800" dirty="0" smtClean="0"/>
              <a:t>年</a:t>
            </a:r>
            <a:endParaRPr kumimoji="1" lang="ja-JP" altLang="en-US" sz="2800" dirty="0"/>
          </a:p>
        </p:txBody>
      </p:sp>
      <p:sp>
        <p:nvSpPr>
          <p:cNvPr id="10" name="テキスト ボックス 9"/>
          <p:cNvSpPr txBox="1"/>
          <p:nvPr/>
        </p:nvSpPr>
        <p:spPr>
          <a:xfrm>
            <a:off x="6156176" y="5414251"/>
            <a:ext cx="2808312" cy="523220"/>
          </a:xfrm>
          <a:prstGeom prst="rect">
            <a:avLst/>
          </a:prstGeom>
          <a:noFill/>
        </p:spPr>
        <p:txBody>
          <a:bodyPr wrap="square" rtlCol="0">
            <a:spAutoFit/>
          </a:bodyPr>
          <a:lstStyle/>
          <a:p>
            <a:r>
              <a:rPr lang="en-US" altLang="ja-JP" sz="2800" dirty="0" smtClean="0"/>
              <a:t>2015</a:t>
            </a:r>
            <a:r>
              <a:rPr lang="ja-JP" altLang="en-US" sz="2800" dirty="0" smtClean="0"/>
              <a:t>年</a:t>
            </a:r>
            <a:endParaRPr kumimoji="1" lang="ja-JP" altLang="en-US" sz="2800" dirty="0"/>
          </a:p>
        </p:txBody>
      </p:sp>
      <p:sp>
        <p:nvSpPr>
          <p:cNvPr id="11" name="テキスト ボックス 10"/>
          <p:cNvSpPr txBox="1"/>
          <p:nvPr/>
        </p:nvSpPr>
        <p:spPr>
          <a:xfrm>
            <a:off x="3671900" y="5414251"/>
            <a:ext cx="2808312" cy="523220"/>
          </a:xfrm>
          <a:prstGeom prst="rect">
            <a:avLst/>
          </a:prstGeom>
          <a:noFill/>
        </p:spPr>
        <p:txBody>
          <a:bodyPr wrap="square" rtlCol="0">
            <a:spAutoFit/>
          </a:bodyPr>
          <a:lstStyle/>
          <a:p>
            <a:r>
              <a:rPr lang="ja-JP" altLang="en-US" sz="2800" dirty="0"/>
              <a:t>～</a:t>
            </a:r>
            <a:endParaRPr kumimoji="1" lang="ja-JP" altLang="en-US" sz="2800" dirty="0"/>
          </a:p>
        </p:txBody>
      </p:sp>
      <p:pic>
        <p:nvPicPr>
          <p:cNvPr id="2" name="図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3567" y="260648"/>
            <a:ext cx="6738063" cy="5147891"/>
          </a:xfrm>
          <a:prstGeom prst="rect">
            <a:avLst/>
          </a:prstGeom>
        </p:spPr>
      </p:pic>
    </p:spTree>
    <p:extLst>
      <p:ext uri="{BB962C8B-B14F-4D97-AF65-F5344CB8AC3E}">
        <p14:creationId xmlns:p14="http://schemas.microsoft.com/office/powerpoint/2010/main" val="187514364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11"/>
          </p:nvPr>
        </p:nvSpPr>
        <p:spPr/>
        <p:txBody>
          <a:bodyPr/>
          <a:lstStyle/>
          <a:p>
            <a:fld id="{E00335F1-3F40-4BF0-898D-F6D15F346D60}" type="slidenum">
              <a:rPr kumimoji="1" lang="ja-JP" altLang="en-US" smtClean="0"/>
              <a:t>8</a:t>
            </a:fld>
            <a:endParaRPr kumimoji="1" lang="ja-JP" altLang="en-US" dirty="0"/>
          </a:p>
        </p:txBody>
      </p:sp>
      <p:sp>
        <p:nvSpPr>
          <p:cNvPr id="8" name="テキスト ボックス 7"/>
          <p:cNvSpPr txBox="1"/>
          <p:nvPr/>
        </p:nvSpPr>
        <p:spPr>
          <a:xfrm>
            <a:off x="3671900" y="6292334"/>
            <a:ext cx="4367200" cy="369332"/>
          </a:xfrm>
          <a:prstGeom prst="rect">
            <a:avLst/>
          </a:prstGeom>
          <a:noFill/>
        </p:spPr>
        <p:txBody>
          <a:bodyPr wrap="square" rtlCol="0">
            <a:spAutoFit/>
          </a:bodyPr>
          <a:lstStyle/>
          <a:p>
            <a:r>
              <a:rPr kumimoji="1" lang="ja-JP" altLang="en-US" dirty="0" smtClean="0"/>
              <a:t>「総務省統計局」，「ガベージニュース」参照</a:t>
            </a:r>
            <a:endParaRPr kumimoji="1" lang="ja-JP" altLang="en-US" dirty="0"/>
          </a:p>
        </p:txBody>
      </p:sp>
      <p:sp>
        <p:nvSpPr>
          <p:cNvPr id="9" name="テキスト ボックス 8"/>
          <p:cNvSpPr txBox="1"/>
          <p:nvPr/>
        </p:nvSpPr>
        <p:spPr>
          <a:xfrm>
            <a:off x="683568" y="5414251"/>
            <a:ext cx="2808312" cy="523220"/>
          </a:xfrm>
          <a:prstGeom prst="rect">
            <a:avLst/>
          </a:prstGeom>
          <a:noFill/>
        </p:spPr>
        <p:txBody>
          <a:bodyPr wrap="square" rtlCol="0">
            <a:spAutoFit/>
          </a:bodyPr>
          <a:lstStyle/>
          <a:p>
            <a:r>
              <a:rPr kumimoji="1" lang="en-US" altLang="ja-JP" sz="2800" dirty="0" smtClean="0"/>
              <a:t>2002</a:t>
            </a:r>
            <a:r>
              <a:rPr kumimoji="1" lang="ja-JP" altLang="en-US" sz="2800" dirty="0" smtClean="0"/>
              <a:t>年</a:t>
            </a:r>
            <a:endParaRPr kumimoji="1" lang="ja-JP" altLang="en-US" sz="2800" dirty="0"/>
          </a:p>
        </p:txBody>
      </p:sp>
      <p:sp>
        <p:nvSpPr>
          <p:cNvPr id="10" name="テキスト ボックス 9"/>
          <p:cNvSpPr txBox="1"/>
          <p:nvPr/>
        </p:nvSpPr>
        <p:spPr>
          <a:xfrm>
            <a:off x="6156176" y="5414251"/>
            <a:ext cx="2808312" cy="523220"/>
          </a:xfrm>
          <a:prstGeom prst="rect">
            <a:avLst/>
          </a:prstGeom>
          <a:noFill/>
        </p:spPr>
        <p:txBody>
          <a:bodyPr wrap="square" rtlCol="0">
            <a:spAutoFit/>
          </a:bodyPr>
          <a:lstStyle/>
          <a:p>
            <a:r>
              <a:rPr lang="en-US" altLang="ja-JP" sz="2800" dirty="0" smtClean="0"/>
              <a:t>2015</a:t>
            </a:r>
            <a:r>
              <a:rPr lang="ja-JP" altLang="en-US" sz="2800" dirty="0" smtClean="0"/>
              <a:t>年</a:t>
            </a:r>
            <a:endParaRPr kumimoji="1" lang="ja-JP" altLang="en-US" sz="2800" dirty="0"/>
          </a:p>
        </p:txBody>
      </p:sp>
      <p:sp>
        <p:nvSpPr>
          <p:cNvPr id="11" name="テキスト ボックス 10"/>
          <p:cNvSpPr txBox="1"/>
          <p:nvPr/>
        </p:nvSpPr>
        <p:spPr>
          <a:xfrm>
            <a:off x="3671900" y="5414251"/>
            <a:ext cx="2808312" cy="523220"/>
          </a:xfrm>
          <a:prstGeom prst="rect">
            <a:avLst/>
          </a:prstGeom>
          <a:noFill/>
        </p:spPr>
        <p:txBody>
          <a:bodyPr wrap="square" rtlCol="0">
            <a:spAutoFit/>
          </a:bodyPr>
          <a:lstStyle/>
          <a:p>
            <a:r>
              <a:rPr lang="ja-JP" altLang="en-US" sz="2800" dirty="0"/>
              <a:t>～</a:t>
            </a:r>
            <a:endParaRPr kumimoji="1" lang="ja-JP" altLang="en-US" sz="2800" dirty="0"/>
          </a:p>
        </p:txBody>
      </p:sp>
      <p:pic>
        <p:nvPicPr>
          <p:cNvPr id="5" name="図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3568" y="404664"/>
            <a:ext cx="6768752" cy="5009587"/>
          </a:xfrm>
          <a:prstGeom prst="rect">
            <a:avLst/>
          </a:prstGeom>
        </p:spPr>
      </p:pic>
    </p:spTree>
    <p:extLst>
      <p:ext uri="{BB962C8B-B14F-4D97-AF65-F5344CB8AC3E}">
        <p14:creationId xmlns:p14="http://schemas.microsoft.com/office/powerpoint/2010/main" val="183473259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11"/>
          </p:nvPr>
        </p:nvSpPr>
        <p:spPr/>
        <p:txBody>
          <a:bodyPr/>
          <a:lstStyle/>
          <a:p>
            <a:fld id="{E00335F1-3F40-4BF0-898D-F6D15F346D60}" type="slidenum">
              <a:rPr kumimoji="1" lang="ja-JP" altLang="en-US" smtClean="0"/>
              <a:t>9</a:t>
            </a:fld>
            <a:endParaRPr kumimoji="1" lang="ja-JP" altLang="en-US" dirty="0"/>
          </a:p>
        </p:txBody>
      </p:sp>
      <p:pic>
        <p:nvPicPr>
          <p:cNvPr id="7" name="図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77655" y="1782134"/>
            <a:ext cx="4966295" cy="2294938"/>
          </a:xfrm>
          <a:prstGeom prst="rect">
            <a:avLst/>
          </a:prstGeom>
        </p:spPr>
      </p:pic>
      <p:pic>
        <p:nvPicPr>
          <p:cNvPr id="8" name="図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48798" y="5234950"/>
            <a:ext cx="3458058" cy="1543265"/>
          </a:xfrm>
          <a:prstGeom prst="rect">
            <a:avLst/>
          </a:prstGeom>
        </p:spPr>
      </p:pic>
      <p:pic>
        <p:nvPicPr>
          <p:cNvPr id="9" name="図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6009" y="5017740"/>
            <a:ext cx="3643019" cy="1214340"/>
          </a:xfrm>
          <a:prstGeom prst="rect">
            <a:avLst/>
          </a:prstGeom>
        </p:spPr>
      </p:pic>
      <p:pic>
        <p:nvPicPr>
          <p:cNvPr id="10" name="図 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75765" y="1770387"/>
            <a:ext cx="2695073" cy="987474"/>
          </a:xfrm>
          <a:prstGeom prst="rect">
            <a:avLst/>
          </a:prstGeom>
        </p:spPr>
      </p:pic>
      <p:pic>
        <p:nvPicPr>
          <p:cNvPr id="11" name="図 1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39552" y="3990603"/>
            <a:ext cx="1517338" cy="765810"/>
          </a:xfrm>
          <a:prstGeom prst="rect">
            <a:avLst/>
          </a:prstGeom>
        </p:spPr>
      </p:pic>
      <p:pic>
        <p:nvPicPr>
          <p:cNvPr id="12" name="図 1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129028" y="4242637"/>
            <a:ext cx="1598727" cy="992313"/>
          </a:xfrm>
          <a:prstGeom prst="rect">
            <a:avLst/>
          </a:prstGeom>
        </p:spPr>
      </p:pic>
      <p:sp>
        <p:nvSpPr>
          <p:cNvPr id="13" name="テキスト ボックス 12"/>
          <p:cNvSpPr txBox="1"/>
          <p:nvPr/>
        </p:nvSpPr>
        <p:spPr>
          <a:xfrm>
            <a:off x="0" y="348953"/>
            <a:ext cx="8820472" cy="646331"/>
          </a:xfrm>
          <a:prstGeom prst="rect">
            <a:avLst/>
          </a:prstGeom>
          <a:noFill/>
        </p:spPr>
        <p:txBody>
          <a:bodyPr wrap="square" rtlCol="0">
            <a:spAutoFit/>
          </a:bodyPr>
          <a:lstStyle/>
          <a:p>
            <a:pPr algn="ctr"/>
            <a:r>
              <a:rPr kumimoji="1" lang="ja-JP" altLang="en-US" sz="3600" b="1" u="sng" dirty="0" smtClean="0"/>
              <a:t>オンラインショッピングサイトのレビューとは</a:t>
            </a:r>
            <a:endParaRPr kumimoji="1" lang="ja-JP" altLang="en-US" sz="3600" b="1" u="sng" dirty="0"/>
          </a:p>
        </p:txBody>
      </p:sp>
    </p:spTree>
    <p:extLst>
      <p:ext uri="{BB962C8B-B14F-4D97-AF65-F5344CB8AC3E}">
        <p14:creationId xmlns:p14="http://schemas.microsoft.com/office/powerpoint/2010/main" val="3166460713"/>
      </p:ext>
    </p:extLst>
  </p:cSld>
  <p:clrMapOvr>
    <a:masterClrMapping/>
  </p:clrMapOvr>
  <p:timing>
    <p:tnLst>
      <p:par>
        <p:cTn id="1" dur="indefinite" restart="never" nodeType="tmRoot"/>
      </p:par>
    </p:tnLst>
  </p:timing>
</p:sld>
</file>

<file path=ppt/theme/theme1.xml><?xml version="1.0" encoding="utf-8"?>
<a:theme xmlns:a="http://schemas.openxmlformats.org/drawingml/2006/main" name="コンポジット">
  <a:themeElements>
    <a:clrScheme name="コンポジット">
      <a:dk1>
        <a:sysClr val="windowText" lastClr="000000"/>
      </a:dk1>
      <a:lt1>
        <a:sysClr val="window" lastClr="FFFFFF"/>
      </a:lt1>
      <a:dk2>
        <a:srgbClr val="5B6973"/>
      </a:dk2>
      <a:lt2>
        <a:srgbClr val="E7ECED"/>
      </a:lt2>
      <a:accent1>
        <a:srgbClr val="98C723"/>
      </a:accent1>
      <a:accent2>
        <a:srgbClr val="59B0B9"/>
      </a:accent2>
      <a:accent3>
        <a:srgbClr val="DEAE00"/>
      </a:accent3>
      <a:accent4>
        <a:srgbClr val="B77BB4"/>
      </a:accent4>
      <a:accent5>
        <a:srgbClr val="E0773C"/>
      </a:accent5>
      <a:accent6>
        <a:srgbClr val="A98D63"/>
      </a:accent6>
      <a:hlink>
        <a:srgbClr val="26CBEC"/>
      </a:hlink>
      <a:folHlink>
        <a:srgbClr val="598C8C"/>
      </a:folHlink>
    </a:clrScheme>
    <a:fontScheme name="コンポジット">
      <a:majorFont>
        <a:latin typeface="Calibri"/>
        <a:ea typeface=""/>
        <a:cs typeface=""/>
        <a:font script="Jpan" typeface="ＭＳ Ｐゴシック"/>
        <a:font script="Hang" typeface="맑은 고딕"/>
        <a:font script="Hans" typeface="宋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コンポジット">
      <a:fillStyleLst>
        <a:solidFill>
          <a:schemeClr val="phClr"/>
        </a:solidFill>
        <a:gradFill rotWithShape="1">
          <a:gsLst>
            <a:gs pos="0">
              <a:schemeClr val="phClr">
                <a:tint val="50000"/>
                <a:shade val="95000"/>
                <a:satMod val="300000"/>
              </a:schemeClr>
            </a:gs>
            <a:gs pos="12000">
              <a:schemeClr val="phClr">
                <a:tint val="50000"/>
                <a:shade val="90000"/>
                <a:satMod val="250000"/>
              </a:schemeClr>
            </a:gs>
            <a:gs pos="100000">
              <a:schemeClr val="phClr">
                <a:tint val="85000"/>
                <a:shade val="75000"/>
                <a:satMod val="150000"/>
              </a:schemeClr>
            </a:gs>
          </a:gsLst>
          <a:lin ang="16200000" scaled="1"/>
        </a:gradFill>
        <a:gradFill rotWithShape="1">
          <a:gsLst>
            <a:gs pos="0">
              <a:schemeClr val="phClr">
                <a:tint val="75000"/>
                <a:shade val="95000"/>
                <a:satMod val="175000"/>
              </a:schemeClr>
            </a:gs>
            <a:gs pos="12000">
              <a:schemeClr val="phClr">
                <a:tint val="90000"/>
                <a:shade val="90000"/>
                <a:satMod val="150000"/>
              </a:schemeClr>
            </a:gs>
            <a:gs pos="100000">
              <a:schemeClr val="phClr">
                <a:tint val="100000"/>
                <a:shade val="75000"/>
                <a:satMod val="150000"/>
              </a:schemeClr>
            </a:gs>
          </a:gsLst>
          <a:lin ang="16200000" scaled="1"/>
        </a:gradFill>
      </a:fillStyleLst>
      <a:lnStyleLst>
        <a:ln w="9525" cap="flat" cmpd="sng" algn="ctr">
          <a:solidFill>
            <a:schemeClr val="phClr">
              <a:shade val="95000"/>
              <a:satMod val="105000"/>
            </a:scheme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scene3d>
            <a:camera prst="orthographicFront">
              <a:rot lat="0" lon="0" rev="0"/>
            </a:camera>
            <a:lightRig rig="freezing" dir="t">
              <a:rot lat="0" lon="0" rev="6000000"/>
            </a:lightRig>
          </a:scene3d>
          <a:sp3d contourW="12700" prstMaterial="dkEdge">
            <a:bevelT w="44450" h="25400"/>
            <a:contourClr>
              <a:schemeClr val="phClr">
                <a:shade val="30000"/>
              </a:schemeClr>
            </a:contourClr>
          </a:sp3d>
        </a:effectStyle>
      </a:effectStyleLst>
      <a:bgFillStyleLst>
        <a:solidFill>
          <a:schemeClr val="phClr"/>
        </a:solidFill>
        <a:gradFill rotWithShape="1">
          <a:gsLst>
            <a:gs pos="0">
              <a:schemeClr val="phClr">
                <a:tint val="100000"/>
                <a:shade val="80000"/>
                <a:satMod val="110000"/>
                <a:lumMod val="80000"/>
              </a:schemeClr>
            </a:gs>
            <a:gs pos="79000">
              <a:schemeClr val="phClr">
                <a:tint val="100000"/>
                <a:shade val="90000"/>
                <a:satMod val="105000"/>
                <a:lumMod val="100000"/>
              </a:schemeClr>
            </a:gs>
            <a:gs pos="100000">
              <a:schemeClr val="phClr">
                <a:tint val="95000"/>
                <a:shade val="100000"/>
                <a:satMod val="110000"/>
                <a:lumMod val="115000"/>
              </a:schemeClr>
            </a:gs>
          </a:gsLst>
          <a:lin ang="5400000" scaled="0"/>
        </a:gradFill>
        <a:gradFill rotWithShape="1">
          <a:gsLst>
            <a:gs pos="0">
              <a:schemeClr val="phClr">
                <a:tint val="90000"/>
                <a:shade val="100000"/>
                <a:satMod val="100000"/>
                <a:lumMod val="110000"/>
              </a:schemeClr>
            </a:gs>
            <a:gs pos="83000">
              <a:schemeClr val="phClr">
                <a:shade val="75000"/>
                <a:satMod val="200000"/>
              </a:schemeClr>
            </a:gs>
            <a:gs pos="100000">
              <a:schemeClr val="phClr">
                <a:shade val="90000"/>
                <a:satMod val="200000"/>
              </a:schemeClr>
            </a:gs>
          </a:gsLst>
          <a:path path="circle">
            <a:fillToRect l="75000" t="100000" b="30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Composite</Template>
  <TotalTime>17296</TotalTime>
  <Words>1553</Words>
  <Application>Microsoft Office PowerPoint</Application>
  <PresentationFormat>画面に合わせる (4:3)</PresentationFormat>
  <Paragraphs>245</Paragraphs>
  <Slides>22</Slides>
  <Notes>19</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22</vt:i4>
      </vt:variant>
    </vt:vector>
  </HeadingPairs>
  <TitlesOfParts>
    <vt:vector size="28" baseType="lpstr">
      <vt:lpstr>ＭＳ Ｐゴシック</vt:lpstr>
      <vt:lpstr>ＭＳ ゴシック</vt:lpstr>
      <vt:lpstr>Arial</vt:lpstr>
      <vt:lpstr>Calibri</vt:lpstr>
      <vt:lpstr>Wingdings</vt:lpstr>
      <vt:lpstr>コンポジット</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ワイドチョイスプロジェクト</dc:title>
  <dc:creator>member1</dc:creator>
  <cp:lastModifiedBy>saito</cp:lastModifiedBy>
  <cp:revision>268</cp:revision>
  <dcterms:created xsi:type="dcterms:W3CDTF">2013-10-25T04:28:52Z</dcterms:created>
  <dcterms:modified xsi:type="dcterms:W3CDTF">2016-02-10T08:33:46Z</dcterms:modified>
</cp:coreProperties>
</file>