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8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949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897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852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3801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9749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5704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1653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7601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4" autoAdjust="0"/>
  </p:normalViewPr>
  <p:slideViewPr>
    <p:cSldViewPr>
      <p:cViewPr>
        <p:scale>
          <a:sx n="30" d="100"/>
          <a:sy n="30" d="100"/>
        </p:scale>
        <p:origin x="-2760" y="51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668" cy="182866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7043" y="22308392"/>
            <a:ext cx="13184340" cy="3894800"/>
          </a:xfrm>
        </p:spPr>
        <p:txBody>
          <a:bodyPr>
            <a:normAutofit/>
          </a:bodyPr>
          <a:lstStyle>
            <a:lvl1pPr marL="0" indent="0" algn="l">
              <a:buNone/>
              <a:defRPr sz="7100">
                <a:solidFill>
                  <a:schemeClr val="tx2"/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232" y="13829933"/>
            <a:ext cx="16782349" cy="7917330"/>
          </a:xfrm>
          <a:effectLst/>
        </p:spPr>
        <p:txBody>
          <a:bodyPr>
            <a:noAutofit/>
          </a:bodyPr>
          <a:lstStyle>
            <a:lvl1pPr marL="2066626" indent="-1476162" algn="l">
              <a:defRPr sz="17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583" y="3229860"/>
            <a:ext cx="14970760" cy="153418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8512" y="1662429"/>
            <a:ext cx="4812030" cy="23128722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4732" y="3229862"/>
            <a:ext cx="11295166" cy="2161158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673350" y="3229864"/>
            <a:ext cx="14970760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417" y="9592844"/>
            <a:ext cx="13955369" cy="10699746"/>
          </a:xfrm>
          <a:effectLst/>
        </p:spPr>
        <p:txBody>
          <a:bodyPr anchor="b"/>
          <a:lstStyle>
            <a:lvl1pPr algn="r">
              <a:defRPr sz="149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0258" y="20343441"/>
            <a:ext cx="13964322" cy="3688788"/>
          </a:xfrm>
        </p:spPr>
        <p:txBody>
          <a:bodyPr anchor="t"/>
          <a:lstStyle>
            <a:lvl1pPr marL="0" indent="0" algn="r">
              <a:buNone/>
              <a:defRPr sz="6500">
                <a:solidFill>
                  <a:schemeClr val="tx2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73348" y="3229860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4" y="3229864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0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77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4801" y="6182833"/>
            <a:ext cx="7827569" cy="12111990"/>
          </a:xfrm>
        </p:spPr>
        <p:txBody>
          <a:bodyPr>
            <a:normAutofit/>
          </a:bodyPr>
          <a:lstStyle>
            <a:lvl1pPr>
              <a:defRPr sz="5800"/>
            </a:lvl1pPr>
            <a:lvl2pPr>
              <a:defRPr sz="5800"/>
            </a:lvl2pPr>
            <a:lvl3pPr>
              <a:defRPr sz="52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523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77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marL="0" lvl="0" indent="0" algn="ctr" defTabSz="2952323" rtl="0" eaLnBrk="1" latinLnBrk="0" hangingPunct="1">
              <a:spcBef>
                <a:spcPct val="20000"/>
              </a:spcBef>
              <a:spcAft>
                <a:spcPts val="969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7" y="6177115"/>
            <a:ext cx="7827569" cy="12111990"/>
          </a:xfrm>
        </p:spPr>
        <p:txBody>
          <a:bodyPr>
            <a:normAutofit/>
          </a:bodyPr>
          <a:lstStyle>
            <a:lvl1pPr>
              <a:defRPr sz="5800"/>
            </a:lvl1pPr>
            <a:lvl2pPr>
              <a:defRPr sz="5800"/>
            </a:lvl2pPr>
            <a:lvl3pPr>
              <a:defRPr sz="52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551" y="9756883"/>
            <a:ext cx="8504399" cy="5556596"/>
          </a:xfrm>
          <a:effectLst/>
        </p:spPr>
        <p:txBody>
          <a:bodyPr anchor="b">
            <a:noAutofit/>
          </a:bodyPr>
          <a:lstStyle>
            <a:lvl1pPr marL="738081" indent="-738081" algn="l">
              <a:defRPr sz="9000" b="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3723" y="3229864"/>
            <a:ext cx="9395515" cy="21611593"/>
          </a:xfrm>
        </p:spPr>
        <p:txBody>
          <a:bodyPr anchor="ctr"/>
          <a:lstStyle>
            <a:lvl1pPr>
              <a:defRPr sz="71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4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6095" y="15443768"/>
            <a:ext cx="7925699" cy="944656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66937" y="5046663"/>
            <a:ext cx="9624060" cy="13810132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65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3280" y="4461576"/>
            <a:ext cx="8640122" cy="9550334"/>
          </a:xfrm>
        </p:spPr>
        <p:txBody>
          <a:bodyPr anchor="b"/>
          <a:lstStyle>
            <a:lvl1pPr marL="590465" indent="-590465">
              <a:buFont typeface="Georgia" pitchFamily="18" charset="0"/>
              <a:buChar char="*"/>
              <a:defRPr sz="52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999" y="19711659"/>
            <a:ext cx="14930386" cy="5046663"/>
          </a:xfrm>
        </p:spPr>
        <p:txBody>
          <a:bodyPr anchor="b">
            <a:noAutofit/>
          </a:bodyPr>
          <a:lstStyle>
            <a:lvl1pPr algn="l">
              <a:defRPr sz="149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2541759"/>
            <a:ext cx="21386800" cy="773821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386800" cy="2254175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638109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4305" y="19304336"/>
            <a:ext cx="15232040" cy="5046663"/>
          </a:xfrm>
          <a:prstGeom prst="rect">
            <a:avLst/>
          </a:prstGeom>
          <a:effectLst/>
        </p:spPr>
        <p:txBody>
          <a:bodyPr vert="horz" lIns="295232" tIns="147616" rIns="295232" bIns="147616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0" y="3233131"/>
            <a:ext cx="14970760" cy="1534185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36090" y="27251980"/>
            <a:ext cx="588137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CC94C0-A1F4-4642-83E1-185FB3EE24AC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339" y="27251980"/>
            <a:ext cx="7841829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1167" y="27251980"/>
            <a:ext cx="427736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iming>
    <p:tnLst>
      <p:par>
        <p:cTn id="1" dur="indefinite" restart="never" nodeType="tmRoot"/>
      </p:par>
    </p:tnLst>
  </p:timing>
  <p:txStyles>
    <p:titleStyle>
      <a:lvl1pPr marL="1033313" indent="-1033313" algn="r" defTabSz="2952323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kumimoji="1" sz="149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73808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7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771394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6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65709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5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54278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5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48753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37322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347495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38080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355075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正方形/長方形 131"/>
          <p:cNvSpPr/>
          <p:nvPr/>
        </p:nvSpPr>
        <p:spPr>
          <a:xfrm>
            <a:off x="361651" y="4066143"/>
            <a:ext cx="20764142" cy="18352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/>
          <p:cNvSpPr/>
          <p:nvPr/>
        </p:nvSpPr>
        <p:spPr>
          <a:xfrm>
            <a:off x="634932" y="9625794"/>
            <a:ext cx="13201950" cy="12800676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361652" y="4893841"/>
            <a:ext cx="13201950" cy="40720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272675" y="5941652"/>
            <a:ext cx="7149471" cy="242342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24488" y="234334"/>
            <a:ext cx="19690475" cy="3831808"/>
          </a:xfrm>
          <a:prstGeom prst="rect">
            <a:avLst/>
          </a:prstGeom>
          <a:noFill/>
        </p:spPr>
        <p:txBody>
          <a:bodyPr wrap="square" lIns="91434" tIns="45715" rIns="91434" bIns="45715" rtlCol="0">
            <a:spAutoFit/>
          </a:bodyPr>
          <a:lstStyle/>
          <a:p>
            <a:r>
              <a:rPr lang="en-US" altLang="ja-JP" sz="8100" b="1" dirty="0"/>
              <a:t>PM</a:t>
            </a:r>
            <a:r>
              <a:rPr lang="ja-JP" altLang="en-US" sz="8100" b="1" dirty="0"/>
              <a:t>学科カリキュラムの</a:t>
            </a:r>
            <a:endParaRPr lang="en-US" altLang="ja-JP" sz="8100" b="1" dirty="0"/>
          </a:p>
          <a:p>
            <a:r>
              <a:rPr lang="ja-JP" altLang="en-US" sz="8100" b="1" dirty="0"/>
              <a:t>知識体系構築に関する</a:t>
            </a:r>
            <a:r>
              <a:rPr lang="ja-JP" altLang="en-US" sz="8100" b="1" dirty="0" smtClean="0"/>
              <a:t>研究</a:t>
            </a:r>
            <a:endParaRPr lang="en-US" altLang="ja-JP" sz="8100" b="1" dirty="0" smtClean="0"/>
          </a:p>
          <a:p>
            <a:pPr algn="r"/>
            <a:r>
              <a:rPr lang="ja-JP" altLang="en-US" sz="7200" b="1" dirty="0" smtClean="0">
                <a:latin typeface="+mj-ea"/>
                <a:ea typeface="+mj-ea"/>
                <a:cs typeface="Times New Roman" panose="02020603050405020304" pitchFamily="18" charset="0"/>
              </a:rPr>
              <a:t>矢吹研究室</a:t>
            </a:r>
            <a:r>
              <a:rPr lang="en-US" altLang="ja-JP" sz="7200" b="1" dirty="0" smtClean="0">
                <a:latin typeface="+mj-ea"/>
                <a:ea typeface="+mj-ea"/>
                <a:cs typeface="Times New Roman" panose="02020603050405020304" pitchFamily="18" charset="0"/>
              </a:rPr>
              <a:t> 1142032</a:t>
            </a:r>
            <a:r>
              <a:rPr lang="en-US" altLang="ja-JP" sz="7200" b="1" dirty="0" smtClean="0"/>
              <a:t> </a:t>
            </a:r>
            <a:r>
              <a:rPr lang="ja-JP" altLang="en-US" sz="7200" b="1" dirty="0"/>
              <a:t>小野寺航己</a:t>
            </a:r>
            <a:endParaRPr lang="en-US" altLang="ja-JP" sz="72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12280" y="5141184"/>
            <a:ext cx="4464497" cy="13875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800" b="1" dirty="0" smtClean="0">
                <a:solidFill>
                  <a:schemeClr val="accent1">
                    <a:lumMod val="10000"/>
                  </a:schemeClr>
                </a:solidFill>
              </a:rPr>
              <a:t>カリキュラム</a:t>
            </a:r>
            <a:r>
              <a:rPr lang="en-US" altLang="ja-JP" sz="4800" b="1" dirty="0" smtClean="0">
                <a:solidFill>
                  <a:schemeClr val="accent1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5414454" y="10661585"/>
            <a:ext cx="3096345" cy="14825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b="1" dirty="0" smtClean="0">
                <a:solidFill>
                  <a:schemeClr val="accent1">
                    <a:lumMod val="10000"/>
                  </a:schemeClr>
                </a:solidFill>
              </a:rPr>
              <a:t>学科</a:t>
            </a:r>
            <a:endParaRPr lang="en-US" altLang="ja-JP" b="1" dirty="0" smtClean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766491" y="13344466"/>
            <a:ext cx="2736304" cy="109487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800" b="1" dirty="0" smtClean="0">
                <a:solidFill>
                  <a:schemeClr val="accent1">
                    <a:lumMod val="10000"/>
                  </a:schemeClr>
                </a:solidFill>
              </a:rPr>
              <a:t>エリア</a:t>
            </a:r>
            <a:r>
              <a:rPr lang="en-US" altLang="ja-JP" sz="4800" b="1" dirty="0" smtClean="0">
                <a:solidFill>
                  <a:schemeClr val="accent1">
                    <a:lumMod val="10000"/>
                  </a:schemeClr>
                </a:solidFill>
              </a:rPr>
              <a:t>C</a:t>
            </a:r>
          </a:p>
        </p:txBody>
      </p:sp>
      <p:sp>
        <p:nvSpPr>
          <p:cNvPr id="44" name="円/楕円 43"/>
          <p:cNvSpPr/>
          <p:nvPr/>
        </p:nvSpPr>
        <p:spPr>
          <a:xfrm>
            <a:off x="10543342" y="16216179"/>
            <a:ext cx="936103" cy="10801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/>
          <p:cNvCxnSpPr>
            <a:stCxn id="43" idx="0"/>
            <a:endCxn id="23" idx="2"/>
          </p:cNvCxnSpPr>
          <p:nvPr/>
        </p:nvCxnSpPr>
        <p:spPr>
          <a:xfrm flipH="1" flipV="1">
            <a:off x="6962627" y="12144120"/>
            <a:ext cx="4172016" cy="1200346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5594472" y="13296207"/>
            <a:ext cx="2736304" cy="1094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800" b="1" dirty="0" smtClean="0">
                <a:solidFill>
                  <a:schemeClr val="accent1">
                    <a:lumMod val="10000"/>
                  </a:schemeClr>
                </a:solidFill>
              </a:rPr>
              <a:t>エリア</a:t>
            </a:r>
            <a:r>
              <a:rPr lang="en-US" altLang="ja-JP" sz="4800" b="1" dirty="0" smtClean="0">
                <a:solidFill>
                  <a:schemeClr val="accent1">
                    <a:lumMod val="10000"/>
                  </a:schemeClr>
                </a:solidFill>
              </a:rPr>
              <a:t>B</a:t>
            </a:r>
          </a:p>
        </p:txBody>
      </p:sp>
      <p:sp>
        <p:nvSpPr>
          <p:cNvPr id="39" name="円/楕円 38"/>
          <p:cNvSpPr/>
          <p:nvPr/>
        </p:nvSpPr>
        <p:spPr>
          <a:xfrm>
            <a:off x="6422390" y="16216179"/>
            <a:ext cx="936103" cy="108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5147031" y="16216179"/>
            <a:ext cx="936103" cy="108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38" idx="0"/>
            <a:endCxn id="23" idx="2"/>
          </p:cNvCxnSpPr>
          <p:nvPr/>
        </p:nvCxnSpPr>
        <p:spPr>
          <a:xfrm flipV="1">
            <a:off x="6962624" y="12144120"/>
            <a:ext cx="0" cy="1152087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1593499" y="13387021"/>
            <a:ext cx="2736304" cy="10948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800" b="1" dirty="0" smtClean="0">
                <a:solidFill>
                  <a:schemeClr val="accent1">
                    <a:lumMod val="10000"/>
                  </a:schemeClr>
                </a:solidFill>
              </a:rPr>
              <a:t>エリア</a:t>
            </a:r>
            <a:r>
              <a:rPr lang="en-US" altLang="ja-JP" sz="4800" b="1" dirty="0" smtClean="0">
                <a:solidFill>
                  <a:schemeClr val="accent1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34" name="円/楕円 33"/>
          <p:cNvSpPr/>
          <p:nvPr/>
        </p:nvSpPr>
        <p:spPr>
          <a:xfrm>
            <a:off x="2493599" y="16216179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1368280" y="16216179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3650808" y="16216179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コネクタ 73"/>
          <p:cNvCxnSpPr>
            <a:stCxn id="33" idx="0"/>
            <a:endCxn id="23" idx="2"/>
          </p:cNvCxnSpPr>
          <p:nvPr/>
        </p:nvCxnSpPr>
        <p:spPr>
          <a:xfrm flipV="1">
            <a:off x="2961652" y="12144120"/>
            <a:ext cx="4000976" cy="124290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円/楕円 148"/>
          <p:cNvSpPr/>
          <p:nvPr/>
        </p:nvSpPr>
        <p:spPr>
          <a:xfrm>
            <a:off x="1728404" y="7100779"/>
            <a:ext cx="936103" cy="916711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/>
          <p:cNvSpPr txBox="1"/>
          <p:nvPr/>
        </p:nvSpPr>
        <p:spPr>
          <a:xfrm flipH="1">
            <a:off x="9009264" y="5663724"/>
            <a:ext cx="4805294" cy="1477317"/>
          </a:xfrm>
          <a:prstGeom prst="rect">
            <a:avLst/>
          </a:prstGeom>
          <a:noFill/>
        </p:spPr>
        <p:txBody>
          <a:bodyPr wrap="square" lIns="91434" tIns="45715" rIns="91434" bIns="45715" rtlCol="0">
            <a:spAutoFit/>
          </a:bodyPr>
          <a:lstStyle/>
          <a:p>
            <a:r>
              <a:rPr lang="ja-JP" altLang="en-US" sz="4500" b="1" dirty="0">
                <a:solidFill>
                  <a:schemeClr val="accent1">
                    <a:lumMod val="10000"/>
                  </a:schemeClr>
                </a:solidFill>
              </a:rPr>
              <a:t>講義</a:t>
            </a:r>
            <a:r>
              <a:rPr lang="en-US" altLang="ja-JP" sz="4500" b="1" dirty="0">
                <a:solidFill>
                  <a:schemeClr val="accent1">
                    <a:lumMod val="10000"/>
                  </a:schemeClr>
                </a:solidFill>
              </a:rPr>
              <a:t>1</a:t>
            </a:r>
            <a:r>
              <a:rPr lang="ja-JP" altLang="en-US" sz="4500" b="1" dirty="0">
                <a:solidFill>
                  <a:schemeClr val="accent1">
                    <a:lumMod val="10000"/>
                  </a:schemeClr>
                </a:solidFill>
              </a:rPr>
              <a:t>回分の</a:t>
            </a:r>
            <a:endParaRPr lang="en-US" altLang="ja-JP" sz="4500" b="1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ja-JP" altLang="en-US" sz="4500" b="1" dirty="0">
                <a:solidFill>
                  <a:schemeClr val="accent1">
                    <a:lumMod val="10000"/>
                  </a:schemeClr>
                </a:solidFill>
              </a:rPr>
              <a:t>　内容→</a:t>
            </a:r>
          </a:p>
        </p:txBody>
      </p:sp>
      <p:sp>
        <p:nvSpPr>
          <p:cNvPr id="57" name="円/楕円 56"/>
          <p:cNvSpPr/>
          <p:nvPr/>
        </p:nvSpPr>
        <p:spPr>
          <a:xfrm>
            <a:off x="3214637" y="7100099"/>
            <a:ext cx="936103" cy="916711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678980" y="7048325"/>
            <a:ext cx="936103" cy="916711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5425114" y="5822944"/>
            <a:ext cx="936103" cy="916711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6767853" y="6425387"/>
            <a:ext cx="936103" cy="916711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5890342" y="7265146"/>
            <a:ext cx="936103" cy="916711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11602694" y="6683517"/>
            <a:ext cx="936103" cy="916711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9225325" y="16204565"/>
            <a:ext cx="936103" cy="10801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11710653" y="16216179"/>
            <a:ext cx="936103" cy="10801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7701605" y="16216179"/>
            <a:ext cx="936103" cy="108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3315707" y="19054529"/>
            <a:ext cx="7149471" cy="285541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2655312" y="18438704"/>
            <a:ext cx="4464497" cy="16349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800" b="1" dirty="0" smtClean="0">
                <a:solidFill>
                  <a:schemeClr val="accent1">
                    <a:lumMod val="10000"/>
                  </a:schemeClr>
                </a:solidFill>
              </a:rPr>
              <a:t>カリキュラム</a:t>
            </a:r>
            <a:r>
              <a:rPr lang="en-US" altLang="ja-JP" sz="4800" b="1" dirty="0" smtClean="0">
                <a:solidFill>
                  <a:schemeClr val="accent1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81" name="円/楕円 80"/>
          <p:cNvSpPr/>
          <p:nvPr/>
        </p:nvSpPr>
        <p:spPr>
          <a:xfrm>
            <a:off x="3672277" y="20363937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2" name="円/楕円 81"/>
          <p:cNvSpPr/>
          <p:nvPr/>
        </p:nvSpPr>
        <p:spPr>
          <a:xfrm>
            <a:off x="4994703" y="20645725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6422389" y="20284520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円/楕円 83"/>
          <p:cNvSpPr/>
          <p:nvPr/>
        </p:nvSpPr>
        <p:spPr>
          <a:xfrm>
            <a:off x="7701606" y="19282278"/>
            <a:ext cx="936103" cy="10801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円/楕円 84"/>
          <p:cNvSpPr/>
          <p:nvPr/>
        </p:nvSpPr>
        <p:spPr>
          <a:xfrm>
            <a:off x="9225325" y="19812893"/>
            <a:ext cx="936103" cy="108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円/楕円 85"/>
          <p:cNvSpPr/>
          <p:nvPr/>
        </p:nvSpPr>
        <p:spPr>
          <a:xfrm>
            <a:off x="7953035" y="20624880"/>
            <a:ext cx="936103" cy="108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807892" y="24921387"/>
            <a:ext cx="8131622" cy="4964782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sz="7200" b="1" dirty="0" smtClean="0">
                <a:solidFill>
                  <a:schemeClr val="tx1"/>
                </a:solidFill>
              </a:rPr>
              <a:t>PM</a:t>
            </a:r>
            <a:r>
              <a:rPr kumimoji="1" lang="ja-JP" altLang="en-US" sz="7200" b="1" dirty="0" smtClean="0">
                <a:solidFill>
                  <a:schemeClr val="tx1"/>
                </a:solidFill>
              </a:rPr>
              <a:t>学科の</a:t>
            </a:r>
            <a:endParaRPr kumimoji="1" lang="en-US" altLang="ja-JP" sz="7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7200" b="1" dirty="0" smtClean="0">
                <a:solidFill>
                  <a:schemeClr val="tx1"/>
                </a:solidFill>
              </a:rPr>
              <a:t>カリキュラムを</a:t>
            </a:r>
            <a:endParaRPr kumimoji="1" lang="en-US" altLang="ja-JP" sz="7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7200" b="1" dirty="0" smtClean="0">
                <a:solidFill>
                  <a:schemeClr val="tx1"/>
                </a:solidFill>
              </a:rPr>
              <a:t>体系化する</a:t>
            </a:r>
            <a:endParaRPr kumimoji="1" lang="ja-JP" altLang="en-US" sz="7200" b="1" dirty="0">
              <a:solidFill>
                <a:schemeClr val="tx1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9766491" y="24954282"/>
            <a:ext cx="10918162" cy="4964781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プロジェクトマネジメント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学科のカリキュラムを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体系化することで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学科のカリキュラムの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内容把握につながる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149224" y="15619852"/>
            <a:ext cx="11626808" cy="2249544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/>
          <p:cNvCxnSpPr>
            <a:stCxn id="33" idx="2"/>
            <a:endCxn id="35" idx="0"/>
          </p:cNvCxnSpPr>
          <p:nvPr/>
        </p:nvCxnSpPr>
        <p:spPr>
          <a:xfrm flipH="1">
            <a:off x="1836332" y="14481895"/>
            <a:ext cx="1125319" cy="17342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33" idx="2"/>
            <a:endCxn id="34" idx="0"/>
          </p:cNvCxnSpPr>
          <p:nvPr/>
        </p:nvCxnSpPr>
        <p:spPr>
          <a:xfrm>
            <a:off x="2961651" y="14481895"/>
            <a:ext cx="0" cy="17342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endCxn id="36" idx="0"/>
          </p:cNvCxnSpPr>
          <p:nvPr/>
        </p:nvCxnSpPr>
        <p:spPr>
          <a:xfrm>
            <a:off x="3114051" y="14481895"/>
            <a:ext cx="1004809" cy="17342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38" idx="2"/>
            <a:endCxn id="39" idx="0"/>
          </p:cNvCxnSpPr>
          <p:nvPr/>
        </p:nvCxnSpPr>
        <p:spPr>
          <a:xfrm flipH="1">
            <a:off x="6890442" y="14391081"/>
            <a:ext cx="72182" cy="182509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38" idx="2"/>
            <a:endCxn id="69" idx="0"/>
          </p:cNvCxnSpPr>
          <p:nvPr/>
        </p:nvCxnSpPr>
        <p:spPr>
          <a:xfrm>
            <a:off x="6962624" y="14391081"/>
            <a:ext cx="1207033" cy="182509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endCxn id="68" idx="0"/>
          </p:cNvCxnSpPr>
          <p:nvPr/>
        </p:nvCxnSpPr>
        <p:spPr>
          <a:xfrm>
            <a:off x="11134644" y="14481895"/>
            <a:ext cx="1044061" cy="17342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endCxn id="44" idx="0"/>
          </p:cNvCxnSpPr>
          <p:nvPr/>
        </p:nvCxnSpPr>
        <p:spPr>
          <a:xfrm flipH="1">
            <a:off x="11011394" y="14481895"/>
            <a:ext cx="123250" cy="17342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>
            <a:stCxn id="43" idx="2"/>
            <a:endCxn id="67" idx="0"/>
          </p:cNvCxnSpPr>
          <p:nvPr/>
        </p:nvCxnSpPr>
        <p:spPr>
          <a:xfrm flipH="1">
            <a:off x="9693377" y="14439340"/>
            <a:ext cx="1441266" cy="176522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endCxn id="40" idx="0"/>
          </p:cNvCxnSpPr>
          <p:nvPr/>
        </p:nvCxnSpPr>
        <p:spPr>
          <a:xfrm flipH="1">
            <a:off x="5615083" y="14391081"/>
            <a:ext cx="1347542" cy="182509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角丸四角形 126"/>
          <p:cNvSpPr/>
          <p:nvPr/>
        </p:nvSpPr>
        <p:spPr>
          <a:xfrm>
            <a:off x="799990" y="15321952"/>
            <a:ext cx="2419320" cy="7130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000" b="1" dirty="0" smtClean="0">
                <a:solidFill>
                  <a:schemeClr val="accent1">
                    <a:lumMod val="10000"/>
                  </a:schemeClr>
                </a:solidFill>
              </a:rPr>
              <a:t>ユニット</a:t>
            </a:r>
            <a:endParaRPr lang="en-US" altLang="ja-JP" sz="4000" b="1" dirty="0" smtClean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14314901" y="5996647"/>
            <a:ext cx="6600971" cy="2969258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0" b="1" dirty="0"/>
          </a:p>
        </p:txBody>
      </p:sp>
      <p:sp>
        <p:nvSpPr>
          <p:cNvPr id="125" name="テキスト ボックス 124"/>
          <p:cNvSpPr txBox="1"/>
          <p:nvPr/>
        </p:nvSpPr>
        <p:spPr>
          <a:xfrm flipH="1">
            <a:off x="14522025" y="6087600"/>
            <a:ext cx="72689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/>
              <a:t>カリキュラムと</a:t>
            </a:r>
            <a:endParaRPr lang="en-US" altLang="ja-JP" sz="6000" b="1" dirty="0"/>
          </a:p>
          <a:p>
            <a:r>
              <a:rPr lang="ja-JP" altLang="en-US" sz="6000" b="1" dirty="0"/>
              <a:t>講義内容との</a:t>
            </a:r>
            <a:endParaRPr lang="en-US" altLang="ja-JP" sz="6000" b="1" dirty="0"/>
          </a:p>
          <a:p>
            <a:r>
              <a:rPr lang="ja-JP" altLang="en-US" sz="6000" b="1" dirty="0"/>
              <a:t>関連が</a:t>
            </a:r>
            <a:r>
              <a:rPr lang="ja-JP" altLang="en-US" sz="6000" b="1" dirty="0" smtClean="0"/>
              <a:t>不明確</a:t>
            </a:r>
            <a:endParaRPr lang="en-US" altLang="ja-JP" sz="6000" b="1" dirty="0"/>
          </a:p>
        </p:txBody>
      </p:sp>
      <p:sp>
        <p:nvSpPr>
          <p:cNvPr id="130" name="正方形/長方形 129"/>
          <p:cNvSpPr/>
          <p:nvPr/>
        </p:nvSpPr>
        <p:spPr>
          <a:xfrm>
            <a:off x="14313992" y="11402852"/>
            <a:ext cx="6600971" cy="2969258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0" b="1" dirty="0"/>
          </a:p>
        </p:txBody>
      </p:sp>
      <p:sp>
        <p:nvSpPr>
          <p:cNvPr id="131" name="正方形/長方形 130"/>
          <p:cNvSpPr/>
          <p:nvPr/>
        </p:nvSpPr>
        <p:spPr>
          <a:xfrm>
            <a:off x="14313993" y="16744624"/>
            <a:ext cx="6600971" cy="3901101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0" b="1" dirty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14352381" y="16819694"/>
            <a:ext cx="826574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講義内容を</a:t>
            </a:r>
            <a:r>
              <a:rPr lang="ja-JP" altLang="en-US" b="1" dirty="0" smtClean="0"/>
              <a:t>体系化</a:t>
            </a:r>
            <a:endParaRPr lang="en-US" altLang="ja-JP" b="1" dirty="0" smtClean="0"/>
          </a:p>
          <a:p>
            <a:r>
              <a:rPr lang="ja-JP" altLang="en-US" b="1" dirty="0" smtClean="0"/>
              <a:t>して</a:t>
            </a:r>
            <a:r>
              <a:rPr lang="ja-JP" altLang="en-US" b="1" dirty="0"/>
              <a:t>あれば</a:t>
            </a:r>
            <a:endParaRPr lang="en-US" altLang="ja-JP" b="1" dirty="0"/>
          </a:p>
          <a:p>
            <a:r>
              <a:rPr lang="ja-JP" altLang="en-US" b="1" dirty="0"/>
              <a:t>カリキュラム</a:t>
            </a:r>
            <a:r>
              <a:rPr lang="ja-JP" altLang="en-US" b="1" dirty="0" smtClean="0"/>
              <a:t>が</a:t>
            </a:r>
            <a:endParaRPr lang="en-US" altLang="ja-JP" b="1" dirty="0" smtClean="0"/>
          </a:p>
          <a:p>
            <a:r>
              <a:rPr lang="ja-JP" altLang="en-US" b="1" dirty="0" smtClean="0"/>
              <a:t>把握</a:t>
            </a:r>
            <a:r>
              <a:rPr lang="ja-JP" altLang="en-US" b="1" dirty="0"/>
              <a:t>しやすい</a:t>
            </a: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14352381" y="11380575"/>
            <a:ext cx="1070379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カリキュラムの</a:t>
            </a:r>
            <a:endParaRPr lang="en-US" altLang="ja-JP" b="1" dirty="0" smtClean="0"/>
          </a:p>
          <a:p>
            <a:r>
              <a:rPr lang="ja-JP" altLang="en-US" b="1" dirty="0" smtClean="0"/>
              <a:t>内容</a:t>
            </a:r>
            <a:r>
              <a:rPr lang="ja-JP" altLang="en-US" b="1" dirty="0"/>
              <a:t>が</a:t>
            </a:r>
            <a:endParaRPr lang="en-US" altLang="ja-JP" b="1" dirty="0"/>
          </a:p>
          <a:p>
            <a:r>
              <a:rPr lang="ja-JP" altLang="en-US" b="1" dirty="0"/>
              <a:t>把握</a:t>
            </a:r>
            <a:r>
              <a:rPr lang="ja-JP" altLang="en-US" b="1" dirty="0" smtClean="0"/>
              <a:t>しづらい</a:t>
            </a:r>
            <a:endParaRPr lang="en-US" altLang="ja-JP" b="1" dirty="0"/>
          </a:p>
        </p:txBody>
      </p:sp>
      <p:sp>
        <p:nvSpPr>
          <p:cNvPr id="129" name="下矢印 128"/>
          <p:cNvSpPr/>
          <p:nvPr/>
        </p:nvSpPr>
        <p:spPr>
          <a:xfrm>
            <a:off x="16469316" y="9687020"/>
            <a:ext cx="1828668" cy="103579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下矢印 135"/>
          <p:cNvSpPr/>
          <p:nvPr/>
        </p:nvSpPr>
        <p:spPr>
          <a:xfrm>
            <a:off x="16464199" y="15101956"/>
            <a:ext cx="1828668" cy="103579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円/楕円 132"/>
          <p:cNvSpPr/>
          <p:nvPr/>
        </p:nvSpPr>
        <p:spPr>
          <a:xfrm>
            <a:off x="240327" y="3024957"/>
            <a:ext cx="4317328" cy="172683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背景</a:t>
            </a:r>
            <a:endParaRPr kumimoji="1" lang="ja-JP" altLang="en-US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9" name="円/楕円 138"/>
          <p:cNvSpPr/>
          <p:nvPr/>
        </p:nvSpPr>
        <p:spPr>
          <a:xfrm>
            <a:off x="88167" y="24090866"/>
            <a:ext cx="4317328" cy="172683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目的</a:t>
            </a:r>
            <a:endParaRPr kumimoji="1" lang="ja-JP" altLang="en-US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0" name="円/楕円 139"/>
          <p:cNvSpPr/>
          <p:nvPr/>
        </p:nvSpPr>
        <p:spPr>
          <a:xfrm>
            <a:off x="8794945" y="23510624"/>
            <a:ext cx="8869908" cy="172683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PM</a:t>
            </a:r>
            <a:r>
              <a:rPr lang="ja-JP" altLang="en-US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と</a:t>
            </a:r>
            <a:r>
              <a:rPr lang="ja-JP" altLang="en-US" sz="8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の関連</a:t>
            </a:r>
            <a:endParaRPr kumimoji="1" lang="ja-JP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7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円/楕円 36"/>
          <p:cNvSpPr/>
          <p:nvPr/>
        </p:nvSpPr>
        <p:spPr>
          <a:xfrm>
            <a:off x="3378728" y="21326217"/>
            <a:ext cx="14726748" cy="2938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500743" y="14382629"/>
            <a:ext cx="14726748" cy="5726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852574" y="7012421"/>
            <a:ext cx="14726748" cy="5726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4326421" y="2626662"/>
            <a:ext cx="14726748" cy="3393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388614" y="25114608"/>
            <a:ext cx="5476118" cy="114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585270" y="2882106"/>
            <a:ext cx="4703129" cy="1960961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spcCol="0" rtlCol="0" anchor="ctr"/>
          <a:lstStyle/>
          <a:p>
            <a:pPr algn="ctr"/>
            <a:r>
              <a:rPr lang="en-US" altLang="ja-JP" sz="3900" b="1" dirty="0" smtClean="0">
                <a:solidFill>
                  <a:schemeClr val="tx1"/>
                </a:solidFill>
              </a:rPr>
              <a:t>PM</a:t>
            </a:r>
            <a:r>
              <a:rPr lang="ja-JP" altLang="en-US" sz="3900" b="1" dirty="0">
                <a:solidFill>
                  <a:schemeClr val="tx1"/>
                </a:solidFill>
              </a:rPr>
              <a:t>学科</a:t>
            </a:r>
            <a:endParaRPr lang="en-US" altLang="ja-JP" sz="39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3900" b="1" dirty="0">
                <a:solidFill>
                  <a:schemeClr val="tx1"/>
                </a:solidFill>
              </a:rPr>
              <a:t>カリキュラムから</a:t>
            </a:r>
            <a:endParaRPr lang="en-US" altLang="ja-JP" sz="39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3900" b="1" dirty="0">
                <a:solidFill>
                  <a:schemeClr val="tx1"/>
                </a:solidFill>
              </a:rPr>
              <a:t>対象を選択する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585270" y="6406473"/>
            <a:ext cx="5763082" cy="2738147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spcCol="0" rtlCol="0" anchor="ctr"/>
          <a:lstStyle/>
          <a:p>
            <a:pPr algn="ctr"/>
            <a:r>
              <a:rPr lang="ja-JP" altLang="en-US" sz="3600" b="1" dirty="0" smtClean="0">
                <a:solidFill>
                  <a:schemeClr val="tx1"/>
                </a:solidFill>
              </a:rPr>
              <a:t>選択</a:t>
            </a:r>
            <a:r>
              <a:rPr lang="ja-JP" altLang="en-US" sz="3600" b="1" dirty="0">
                <a:solidFill>
                  <a:schemeClr val="tx1"/>
                </a:solidFill>
              </a:rPr>
              <a:t>した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カリキュラムの</a:t>
            </a:r>
            <a:endParaRPr lang="en-US" altLang="ja-JP" sz="36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600" b="1" dirty="0" smtClean="0">
                <a:solidFill>
                  <a:schemeClr val="tx1"/>
                </a:solidFill>
              </a:rPr>
              <a:t>レジュメ</a:t>
            </a:r>
            <a:r>
              <a:rPr lang="ja-JP" altLang="en-US" sz="3600" b="1" dirty="0">
                <a:solidFill>
                  <a:schemeClr val="tx1"/>
                </a:solidFill>
              </a:rPr>
              <a:t>から</a:t>
            </a:r>
            <a:endParaRPr lang="en-US" altLang="ja-JP" sz="36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b="1" dirty="0">
                <a:solidFill>
                  <a:schemeClr val="tx1"/>
                </a:solidFill>
              </a:rPr>
              <a:t>ユニット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候補を取り出す</a:t>
            </a:r>
            <a:endParaRPr lang="en-US" altLang="ja-JP" sz="3600" b="1" dirty="0" smtClean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704001" y="13985959"/>
            <a:ext cx="5624542" cy="1877510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spcCol="0" rtlCol="0" anchor="ctr"/>
          <a:lstStyle/>
          <a:p>
            <a:pPr algn="ctr"/>
            <a:r>
              <a:rPr lang="ja-JP" altLang="en-US" sz="3600" b="1" dirty="0" smtClean="0">
                <a:solidFill>
                  <a:schemeClr val="tx1"/>
                </a:solidFill>
              </a:rPr>
              <a:t>ユニット</a:t>
            </a:r>
            <a:r>
              <a:rPr lang="ja-JP" altLang="en-US" sz="3600" b="1" dirty="0">
                <a:solidFill>
                  <a:schemeClr val="tx1"/>
                </a:solidFill>
              </a:rPr>
              <a:t>候補を整理する</a:t>
            </a:r>
            <a:endParaRPr lang="en-US" altLang="ja-JP" sz="3600" b="1" dirty="0">
              <a:solidFill>
                <a:schemeClr val="tx1"/>
              </a:solidFill>
            </a:endParaRPr>
          </a:p>
        </p:txBody>
      </p:sp>
      <p:pic>
        <p:nvPicPr>
          <p:cNvPr id="12" name="Picture 3" descr="C:\Users\onodera\Desktop\カリキュラム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037" y="2084079"/>
            <a:ext cx="49911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onodera\Desktop\レジュメ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989" y="9706750"/>
            <a:ext cx="6126163" cy="368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正方形/長方形 13"/>
          <p:cNvSpPr/>
          <p:nvPr/>
        </p:nvSpPr>
        <p:spPr>
          <a:xfrm>
            <a:off x="2694115" y="24865695"/>
            <a:ext cx="6984776" cy="1641110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spcCol="0" rtlCol="0" anchor="ctr"/>
          <a:lstStyle/>
          <a:p>
            <a:pPr algn="ctr"/>
            <a:r>
              <a:rPr lang="ja-JP" altLang="en-US" sz="3900" b="1" dirty="0" smtClean="0">
                <a:solidFill>
                  <a:schemeClr val="tx1"/>
                </a:solidFill>
              </a:rPr>
              <a:t>分析</a:t>
            </a:r>
            <a:r>
              <a:rPr lang="ja-JP" altLang="en-US" sz="3900" b="1" dirty="0">
                <a:solidFill>
                  <a:schemeClr val="tx1"/>
                </a:solidFill>
              </a:rPr>
              <a:t>結果を比較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し考察</a:t>
            </a:r>
            <a:r>
              <a:rPr lang="ja-JP" altLang="en-US" sz="3900" b="1" dirty="0">
                <a:solidFill>
                  <a:schemeClr val="tx1"/>
                </a:solidFill>
              </a:rPr>
              <a:t>する</a:t>
            </a:r>
            <a:endParaRPr lang="en-US" altLang="ja-JP" sz="39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696824" y="21536163"/>
            <a:ext cx="6424489" cy="2356240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spcCol="0" rtlCol="0" anchor="ctr"/>
          <a:lstStyle/>
          <a:p>
            <a:pPr algn="ctr"/>
            <a:r>
              <a:rPr lang="ja-JP" altLang="en-US" sz="3900" b="1" dirty="0" smtClean="0">
                <a:solidFill>
                  <a:schemeClr val="tx1"/>
                </a:solidFill>
              </a:rPr>
              <a:t>整理</a:t>
            </a:r>
            <a:r>
              <a:rPr lang="ja-JP" altLang="en-US" sz="3900" b="1" dirty="0">
                <a:solidFill>
                  <a:schemeClr val="tx1"/>
                </a:solidFill>
              </a:rPr>
              <a:t>したユニット候補を</a:t>
            </a:r>
            <a:endParaRPr lang="en-US" altLang="ja-JP" sz="39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3900" b="1" dirty="0">
                <a:solidFill>
                  <a:schemeClr val="tx1"/>
                </a:solidFill>
              </a:rPr>
              <a:t>クラスター分析する</a:t>
            </a:r>
            <a:endParaRPr lang="en-US" altLang="ja-JP" sz="39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4482052" y="2920805"/>
            <a:ext cx="5486004" cy="25637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</a:rPr>
              <a:t>対象カリキュラムは</a:t>
            </a:r>
            <a:endParaRPr kumimoji="1" lang="en-US" altLang="ja-JP" sz="4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4400" b="1" dirty="0" smtClean="0">
                <a:solidFill>
                  <a:srgbClr val="00B050"/>
                </a:solidFill>
              </a:rPr>
              <a:t>1</a:t>
            </a:r>
            <a:r>
              <a:rPr lang="ja-JP" altLang="en-US" sz="4400" b="1" dirty="0" smtClean="0">
                <a:solidFill>
                  <a:srgbClr val="00B050"/>
                </a:solidFill>
              </a:rPr>
              <a:t>年次に受講できる</a:t>
            </a:r>
            <a:endParaRPr lang="en-US" altLang="ja-JP" sz="4400" b="1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sz="4400" b="1" dirty="0">
                <a:solidFill>
                  <a:srgbClr val="00B050"/>
                </a:solidFill>
              </a:rPr>
              <a:t>専門科目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12190997" y="6020577"/>
            <a:ext cx="4582110" cy="2738147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</a:rPr>
              <a:t>ユニット候補は</a:t>
            </a:r>
            <a:endParaRPr kumimoji="1" lang="en-US" altLang="ja-JP" sz="40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4800" b="1" dirty="0" smtClean="0">
                <a:solidFill>
                  <a:srgbClr val="00B050"/>
                </a:solidFill>
              </a:rPr>
              <a:t>157</a:t>
            </a:r>
            <a:r>
              <a:rPr kumimoji="1" lang="ja-JP" altLang="en-US" sz="4800" b="1" dirty="0" smtClean="0">
                <a:solidFill>
                  <a:srgbClr val="00B050"/>
                </a:solidFill>
              </a:rPr>
              <a:t>個</a:t>
            </a:r>
            <a:endParaRPr kumimoji="1" lang="ja-JP" altLang="en-US" sz="4800" b="1" dirty="0">
              <a:solidFill>
                <a:srgbClr val="00B050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070833" y="17112996"/>
            <a:ext cx="4582110" cy="2738147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</a:rPr>
              <a:t>整理した</a:t>
            </a:r>
            <a:endParaRPr kumimoji="1" lang="en-US" altLang="ja-JP" sz="4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</a:rPr>
              <a:t>ユニット候補は</a:t>
            </a:r>
            <a:endParaRPr kumimoji="1" lang="en-US" altLang="ja-JP" sz="40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4800" b="1" dirty="0" smtClean="0">
                <a:solidFill>
                  <a:srgbClr val="00B050"/>
                </a:solidFill>
              </a:rPr>
              <a:t>82</a:t>
            </a:r>
            <a:r>
              <a:rPr kumimoji="1" lang="ja-JP" altLang="en-US" sz="4800" b="1" dirty="0" smtClean="0">
                <a:solidFill>
                  <a:srgbClr val="00B050"/>
                </a:solidFill>
              </a:rPr>
              <a:t>個</a:t>
            </a:r>
            <a:endParaRPr kumimoji="1" lang="ja-JP" altLang="en-US" sz="4800" b="1" dirty="0">
              <a:solidFill>
                <a:srgbClr val="00B05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4326420" y="10059219"/>
            <a:ext cx="4593981" cy="2981236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ユニット候補１つ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600" b="1" dirty="0">
                <a:solidFill>
                  <a:schemeClr val="tx1"/>
                </a:solidFill>
              </a:rPr>
              <a:t>↓</a:t>
            </a:r>
            <a:endParaRPr kumimoji="1" lang="en-US" altLang="ja-JP" sz="36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4400" b="1" dirty="0" smtClean="0">
                <a:solidFill>
                  <a:srgbClr val="00B050"/>
                </a:solidFill>
              </a:rPr>
              <a:t>講義一回分の</a:t>
            </a:r>
            <a:endParaRPr kumimoji="1" lang="en-US" altLang="ja-JP" sz="4400" b="1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sz="4400" b="1" dirty="0" smtClean="0">
                <a:solidFill>
                  <a:srgbClr val="00B050"/>
                </a:solidFill>
              </a:rPr>
              <a:t>テーマ</a:t>
            </a:r>
            <a:endParaRPr kumimoji="1" lang="ja-JP" altLang="en-US" sz="4400" b="1" dirty="0">
              <a:solidFill>
                <a:srgbClr val="00B050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9899942" y="16314221"/>
            <a:ext cx="10440000" cy="4335699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rgbClr val="00B050"/>
                </a:solidFill>
              </a:rPr>
              <a:t>例</a:t>
            </a:r>
            <a:endParaRPr lang="en-US" altLang="ja-JP" sz="3600" b="1" dirty="0">
              <a:solidFill>
                <a:srgbClr val="00B050"/>
              </a:solidFill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</a:rPr>
              <a:t>セキュリティ管理とセキュリティマネジメント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</a:rPr>
              <a:t>→セキュリティマネジメント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algn="ctr"/>
            <a:endParaRPr lang="en-US" altLang="ja-JP" sz="3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</a:rPr>
              <a:t>学内ネットの使い方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</a:rPr>
              <a:t>と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</a:rPr>
              <a:t>パソコン基本操作・ファイル操作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</a:rPr>
              <a:t>→パソコン入門</a:t>
            </a:r>
            <a:endParaRPr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904885" y="13985959"/>
            <a:ext cx="10484200" cy="1684775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solidFill>
                  <a:schemeClr val="tx1"/>
                </a:solidFill>
              </a:rPr>
              <a:t>・違う</a:t>
            </a:r>
            <a:r>
              <a:rPr lang="ja-JP" altLang="en-US" sz="3600" dirty="0">
                <a:solidFill>
                  <a:schemeClr val="tx1"/>
                </a:solidFill>
              </a:rPr>
              <a:t>カリキュラム</a:t>
            </a:r>
            <a:r>
              <a:rPr lang="ja-JP" altLang="en-US" sz="3600" dirty="0" smtClean="0">
                <a:solidFill>
                  <a:schemeClr val="tx1"/>
                </a:solidFill>
              </a:rPr>
              <a:t>でも意味が同じものを統一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</a:rPr>
              <a:t>・ユニット候補としては細かすぎる内容を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</a:rPr>
              <a:t>上位概念へと変換する</a:t>
            </a:r>
            <a:endParaRPr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2190997" y="21536163"/>
            <a:ext cx="5486004" cy="275652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900" dirty="0">
                <a:solidFill>
                  <a:prstClr val="black"/>
                </a:solidFill>
              </a:rPr>
              <a:t>文献で高評価な</a:t>
            </a:r>
            <a:endParaRPr lang="en-US" altLang="ja-JP" sz="39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3900" dirty="0">
                <a:solidFill>
                  <a:prstClr val="black"/>
                </a:solidFill>
              </a:rPr>
              <a:t>分析の設定が</a:t>
            </a:r>
            <a:endParaRPr lang="en-US" altLang="ja-JP" sz="3900" dirty="0">
              <a:solidFill>
                <a:prstClr val="black"/>
              </a:solidFill>
            </a:endParaRPr>
          </a:p>
          <a:p>
            <a:pPr lvl="0" algn="ctr"/>
            <a:r>
              <a:rPr lang="en-US" altLang="ja-JP" sz="4400" b="1" dirty="0">
                <a:solidFill>
                  <a:srgbClr val="00B050"/>
                </a:solidFill>
              </a:rPr>
              <a:t>6</a:t>
            </a:r>
            <a:r>
              <a:rPr lang="ja-JP" altLang="en-US" sz="4400" b="1" dirty="0">
                <a:solidFill>
                  <a:srgbClr val="00B050"/>
                </a:solidFill>
              </a:rPr>
              <a:t>通り</a:t>
            </a:r>
            <a:endParaRPr lang="en-US" altLang="ja-JP" sz="4400" b="1" dirty="0">
              <a:solidFill>
                <a:srgbClr val="00B050"/>
              </a:solidFill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130828" y="366374"/>
            <a:ext cx="3763085" cy="1513652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方法</a:t>
            </a:r>
            <a:endParaRPr kumimoji="1" lang="ja-JP" altLang="en-US" sz="7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フローチャート : 結合子 16"/>
          <p:cNvSpPr/>
          <p:nvPr/>
        </p:nvSpPr>
        <p:spPr>
          <a:xfrm>
            <a:off x="1776712" y="2371220"/>
            <a:ext cx="1602016" cy="14130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/>
              <a:t>1</a:t>
            </a:r>
            <a:endParaRPr kumimoji="1" lang="ja-JP" altLang="en-US" sz="8000" dirty="0"/>
          </a:p>
        </p:txBody>
      </p:sp>
      <p:sp>
        <p:nvSpPr>
          <p:cNvPr id="52" name="フローチャート : 結合子 51"/>
          <p:cNvSpPr/>
          <p:nvPr/>
        </p:nvSpPr>
        <p:spPr>
          <a:xfrm>
            <a:off x="1784262" y="5599348"/>
            <a:ext cx="1602016" cy="14130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/>
              <a:t>2</a:t>
            </a:r>
            <a:endParaRPr kumimoji="1" lang="ja-JP" altLang="en-US" sz="8000" dirty="0"/>
          </a:p>
        </p:txBody>
      </p:sp>
      <p:sp>
        <p:nvSpPr>
          <p:cNvPr id="54" name="フローチャート : 結合子 53"/>
          <p:cNvSpPr/>
          <p:nvPr/>
        </p:nvSpPr>
        <p:spPr>
          <a:xfrm>
            <a:off x="2012370" y="24082743"/>
            <a:ext cx="1602016" cy="14130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/>
              <a:t>5</a:t>
            </a:r>
            <a:endParaRPr kumimoji="1" lang="ja-JP" altLang="en-US" sz="8000" dirty="0"/>
          </a:p>
        </p:txBody>
      </p:sp>
      <p:sp>
        <p:nvSpPr>
          <p:cNvPr id="55" name="フローチャート : 結合子 54"/>
          <p:cNvSpPr/>
          <p:nvPr/>
        </p:nvSpPr>
        <p:spPr>
          <a:xfrm>
            <a:off x="2012370" y="20829626"/>
            <a:ext cx="1602016" cy="14130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/>
              <a:t>4</a:t>
            </a:r>
            <a:endParaRPr kumimoji="1" lang="ja-JP" altLang="en-US" sz="8000" dirty="0"/>
          </a:p>
        </p:txBody>
      </p:sp>
      <p:sp>
        <p:nvSpPr>
          <p:cNvPr id="56" name="フローチャート : 結合子 55"/>
          <p:cNvSpPr/>
          <p:nvPr/>
        </p:nvSpPr>
        <p:spPr>
          <a:xfrm>
            <a:off x="2012370" y="13279422"/>
            <a:ext cx="1602016" cy="14130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/>
              <a:t>3</a:t>
            </a:r>
            <a:endParaRPr kumimoji="1" lang="ja-JP" altLang="en-US" sz="8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2577721" y="27940663"/>
            <a:ext cx="16475448" cy="2060151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spcCol="0" rtlCol="0" anchor="ctr"/>
          <a:lstStyle/>
          <a:p>
            <a:r>
              <a:rPr lang="ja-JP" altLang="en-US" sz="3900" b="1" dirty="0">
                <a:solidFill>
                  <a:schemeClr val="tx1"/>
                </a:solidFill>
              </a:rPr>
              <a:t>矢吹太朗</a:t>
            </a:r>
            <a:r>
              <a:rPr lang="en-US" altLang="ja-JP" sz="3900" b="1" dirty="0">
                <a:solidFill>
                  <a:schemeClr val="tx1"/>
                </a:solidFill>
              </a:rPr>
              <a:t>, </a:t>
            </a:r>
            <a:r>
              <a:rPr lang="ja-JP" altLang="en-US" sz="3900" b="1" dirty="0">
                <a:solidFill>
                  <a:schemeClr val="tx1"/>
                </a:solidFill>
              </a:rPr>
              <a:t>森田武史</a:t>
            </a:r>
            <a:r>
              <a:rPr lang="en-US" altLang="ja-JP" sz="3900" b="1" dirty="0">
                <a:solidFill>
                  <a:schemeClr val="tx1"/>
                </a:solidFill>
              </a:rPr>
              <a:t>, </a:t>
            </a:r>
            <a:r>
              <a:rPr lang="ja-JP" altLang="en-US" sz="3900" b="1" dirty="0">
                <a:solidFill>
                  <a:schemeClr val="tx1"/>
                </a:solidFill>
              </a:rPr>
              <a:t>増永義文</a:t>
            </a:r>
            <a:r>
              <a:rPr lang="en-US" altLang="ja-JP" sz="3900" b="1" dirty="0">
                <a:solidFill>
                  <a:schemeClr val="tx1"/>
                </a:solidFill>
              </a:rPr>
              <a:t>. </a:t>
            </a:r>
            <a:endParaRPr lang="en-US" altLang="ja-JP" sz="3900" b="1" dirty="0" smtClean="0">
              <a:solidFill>
                <a:schemeClr val="tx1"/>
              </a:solidFill>
            </a:endParaRPr>
          </a:p>
          <a:p>
            <a:r>
              <a:rPr lang="ja-JP" altLang="en-US" sz="3900" b="1" dirty="0" smtClean="0">
                <a:solidFill>
                  <a:schemeClr val="tx1"/>
                </a:solidFill>
              </a:rPr>
              <a:t>「集合</a:t>
            </a:r>
            <a:r>
              <a:rPr lang="ja-JP" altLang="en-US" sz="3900" b="1" dirty="0">
                <a:solidFill>
                  <a:schemeClr val="tx1"/>
                </a:solidFill>
              </a:rPr>
              <a:t>知による知識体系構築のための意見集約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方法」</a:t>
            </a:r>
            <a:r>
              <a:rPr lang="en-US" altLang="ja-JP" sz="39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ja-JP" altLang="en-US" sz="3900" b="1" dirty="0" smtClean="0">
                <a:solidFill>
                  <a:schemeClr val="tx1"/>
                </a:solidFill>
              </a:rPr>
              <a:t>信学</a:t>
            </a:r>
            <a:r>
              <a:rPr lang="ja-JP" altLang="en-US" sz="3900" b="1" dirty="0">
                <a:solidFill>
                  <a:schemeClr val="tx1"/>
                </a:solidFill>
              </a:rPr>
              <a:t>技報</a:t>
            </a:r>
            <a:r>
              <a:rPr lang="en-US" altLang="ja-JP" sz="3900" b="1" dirty="0">
                <a:solidFill>
                  <a:schemeClr val="tx1"/>
                </a:solidFill>
              </a:rPr>
              <a:t>, vol. 113, no. 105, DE2013-18, pp. 71-76, 2013</a:t>
            </a:r>
            <a:r>
              <a:rPr lang="ja-JP" altLang="en-US" sz="3900" b="1" dirty="0">
                <a:solidFill>
                  <a:schemeClr val="tx1"/>
                </a:solidFill>
              </a:rPr>
              <a:t>年</a:t>
            </a:r>
            <a:r>
              <a:rPr lang="en-US" altLang="ja-JP" sz="3900" b="1" dirty="0">
                <a:solidFill>
                  <a:schemeClr val="tx1"/>
                </a:solidFill>
              </a:rPr>
              <a:t>6</a:t>
            </a:r>
            <a:r>
              <a:rPr lang="ja-JP" altLang="en-US" sz="3900" b="1" dirty="0">
                <a:solidFill>
                  <a:schemeClr val="tx1"/>
                </a:solidFill>
              </a:rPr>
              <a:t>月</a:t>
            </a:r>
            <a:endParaRPr lang="en-US" altLang="ja-JP" sz="3900" b="1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012370" y="26975794"/>
            <a:ext cx="7138521" cy="102385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solidFill>
                  <a:schemeClr val="tx1"/>
                </a:solidFill>
              </a:rPr>
              <a:t>この方法の参考文献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リップストリーム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スリップストリーム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スリップストリーム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450</TotalTime>
  <Words>282</Words>
  <Application>Microsoft Office PowerPoint</Application>
  <PresentationFormat>ユーザー設定</PresentationFormat>
  <Paragraphs>94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スリップストリーム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onodera</cp:lastModifiedBy>
  <cp:revision>39</cp:revision>
  <dcterms:created xsi:type="dcterms:W3CDTF">2013-12-10T09:34:47Z</dcterms:created>
  <dcterms:modified xsi:type="dcterms:W3CDTF">2013-12-11T15:11:06Z</dcterms:modified>
</cp:coreProperties>
</file>