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notesMasterIdLst>
    <p:notesMasterId r:id="rId3"/>
  </p:notesMasterIdLst>
  <p:sldIdLst>
    <p:sldId id="263" r:id="rId2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7"/>
    <a:srgbClr val="FFA153"/>
    <a:srgbClr val="99FF99"/>
    <a:srgbClr val="B25444"/>
    <a:srgbClr val="FFD1AB"/>
    <a:srgbClr val="FFB679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26" d="100"/>
          <a:sy n="26" d="100"/>
        </p:scale>
        <p:origin x="552" y="20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一見した時点でカスタマーレビューに信頼性がないデータ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別途印刷する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09B3F-F74C-4D1D-A2CC-01CA926D4C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5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9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96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71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9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9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8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8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74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70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97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3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3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6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5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0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949" indent="0">
              <a:buNone/>
              <a:defRPr sz="9000"/>
            </a:lvl2pPr>
            <a:lvl3pPr marL="2951897" indent="0">
              <a:buNone/>
              <a:defRPr sz="7700"/>
            </a:lvl3pPr>
            <a:lvl4pPr marL="4427852" indent="0">
              <a:buNone/>
              <a:defRPr sz="6500"/>
            </a:lvl4pPr>
            <a:lvl5pPr marL="5903801" indent="0">
              <a:buNone/>
              <a:defRPr sz="6500"/>
            </a:lvl5pPr>
            <a:lvl6pPr marL="7379749" indent="0">
              <a:buNone/>
              <a:defRPr sz="6500"/>
            </a:lvl6pPr>
            <a:lvl7pPr marL="8855704" indent="0">
              <a:buNone/>
              <a:defRPr sz="6500"/>
            </a:lvl7pPr>
            <a:lvl8pPr marL="10331653" indent="0">
              <a:buNone/>
              <a:defRPr sz="6500"/>
            </a:lvl8pPr>
            <a:lvl9pPr marL="11807601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28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90" tIns="147597" rIns="295190" bIns="14759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90" tIns="147597" rIns="295190" bIns="14759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12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xStyles>
    <p:titleStyle>
      <a:lvl1pPr algn="ctr" defTabSz="2951897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63" indent="-1106963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20" indent="-922469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23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778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27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6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624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579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49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97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52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01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49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704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53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601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つの角を切り取った四角形 19"/>
          <p:cNvSpPr/>
          <p:nvPr/>
        </p:nvSpPr>
        <p:spPr>
          <a:xfrm>
            <a:off x="355468" y="23001603"/>
            <a:ext cx="20325177" cy="672262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32" name="角丸四角形 31"/>
          <p:cNvSpPr/>
          <p:nvPr/>
        </p:nvSpPr>
        <p:spPr>
          <a:xfrm>
            <a:off x="396256" y="3773685"/>
            <a:ext cx="6984776" cy="1716786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研究背景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90559" y="11584417"/>
            <a:ext cx="12902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u="sng" dirty="0" smtClean="0">
                <a:solidFill>
                  <a:schemeClr val="accent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平均評価</a:t>
            </a:r>
            <a:r>
              <a:rPr lang="ja-JP" altLang="en-US" sz="4800" b="1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だけでは信用できない！！</a:t>
            </a:r>
            <a:endParaRPr lang="ja-JP" altLang="en-US" sz="4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38458"/>
              </p:ext>
            </p:extLst>
          </p:nvPr>
        </p:nvGraphicFramePr>
        <p:xfrm>
          <a:off x="355469" y="5672519"/>
          <a:ext cx="18402827" cy="4627492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3151441"/>
                <a:gridCol w="159860"/>
                <a:gridCol w="3097718"/>
                <a:gridCol w="8177384"/>
                <a:gridCol w="3816424"/>
              </a:tblGrid>
              <a:tr h="649961"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>
                          <a:effectLst/>
                        </a:rPr>
                        <a:t>商品の</a:t>
                      </a:r>
                      <a:r>
                        <a:rPr lang="ja-JP" sz="4600" kern="100" dirty="0" smtClean="0">
                          <a:effectLst/>
                        </a:rPr>
                        <a:t>レビュー</a:t>
                      </a:r>
                      <a:endParaRPr lang="ja-JP" sz="46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828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 smtClean="0">
                          <a:effectLst/>
                        </a:rPr>
                        <a:t>評価</a:t>
                      </a:r>
                      <a:endParaRPr lang="en-US" alt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 smtClean="0">
                          <a:effectLst/>
                        </a:rPr>
                        <a:t>コメント</a:t>
                      </a: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 smtClean="0">
                          <a:effectLst/>
                        </a:rPr>
                        <a:t>レビューは参考になりましたか？</a:t>
                      </a:r>
                      <a:endParaRPr lang="en-US" alt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4600" kern="100" dirty="0" smtClean="0">
                          <a:effectLst/>
                        </a:rPr>
                        <a:t>購入済みか？</a:t>
                      </a:r>
                      <a:endParaRPr lang="en-US" alt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94476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46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レビュー　計　</a:t>
                      </a:r>
                      <a:r>
                        <a:rPr lang="en-US" altLang="ja-JP" sz="46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altLang="en-US" sz="46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件</a:t>
                      </a:r>
                      <a:endParaRPr lang="ja-JP" sz="460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447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baseline="0" dirty="0">
                          <a:effectLst/>
                        </a:rPr>
                        <a:t>★★★★★</a:t>
                      </a:r>
                      <a:endParaRPr lang="ja-JP" sz="46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>
                          <a:effectLst/>
                        </a:rPr>
                        <a:t>おもしろい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600" kern="100" dirty="0">
                          <a:effectLst/>
                        </a:rPr>
                        <a:t>100</a:t>
                      </a:r>
                      <a:r>
                        <a:rPr lang="ja-JP" sz="4600" kern="100" dirty="0">
                          <a:effectLst/>
                        </a:rPr>
                        <a:t>人中</a:t>
                      </a:r>
                      <a:r>
                        <a:rPr lang="en-US" sz="4600" kern="100" dirty="0">
                          <a:effectLst/>
                        </a:rPr>
                        <a:t>89</a:t>
                      </a:r>
                      <a:r>
                        <a:rPr lang="ja-JP" sz="4600" kern="100" dirty="0">
                          <a:effectLst/>
                        </a:rPr>
                        <a:t>人が参考になった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4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Amazon</a:t>
                      </a:r>
                      <a:r>
                        <a:rPr lang="ja-JP" altLang="en-US" sz="4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で購入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47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baseline="0" dirty="0">
                          <a:effectLst/>
                        </a:rPr>
                        <a:t>★☆☆☆☆</a:t>
                      </a:r>
                      <a:endParaRPr lang="ja-JP" sz="46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>
                          <a:effectLst/>
                        </a:rPr>
                        <a:t>つまらない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600" kern="100" dirty="0">
                          <a:effectLst/>
                        </a:rPr>
                        <a:t>100</a:t>
                      </a:r>
                      <a:r>
                        <a:rPr lang="ja-JP" sz="4600" kern="100" dirty="0" smtClean="0">
                          <a:effectLst/>
                        </a:rPr>
                        <a:t>人中</a:t>
                      </a:r>
                      <a:r>
                        <a:rPr lang="ja-JP" altLang="en-US" sz="460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4600" kern="100" baseline="0" dirty="0" smtClean="0">
                          <a:effectLst/>
                        </a:rPr>
                        <a:t>8</a:t>
                      </a:r>
                      <a:r>
                        <a:rPr lang="ja-JP" sz="4600" kern="100" dirty="0" smtClean="0">
                          <a:effectLst/>
                        </a:rPr>
                        <a:t>人</a:t>
                      </a:r>
                      <a:r>
                        <a:rPr lang="ja-JP" sz="4600" kern="100" dirty="0">
                          <a:effectLst/>
                        </a:rPr>
                        <a:t>が参考になった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0" marB="0"/>
                </a:tc>
              </a:tr>
              <a:tr h="812452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4600" kern="100" dirty="0" smtClean="0">
                          <a:effectLst/>
                        </a:rPr>
                        <a:t>評価の平均：</a:t>
                      </a:r>
                      <a:r>
                        <a:rPr lang="ja-JP" altLang="en-US" sz="4600" kern="100" baseline="0" dirty="0" smtClean="0">
                          <a:effectLst/>
                        </a:rPr>
                        <a:t>★★★☆☆</a:t>
                      </a:r>
                      <a:endParaRPr lang="ja-JP" sz="46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396257" y="16117371"/>
            <a:ext cx="5443137" cy="2004996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研究方法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399670" y="13211906"/>
            <a:ext cx="406996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1467" y="13376502"/>
            <a:ext cx="12678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/>
              <a:t>　</a:t>
            </a:r>
            <a:r>
              <a:rPr lang="ja-JP" altLang="en-US" sz="5400" b="1" dirty="0" smtClean="0"/>
              <a:t>　信頼性</a:t>
            </a:r>
            <a:r>
              <a:rPr lang="ja-JP" altLang="en-US" sz="5400" b="1" dirty="0"/>
              <a:t>が</a:t>
            </a:r>
            <a:r>
              <a:rPr lang="ja-JP" altLang="en-US" sz="5400" b="1" dirty="0" smtClean="0"/>
              <a:t>ある</a:t>
            </a:r>
            <a:endParaRPr lang="en-US" altLang="ja-JP" sz="5400" b="1" dirty="0" smtClean="0"/>
          </a:p>
          <a:p>
            <a:r>
              <a:rPr lang="en-US" altLang="ja-JP" sz="5400" b="1" dirty="0"/>
              <a:t> </a:t>
            </a:r>
            <a:r>
              <a:rPr lang="en-US" altLang="ja-JP" sz="5400" b="1" dirty="0" smtClean="0"/>
              <a:t>           </a:t>
            </a:r>
            <a:r>
              <a:rPr lang="ja-JP" altLang="en-US" sz="5400" b="1" dirty="0" smtClean="0"/>
              <a:t>新たなレビューの方法を作り出す</a:t>
            </a:r>
            <a:endParaRPr lang="en-US" altLang="ja-JP" sz="5400" b="1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691427" y="15130828"/>
            <a:ext cx="1303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845449" y="16303991"/>
            <a:ext cx="14078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800" dirty="0" smtClean="0">
                <a:latin typeface="NimbusRomNo9L-ReguItal"/>
              </a:rPr>
              <a:t>大手サイト</a:t>
            </a:r>
            <a:r>
              <a:rPr lang="en-US" altLang="ja-JP" sz="4800" dirty="0" smtClean="0">
                <a:latin typeface="NimbusRomNo9L-ReguItal"/>
              </a:rPr>
              <a:t>Amazon</a:t>
            </a:r>
            <a:r>
              <a:rPr lang="ja-JP" altLang="en-US" sz="4800" dirty="0" smtClean="0">
                <a:latin typeface="NimbusRomNo9L-ReguItal"/>
              </a:rPr>
              <a:t>のデータを利用して</a:t>
            </a:r>
            <a:endParaRPr lang="en-US" altLang="ja-JP" sz="4800" dirty="0" smtClean="0">
              <a:latin typeface="NimbusRomNo9L-ReguItal"/>
            </a:endParaRPr>
          </a:p>
          <a:p>
            <a:r>
              <a:rPr lang="en-US" altLang="ja-JP" sz="4800" dirty="0" smtClean="0">
                <a:latin typeface="NimbusRomNo9L-ReguItal"/>
              </a:rPr>
              <a:t>Ubuntu</a:t>
            </a:r>
            <a:r>
              <a:rPr lang="ja-JP" altLang="en-US" sz="4800" dirty="0" smtClean="0">
                <a:latin typeface="NimbusRomNo9L-ReguItal"/>
              </a:rPr>
              <a:t>を使いクロームでレビューデータの検証をする</a:t>
            </a:r>
            <a:endParaRPr lang="ja-JP" altLang="en-US" sz="4800" dirty="0"/>
          </a:p>
        </p:txBody>
      </p:sp>
      <p:sp>
        <p:nvSpPr>
          <p:cNvPr id="4" name="1 つの角を丸めた四角形 3"/>
          <p:cNvSpPr/>
          <p:nvPr/>
        </p:nvSpPr>
        <p:spPr>
          <a:xfrm>
            <a:off x="2300838" y="457195"/>
            <a:ext cx="17681945" cy="3204743"/>
          </a:xfrm>
          <a:prstGeom prst="snip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7200" b="1" dirty="0">
                <a:solidFill>
                  <a:schemeClr val="tx1"/>
                </a:solidFill>
              </a:rPr>
              <a:t>オンラインショッピングサイト利用者</a:t>
            </a:r>
            <a:r>
              <a:rPr lang="ja-JP" altLang="en-US" sz="5400" b="1" dirty="0" smtClean="0">
                <a:solidFill>
                  <a:schemeClr val="tx1"/>
                </a:solidFill>
              </a:rPr>
              <a:t>によ</a:t>
            </a:r>
            <a:r>
              <a:rPr lang="ja-JP" altLang="en-US" sz="5400" b="1" dirty="0">
                <a:solidFill>
                  <a:schemeClr val="tx1"/>
                </a:solidFill>
              </a:rPr>
              <a:t>る</a:t>
            </a:r>
            <a:endParaRPr lang="en-US" altLang="ja-JP" sz="5400" b="1" dirty="0">
              <a:solidFill>
                <a:schemeClr val="tx1"/>
              </a:solidFill>
            </a:endParaRPr>
          </a:p>
          <a:p>
            <a:pPr lvl="0"/>
            <a:r>
              <a:rPr lang="en-US" altLang="ja-JP" sz="6000" b="1" dirty="0">
                <a:solidFill>
                  <a:schemeClr val="tx1"/>
                </a:solidFill>
              </a:rPr>
              <a:t> </a:t>
            </a:r>
            <a:r>
              <a:rPr lang="en-US" altLang="ja-JP" sz="6000" b="1" dirty="0" smtClean="0">
                <a:solidFill>
                  <a:schemeClr val="tx1"/>
                </a:solidFill>
              </a:rPr>
              <a:t>                 </a:t>
            </a:r>
            <a:r>
              <a:rPr lang="ja-JP" altLang="en-US" sz="7200" b="1" dirty="0" smtClean="0">
                <a:solidFill>
                  <a:schemeClr val="tx1"/>
                </a:solidFill>
              </a:rPr>
              <a:t>商品</a:t>
            </a:r>
            <a:r>
              <a:rPr lang="ja-JP" altLang="en-US" sz="7200" b="1" dirty="0">
                <a:solidFill>
                  <a:schemeClr val="tx1"/>
                </a:solidFill>
              </a:rPr>
              <a:t>に対するレビューの動向調査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16060" y="3693126"/>
            <a:ext cx="1077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+mn-ea"/>
              </a:rPr>
              <a:t>矢吹研究室　</a:t>
            </a:r>
            <a:r>
              <a:rPr kumimoji="1" lang="en-US" altLang="ja-JP" sz="4800" dirty="0" smtClean="0">
                <a:latin typeface="+mn-ea"/>
              </a:rPr>
              <a:t>1242042 </a:t>
            </a:r>
            <a:r>
              <a:rPr kumimoji="1" lang="ja-JP" altLang="en-US" sz="4800" dirty="0" smtClean="0">
                <a:latin typeface="+mn-ea"/>
              </a:rPr>
              <a:t>齋藤勇也</a:t>
            </a:r>
            <a:endParaRPr kumimoji="1" lang="ja-JP" altLang="en-US" sz="4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051467" y="23245950"/>
            <a:ext cx="493388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研究結果</a:t>
            </a: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295835" y="5630470"/>
            <a:ext cx="20288963" cy="7158455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切り取った四角形 27"/>
          <p:cNvSpPr/>
          <p:nvPr/>
        </p:nvSpPr>
        <p:spPr>
          <a:xfrm>
            <a:off x="396256" y="15918580"/>
            <a:ext cx="20288963" cy="6772332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対角する 2 つの角を切り取った四角形 29"/>
          <p:cNvSpPr/>
          <p:nvPr/>
        </p:nvSpPr>
        <p:spPr>
          <a:xfrm>
            <a:off x="391682" y="13015759"/>
            <a:ext cx="20288963" cy="2611566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810109" y="25081182"/>
            <a:ext cx="98705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購入した人，購入していない人の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　分類分けでレビューの検証をする．</a:t>
            </a:r>
            <a:endParaRPr lang="en-US" altLang="ja-JP" sz="4400" dirty="0" smtClean="0"/>
          </a:p>
          <a:p>
            <a:endParaRPr lang="en-US" altLang="ja-JP" sz="2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レビューが「参考になった，ならない」</a:t>
            </a:r>
            <a:endParaRPr lang="en-US" altLang="ja-JP" sz="4400" dirty="0" smtClean="0"/>
          </a:p>
          <a:p>
            <a:r>
              <a:rPr lang="ja-JP" altLang="en-US" sz="4400" dirty="0" smtClean="0"/>
              <a:t>　　「購入した，購入していない</a:t>
            </a:r>
            <a:r>
              <a:rPr lang="ja-JP" altLang="en-US" sz="4400" dirty="0" smtClean="0"/>
              <a:t>」</a:t>
            </a:r>
            <a:r>
              <a:rPr lang="ja-JP" altLang="en-US" sz="4400" dirty="0" smtClean="0"/>
              <a:t>よう</a:t>
            </a:r>
            <a:r>
              <a:rPr lang="ja-JP" altLang="en-US" sz="4400" dirty="0"/>
              <a:t>に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　項目を増やし，それらをまとめて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　よりレビューの信頼性を高めていく．</a:t>
            </a:r>
            <a:endParaRPr kumimoji="1" lang="en-US" altLang="ja-JP" sz="44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7" y="24772971"/>
            <a:ext cx="7546633" cy="3883797"/>
          </a:xfrm>
          <a:prstGeom prst="rect">
            <a:avLst/>
          </a:prstGeom>
        </p:spPr>
      </p:pic>
      <p:sp>
        <p:nvSpPr>
          <p:cNvPr id="38" name="角丸四角形 37"/>
          <p:cNvSpPr/>
          <p:nvPr/>
        </p:nvSpPr>
        <p:spPr>
          <a:xfrm>
            <a:off x="10810109" y="23293476"/>
            <a:ext cx="493388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今後の予定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1682" y="28957803"/>
            <a:ext cx="11113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重み着き平均のほうが約１小さい結果が出た．</a:t>
            </a:r>
            <a:endParaRPr kumimoji="1" lang="en-US" altLang="ja-JP" sz="4400" dirty="0" smtClean="0"/>
          </a:p>
        </p:txBody>
      </p:sp>
      <p:sp>
        <p:nvSpPr>
          <p:cNvPr id="8" name="曲折矢印 7"/>
          <p:cNvSpPr/>
          <p:nvPr/>
        </p:nvSpPr>
        <p:spPr>
          <a:xfrm rot="5400000">
            <a:off x="13825938" y="11014215"/>
            <a:ext cx="12195696" cy="2352567"/>
          </a:xfrm>
          <a:prstGeom prst="bentArrow">
            <a:avLst>
              <a:gd name="adj1" fmla="val 17121"/>
              <a:gd name="adj2" fmla="val 35635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816060" y="18442014"/>
            <a:ext cx="8685661" cy="1938992"/>
          </a:xfrm>
          <a:prstGeom prst="rect">
            <a:avLst/>
          </a:prstGeom>
          <a:noFill/>
          <a:ln w="12700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購入した，購入していない人物で分け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購入した人物のみに絞り込むことで</a:t>
            </a:r>
            <a:endParaRPr lang="en-US" altLang="ja-JP" sz="4000" dirty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信用できるデータになるのでは</a:t>
            </a:r>
            <a:r>
              <a:rPr lang="en-US" altLang="ja-JP" sz="4000" dirty="0" smtClean="0">
                <a:solidFill>
                  <a:prstClr val="black"/>
                </a:solidFill>
              </a:rPr>
              <a:t>!?</a:t>
            </a:r>
          </a:p>
        </p:txBody>
      </p:sp>
      <p:cxnSp>
        <p:nvCxnSpPr>
          <p:cNvPr id="36" name="直線コネクタ 35"/>
          <p:cNvCxnSpPr/>
          <p:nvPr/>
        </p:nvCxnSpPr>
        <p:spPr>
          <a:xfrm>
            <a:off x="372713" y="18288347"/>
            <a:ext cx="20307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092" y="20503427"/>
            <a:ext cx="10894282" cy="2082453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5839394" y="20949369"/>
            <a:ext cx="8361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5400" dirty="0" smtClean="0">
                <a:latin typeface="NimbusRomNo9L-ReguItal"/>
              </a:rPr>
              <a:t>計算式：</a:t>
            </a:r>
            <a:endParaRPr lang="en-US" altLang="ja-JP" sz="5400" dirty="0">
              <a:latin typeface="NimbusRomNo9L-ReguItal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10508" y="24224603"/>
            <a:ext cx="392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データ計</a:t>
            </a:r>
            <a:r>
              <a:rPr lang="en-US" altLang="ja-JP" sz="2800" dirty="0" smtClean="0"/>
              <a:t>86</a:t>
            </a:r>
            <a:r>
              <a:rPr lang="ja-JP" altLang="en-US" sz="2800" dirty="0" smtClean="0"/>
              <a:t>件</a:t>
            </a:r>
            <a:endParaRPr lang="en-US" altLang="ja-JP" sz="2800" dirty="0" smtClean="0"/>
          </a:p>
        </p:txBody>
      </p:sp>
      <p:sp>
        <p:nvSpPr>
          <p:cNvPr id="39" name="下矢印 38"/>
          <p:cNvSpPr/>
          <p:nvPr/>
        </p:nvSpPr>
        <p:spPr>
          <a:xfrm>
            <a:off x="6725330" y="10559297"/>
            <a:ext cx="5976664" cy="103679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1426038" y="20419563"/>
            <a:ext cx="1934434" cy="37288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40143" y="18442014"/>
            <a:ext cx="8616111" cy="1938992"/>
          </a:xfrm>
          <a:prstGeom prst="rect">
            <a:avLst/>
          </a:prstGeom>
          <a:noFill/>
          <a:ln w="12700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レビューを見た人達の集合値である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参考になった数を使うことで</a:t>
            </a:r>
            <a:endParaRPr lang="en-US" altLang="ja-JP" sz="4000" dirty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分かりやすく出来るのでは</a:t>
            </a:r>
            <a:r>
              <a:rPr lang="en-US" altLang="ja-JP" sz="4000" dirty="0" smtClean="0">
                <a:solidFill>
                  <a:prstClr val="black"/>
                </a:solidFill>
              </a:rPr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2054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Words>198</Words>
  <Application>Microsoft Office PowerPoint</Application>
  <PresentationFormat>ユーザー設定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ゴシック</vt:lpstr>
      <vt:lpstr>NimbusRomNo9L-ReguItal</vt:lpstr>
      <vt:lpstr>Arial</vt:lpstr>
      <vt:lpstr>Calibri</vt:lpstr>
      <vt:lpstr>Times New Roman</vt:lpstr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saito</cp:lastModifiedBy>
  <cp:revision>226</cp:revision>
  <dcterms:created xsi:type="dcterms:W3CDTF">2012-09-17T17:26:59Z</dcterms:created>
  <dcterms:modified xsi:type="dcterms:W3CDTF">2015-10-07T08:47:34Z</dcterms:modified>
</cp:coreProperties>
</file>