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48" y="352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51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2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7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3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5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7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21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41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083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62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16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710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253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2795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33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8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24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416" indent="0">
              <a:buNone/>
              <a:defRPr sz="6500" b="1"/>
            </a:lvl2pPr>
            <a:lvl3pPr marL="2950838" indent="0">
              <a:buNone/>
              <a:defRPr sz="5800" b="1"/>
            </a:lvl3pPr>
            <a:lvl4pPr marL="4426270" indent="0">
              <a:buNone/>
              <a:defRPr sz="5200" b="1"/>
            </a:lvl4pPr>
            <a:lvl5pPr marL="5901686" indent="0">
              <a:buNone/>
              <a:defRPr sz="5200" b="1"/>
            </a:lvl5pPr>
            <a:lvl6pPr marL="7377102" indent="0">
              <a:buNone/>
              <a:defRPr sz="5200" b="1"/>
            </a:lvl6pPr>
            <a:lvl7pPr marL="8852534" indent="0">
              <a:buNone/>
              <a:defRPr sz="5200" b="1"/>
            </a:lvl7pPr>
            <a:lvl8pPr marL="10327956" indent="0">
              <a:buNone/>
              <a:defRPr sz="5200" b="1"/>
            </a:lvl8pPr>
            <a:lvl9pPr marL="11803372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15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416" indent="0">
              <a:buNone/>
              <a:defRPr sz="6500" b="1"/>
            </a:lvl2pPr>
            <a:lvl3pPr marL="2950838" indent="0">
              <a:buNone/>
              <a:defRPr sz="5800" b="1"/>
            </a:lvl3pPr>
            <a:lvl4pPr marL="4426270" indent="0">
              <a:buNone/>
              <a:defRPr sz="5200" b="1"/>
            </a:lvl4pPr>
            <a:lvl5pPr marL="5901686" indent="0">
              <a:buNone/>
              <a:defRPr sz="5200" b="1"/>
            </a:lvl5pPr>
            <a:lvl6pPr marL="7377102" indent="0">
              <a:buNone/>
              <a:defRPr sz="5200" b="1"/>
            </a:lvl6pPr>
            <a:lvl7pPr marL="8852534" indent="0">
              <a:buNone/>
              <a:defRPr sz="5200" b="1"/>
            </a:lvl7pPr>
            <a:lvl8pPr marL="10327956" indent="0">
              <a:buNone/>
              <a:defRPr sz="5200" b="1"/>
            </a:lvl8pPr>
            <a:lvl9pPr marL="11803372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15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7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416" indent="0">
              <a:buNone/>
              <a:defRPr sz="3900"/>
            </a:lvl2pPr>
            <a:lvl3pPr marL="2950838" indent="0">
              <a:buNone/>
              <a:defRPr sz="3200"/>
            </a:lvl3pPr>
            <a:lvl4pPr marL="4426270" indent="0">
              <a:buNone/>
              <a:defRPr sz="2900"/>
            </a:lvl4pPr>
            <a:lvl5pPr marL="5901686" indent="0">
              <a:buNone/>
              <a:defRPr sz="2900"/>
            </a:lvl5pPr>
            <a:lvl6pPr marL="7377102" indent="0">
              <a:buNone/>
              <a:defRPr sz="2900"/>
            </a:lvl6pPr>
            <a:lvl7pPr marL="8852534" indent="0">
              <a:buNone/>
              <a:defRPr sz="2900"/>
            </a:lvl7pPr>
            <a:lvl8pPr marL="10327956" indent="0">
              <a:buNone/>
              <a:defRPr sz="2900"/>
            </a:lvl8pPr>
            <a:lvl9pPr marL="11803372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9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416" indent="0">
              <a:buNone/>
              <a:defRPr sz="9000"/>
            </a:lvl2pPr>
            <a:lvl3pPr marL="2950838" indent="0">
              <a:buNone/>
              <a:defRPr sz="7700"/>
            </a:lvl3pPr>
            <a:lvl4pPr marL="4426270" indent="0">
              <a:buNone/>
              <a:defRPr sz="6500"/>
            </a:lvl4pPr>
            <a:lvl5pPr marL="5901686" indent="0">
              <a:buNone/>
              <a:defRPr sz="6500"/>
            </a:lvl5pPr>
            <a:lvl6pPr marL="7377102" indent="0">
              <a:buNone/>
              <a:defRPr sz="6500"/>
            </a:lvl6pPr>
            <a:lvl7pPr marL="8852534" indent="0">
              <a:buNone/>
              <a:defRPr sz="6500"/>
            </a:lvl7pPr>
            <a:lvl8pPr marL="10327956" indent="0">
              <a:buNone/>
              <a:defRPr sz="6500"/>
            </a:lvl8pPr>
            <a:lvl9pPr marL="11803372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416" indent="0">
              <a:buNone/>
              <a:defRPr sz="3900"/>
            </a:lvl2pPr>
            <a:lvl3pPr marL="2950838" indent="0">
              <a:buNone/>
              <a:defRPr sz="3200"/>
            </a:lvl3pPr>
            <a:lvl4pPr marL="4426270" indent="0">
              <a:buNone/>
              <a:defRPr sz="2900"/>
            </a:lvl4pPr>
            <a:lvl5pPr marL="5901686" indent="0">
              <a:buNone/>
              <a:defRPr sz="2900"/>
            </a:lvl5pPr>
            <a:lvl6pPr marL="7377102" indent="0">
              <a:buNone/>
              <a:defRPr sz="2900"/>
            </a:lvl6pPr>
            <a:lvl7pPr marL="8852534" indent="0">
              <a:buNone/>
              <a:defRPr sz="2900"/>
            </a:lvl7pPr>
            <a:lvl8pPr marL="10327956" indent="0">
              <a:buNone/>
              <a:defRPr sz="2900"/>
            </a:lvl8pPr>
            <a:lvl9pPr marL="11803372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1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084" tIns="147548" rIns="295084" bIns="147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084" tIns="147548" rIns="295084" bIns="147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2014/10/14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54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2950838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563" indent="-1106563" algn="l" defTabSz="295083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7565" indent="-922143" algn="l" defTabSz="295083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8551" indent="-737719" algn="l" defTabSz="295083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3970" indent="-737719" algn="l" defTabSz="295083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9405" indent="-737719" algn="l" defTabSz="2950838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4821" indent="-737719" algn="l" defTabSz="295083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0237" indent="-737719" algn="l" defTabSz="295083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5669" indent="-737719" algn="l" defTabSz="295083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1091" indent="-737719" algn="l" defTabSz="295083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41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0838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6270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168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7102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2534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795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3372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正方形/長方形 109"/>
          <p:cNvSpPr/>
          <p:nvPr/>
        </p:nvSpPr>
        <p:spPr>
          <a:xfrm>
            <a:off x="984117" y="15626501"/>
            <a:ext cx="8730703" cy="2642329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 defTabSz="2951897"/>
            <a:r>
              <a:rPr lang="en-US" altLang="ja-JP" sz="4000" b="1" dirty="0">
                <a:solidFill>
                  <a:prstClr val="black"/>
                </a:solidFill>
              </a:rPr>
              <a:t>GitHub</a:t>
            </a:r>
            <a:r>
              <a:rPr lang="ja-JP" altLang="en-US" sz="4000" b="1" dirty="0">
                <a:solidFill>
                  <a:prstClr val="black"/>
                </a:solidFill>
              </a:rPr>
              <a:t>を</a:t>
            </a:r>
            <a:r>
              <a:rPr lang="ja-JP" altLang="en-US" sz="4000" b="1" dirty="0" smtClean="0">
                <a:solidFill>
                  <a:prstClr val="black"/>
                </a:solidFill>
              </a:rPr>
              <a:t>用いた</a:t>
            </a:r>
            <a:endParaRPr lang="en-US" altLang="ja-JP" sz="4000" b="1" dirty="0" smtClean="0">
              <a:solidFill>
                <a:prstClr val="black"/>
              </a:solidFill>
            </a:endParaRPr>
          </a:p>
          <a:p>
            <a:pPr algn="ctr" defTabSz="2951897"/>
            <a:r>
              <a:rPr lang="ja-JP" altLang="en-US" sz="4000" b="1" dirty="0" smtClean="0">
                <a:solidFill>
                  <a:prstClr val="black"/>
                </a:solidFill>
              </a:rPr>
              <a:t>ソフトウェア開発プロジェクト</a:t>
            </a:r>
            <a:r>
              <a:rPr lang="ja-JP" altLang="en-US" sz="4000" b="1" dirty="0">
                <a:solidFill>
                  <a:prstClr val="black"/>
                </a:solidFill>
              </a:rPr>
              <a:t>毎</a:t>
            </a:r>
            <a:r>
              <a:rPr lang="ja-JP" altLang="en-US" sz="4000" b="1" dirty="0" smtClean="0">
                <a:solidFill>
                  <a:prstClr val="black"/>
                </a:solidFill>
              </a:rPr>
              <a:t>に</a:t>
            </a:r>
            <a:endParaRPr lang="en-US" altLang="ja-JP" sz="4000" b="1" dirty="0" smtClean="0">
              <a:solidFill>
                <a:prstClr val="black"/>
              </a:solidFill>
            </a:endParaRPr>
          </a:p>
          <a:p>
            <a:pPr algn="ctr" defTabSz="2951897"/>
            <a:r>
              <a:rPr lang="ja-JP" altLang="en-US" sz="4000" b="1" dirty="0" smtClean="0">
                <a:solidFill>
                  <a:prstClr val="black"/>
                </a:solidFill>
              </a:rPr>
              <a:t>適切</a:t>
            </a:r>
            <a:r>
              <a:rPr lang="ja-JP" altLang="en-US" sz="4000" b="1" dirty="0">
                <a:solidFill>
                  <a:prstClr val="black"/>
                </a:solidFill>
              </a:rPr>
              <a:t>な開発フローを選択する基準</a:t>
            </a:r>
            <a:r>
              <a:rPr lang="ja-JP" altLang="en-US" sz="4000" b="1" dirty="0" smtClean="0">
                <a:solidFill>
                  <a:prstClr val="black"/>
                </a:solidFill>
              </a:rPr>
              <a:t>を</a:t>
            </a:r>
            <a:endParaRPr lang="en-US" altLang="ja-JP" sz="4000" b="1" dirty="0" smtClean="0">
              <a:solidFill>
                <a:prstClr val="black"/>
              </a:solidFill>
            </a:endParaRPr>
          </a:p>
          <a:p>
            <a:pPr algn="ctr" defTabSz="2951897"/>
            <a:r>
              <a:rPr lang="ja-JP" altLang="en-US" sz="4000" b="1" dirty="0" smtClean="0">
                <a:solidFill>
                  <a:prstClr val="black"/>
                </a:solidFill>
              </a:rPr>
              <a:t>明確</a:t>
            </a:r>
            <a:r>
              <a:rPr lang="ja-JP" altLang="en-US" sz="4000" b="1" dirty="0">
                <a:solidFill>
                  <a:prstClr val="black"/>
                </a:solidFill>
              </a:rPr>
              <a:t>に</a:t>
            </a:r>
            <a:r>
              <a:rPr lang="ja-JP" altLang="en-US" sz="4000" b="1" dirty="0" smtClean="0">
                <a:solidFill>
                  <a:prstClr val="black"/>
                </a:solidFill>
              </a:rPr>
              <a:t>する</a:t>
            </a:r>
            <a:endParaRPr lang="ja-JP" altLang="en-US" sz="4000" b="1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24488" y="234334"/>
            <a:ext cx="19690475" cy="3908752"/>
          </a:xfrm>
          <a:prstGeom prst="rect">
            <a:avLst/>
          </a:prstGeom>
          <a:noFill/>
        </p:spPr>
        <p:txBody>
          <a:bodyPr wrap="square" lIns="91434" tIns="45715" rIns="91434" bIns="45715" rtlCol="0">
            <a:spAutoFit/>
          </a:bodyPr>
          <a:lstStyle/>
          <a:p>
            <a:r>
              <a:rPr lang="ja-JP" altLang="ja-JP" sz="8800" dirty="0"/>
              <a:t>バージョン管理システムを活用</a:t>
            </a:r>
            <a:r>
              <a:rPr lang="ja-JP" altLang="ja-JP" sz="8800" dirty="0" smtClean="0"/>
              <a:t>する</a:t>
            </a:r>
            <a:endParaRPr lang="en-US" altLang="ja-JP" sz="8800" dirty="0" smtClean="0"/>
          </a:p>
          <a:p>
            <a:r>
              <a:rPr lang="ja-JP" altLang="ja-JP" sz="8800" dirty="0" smtClean="0"/>
              <a:t>ソフトウェア</a:t>
            </a:r>
            <a:r>
              <a:rPr lang="ja-JP" altLang="ja-JP" sz="8800" dirty="0"/>
              <a:t>開発の開発フロー</a:t>
            </a:r>
          </a:p>
          <a:p>
            <a:pPr algn="r" defTabSz="2951897"/>
            <a:r>
              <a:rPr lang="ja-JP" altLang="en-US" sz="7200" b="1" dirty="0" smtClean="0">
                <a:solidFill>
                  <a:prstClr val="black"/>
                </a:solidFill>
                <a:latin typeface="HGｺﾞｼｯｸM"/>
                <a:cs typeface="Times New Roman" panose="02020603050405020304" pitchFamily="18" charset="0"/>
              </a:rPr>
              <a:t>矢吹研究室</a:t>
            </a:r>
            <a:r>
              <a:rPr lang="en-US" altLang="ja-JP" sz="7200" b="1" dirty="0" smtClean="0">
                <a:solidFill>
                  <a:prstClr val="black"/>
                </a:solidFill>
                <a:latin typeface="HGｺﾞｼｯｸM"/>
                <a:cs typeface="Times New Roman" panose="02020603050405020304" pitchFamily="18" charset="0"/>
              </a:rPr>
              <a:t> 1142032</a:t>
            </a:r>
            <a:r>
              <a:rPr lang="en-US" altLang="ja-JP" sz="7200" b="1" dirty="0" smtClean="0">
                <a:solidFill>
                  <a:prstClr val="black"/>
                </a:solidFill>
              </a:rPr>
              <a:t> </a:t>
            </a:r>
            <a:r>
              <a:rPr lang="ja-JP" altLang="en-US" sz="7200" b="1" dirty="0">
                <a:solidFill>
                  <a:prstClr val="black"/>
                </a:solidFill>
              </a:rPr>
              <a:t>小野寺航己</a:t>
            </a:r>
            <a:endParaRPr lang="en-US" altLang="ja-JP" sz="7200" b="1" dirty="0">
              <a:solidFill>
                <a:prstClr val="black"/>
              </a:solidFill>
            </a:endParaRPr>
          </a:p>
        </p:txBody>
      </p:sp>
      <p:sp>
        <p:nvSpPr>
          <p:cNvPr id="109" name="円/楕円 108"/>
          <p:cNvSpPr/>
          <p:nvPr/>
        </p:nvSpPr>
        <p:spPr>
          <a:xfrm>
            <a:off x="-169361" y="14410057"/>
            <a:ext cx="3206845" cy="152387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51897"/>
            <a:r>
              <a:rPr lang="ja-JP" altLang="en-US" sz="7200" b="1" dirty="0" smtClean="0">
                <a:solidFill>
                  <a:schemeClr val="tx2"/>
                </a:solidFill>
              </a:rPr>
              <a:t>目的</a:t>
            </a:r>
            <a:endParaRPr lang="ja-JP" altLang="en-US" sz="7200" b="1" dirty="0">
              <a:solidFill>
                <a:schemeClr val="tx2"/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1226006" y="4244011"/>
            <a:ext cx="18739120" cy="11689918"/>
            <a:chOff x="1226006" y="4244011"/>
            <a:chExt cx="18739120" cy="11689918"/>
          </a:xfrm>
        </p:grpSpPr>
        <p:sp>
          <p:nvSpPr>
            <p:cNvPr id="24" name="角丸四角形 23"/>
            <p:cNvSpPr/>
            <p:nvPr/>
          </p:nvSpPr>
          <p:spPr>
            <a:xfrm>
              <a:off x="2518634" y="4791679"/>
              <a:ext cx="16654403" cy="9689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1974516" y="4244011"/>
              <a:ext cx="3364287" cy="14304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951897"/>
              <a:r>
                <a:rPr lang="ja-JP" altLang="en-US" sz="7200" b="1" dirty="0" smtClean="0">
                  <a:solidFill>
                    <a:srgbClr val="212745">
                      <a:lumMod val="60000"/>
                      <a:lumOff val="40000"/>
                    </a:srgbClr>
                  </a:solidFill>
                </a:rPr>
                <a:t>背景</a:t>
              </a:r>
              <a:endParaRPr lang="ja-JP" altLang="en-US" sz="7200" b="1" dirty="0">
                <a:solidFill>
                  <a:srgbClr val="212745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400475" y="5929127"/>
              <a:ext cx="8564651" cy="687497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円柱 2"/>
            <p:cNvSpPr/>
            <p:nvPr/>
          </p:nvSpPr>
          <p:spPr>
            <a:xfrm>
              <a:off x="14612423" y="6131174"/>
              <a:ext cx="4342018" cy="3547271"/>
            </a:xfrm>
            <a:prstGeom prst="can">
              <a:avLst>
                <a:gd name="adj" fmla="val 2517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b="1" dirty="0" smtClean="0">
                  <a:solidFill>
                    <a:schemeClr val="tx1"/>
                  </a:solidFill>
                </a:rPr>
                <a:t>リポジトリ</a:t>
              </a:r>
              <a:endParaRPr lang="en-US" altLang="ja-JP" sz="4400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900" dirty="0" smtClean="0">
                <a:solidFill>
                  <a:schemeClr val="tx1"/>
                </a:solidFill>
              </a:endParaRPr>
            </a:p>
            <a:p>
              <a:pPr marL="857250" indent="-857250" algn="ctr">
                <a:buFont typeface="Wingdings" panose="05000000000000000000" pitchFamily="2" charset="2"/>
                <a:buChar char="l"/>
              </a:pPr>
              <a:r>
                <a:rPr kumimoji="1" lang="en-US" altLang="ja-JP" sz="4800" dirty="0" smtClean="0">
                  <a:solidFill>
                    <a:schemeClr val="tx1"/>
                  </a:solidFill>
                </a:rPr>
                <a:t>2010/04/08</a:t>
              </a:r>
            </a:p>
            <a:p>
              <a:pPr marL="857250" indent="-857250" algn="ctr">
                <a:buFont typeface="Wingdings" panose="05000000000000000000" pitchFamily="2" charset="2"/>
                <a:buChar char="l"/>
              </a:pPr>
              <a:r>
                <a:rPr lang="en-US" altLang="ja-JP" sz="4800" dirty="0" smtClean="0">
                  <a:solidFill>
                    <a:srgbClr val="FF0000"/>
                  </a:solidFill>
                </a:rPr>
                <a:t>2010/04/22</a:t>
              </a:r>
              <a:endParaRPr lang="en-US" altLang="ja-JP" sz="4800" dirty="0">
                <a:solidFill>
                  <a:srgbClr val="FF0000"/>
                </a:solidFill>
              </a:endParaRPr>
            </a:p>
            <a:p>
              <a:pPr marL="857250" indent="-857250" algn="ctr">
                <a:buFont typeface="Wingdings" panose="05000000000000000000" pitchFamily="2" charset="2"/>
                <a:buChar char="l"/>
              </a:pPr>
              <a:r>
                <a:rPr lang="en-US" altLang="ja-JP" sz="4800" dirty="0" smtClean="0">
                  <a:solidFill>
                    <a:schemeClr val="tx1"/>
                  </a:solidFill>
                </a:rPr>
                <a:t>2010/05/01</a:t>
              </a:r>
            </a:p>
            <a:p>
              <a:pPr algn="ctr"/>
              <a:endParaRPr lang="en-US" altLang="ja-JP" sz="4000" dirty="0">
                <a:solidFill>
                  <a:schemeClr val="tx1"/>
                </a:solidFill>
              </a:endParaRPr>
            </a:p>
          </p:txBody>
        </p:sp>
        <p:pic>
          <p:nvPicPr>
            <p:cNvPr id="1027" name="Picture 3" descr="C:\Users\onodera\Desktop\engineer_intern_github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1561" y="7109482"/>
              <a:ext cx="2414426" cy="2966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11731937" y="5479124"/>
              <a:ext cx="5344272" cy="811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b="1" dirty="0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640853" y="4959221"/>
              <a:ext cx="4958417" cy="176419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/>
                <a:t>バージョン管理</a:t>
              </a:r>
            </a:p>
            <a:p>
              <a:pPr algn="ctr"/>
              <a:r>
                <a:rPr lang="ja-JP" altLang="en-US" sz="4800" b="1" dirty="0"/>
                <a:t>システム</a:t>
              </a:r>
            </a:p>
          </p:txBody>
        </p:sp>
        <p:grpSp>
          <p:nvGrpSpPr>
            <p:cNvPr id="25" name="グループ化 24"/>
            <p:cNvGrpSpPr/>
            <p:nvPr/>
          </p:nvGrpSpPr>
          <p:grpSpPr>
            <a:xfrm>
              <a:off x="2827938" y="7170048"/>
              <a:ext cx="7691656" cy="5634053"/>
              <a:chOff x="1201544" y="7457772"/>
              <a:chExt cx="7691656" cy="5634053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1201544" y="7457772"/>
                <a:ext cx="7691656" cy="5634053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1033" name="Picture 9" descr="C:\Users\onodera\AppData\Local\Microsoft\Windows\Temporary Internet Files\Content.IE5\M3ELHKBJ\MC900433941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2628" y="11089600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Picture 11" descr="C:\Users\onodera\AppData\Local\Microsoft\Windows\Temporary Internet Files\Content.IE5\4GYN6BAF\MC900433943[1]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1814" y="7660600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4840" y="8592532"/>
                <a:ext cx="1714500" cy="17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9" name="Picture 15" descr="C:\Users\onodera\AppData\Local\Microsoft\Windows\Temporary Internet Files\Content.IE5\4GYN6BAF\MC900432599[1]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3086" y="9634214"/>
                <a:ext cx="1828572" cy="18285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下矢印 16"/>
              <p:cNvSpPr/>
              <p:nvPr/>
            </p:nvSpPr>
            <p:spPr>
              <a:xfrm rot="18195231">
                <a:off x="3305360" y="9509026"/>
                <a:ext cx="814099" cy="914286"/>
              </a:xfrm>
              <a:prstGeom prst="down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下矢印 94"/>
              <p:cNvSpPr/>
              <p:nvPr/>
            </p:nvSpPr>
            <p:spPr>
              <a:xfrm rot="6941552">
                <a:off x="5941387" y="10904605"/>
                <a:ext cx="864271" cy="914286"/>
              </a:xfrm>
              <a:prstGeom prst="down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下矢印 95"/>
              <p:cNvSpPr/>
              <p:nvPr/>
            </p:nvSpPr>
            <p:spPr>
              <a:xfrm rot="2501644">
                <a:off x="5971930" y="9196978"/>
                <a:ext cx="839884" cy="914286"/>
              </a:xfrm>
              <a:prstGeom prst="down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1374840" y="10741997"/>
                <a:ext cx="3892412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b="1" dirty="0" smtClean="0"/>
                  <a:t>ファイル１つに</a:t>
                </a:r>
                <a:endParaRPr kumimoji="1" lang="en-US" altLang="ja-JP" sz="3200" b="1" dirty="0" smtClean="0"/>
              </a:p>
              <a:p>
                <a:r>
                  <a:rPr lang="ja-JP" altLang="en-US" sz="3200" b="1" dirty="0"/>
                  <a:t>複数メンバで</a:t>
                </a:r>
                <a:r>
                  <a:rPr lang="ja-JP" altLang="en-US" sz="3200" b="1" dirty="0" smtClean="0"/>
                  <a:t>編集</a:t>
                </a:r>
                <a:endParaRPr lang="en-US" altLang="ja-JP" sz="3200" b="1" dirty="0" smtClean="0"/>
              </a:p>
              <a:p>
                <a:r>
                  <a:rPr kumimoji="1" lang="ja-JP" altLang="en-US" sz="3200" b="1" dirty="0" smtClean="0"/>
                  <a:t>→</a:t>
                </a:r>
                <a:r>
                  <a:rPr kumimoji="1" lang="ja-JP" altLang="en-US" sz="3200" b="1" dirty="0" smtClean="0">
                    <a:solidFill>
                      <a:srgbClr val="FF0000"/>
                    </a:solidFill>
                  </a:rPr>
                  <a:t>並行して作業を</a:t>
                </a:r>
                <a:endParaRPr kumimoji="1" lang="en-US" altLang="ja-JP" sz="3200" b="1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sz="3200" b="1" dirty="0">
                    <a:solidFill>
                      <a:srgbClr val="FF0000"/>
                    </a:solidFill>
                  </a:rPr>
                  <a:t>　</a:t>
                </a:r>
                <a:r>
                  <a:rPr lang="ja-JP" altLang="en-US" sz="3200" b="1" dirty="0" smtClean="0">
                    <a:solidFill>
                      <a:srgbClr val="FF0000"/>
                    </a:solidFill>
                  </a:rPr>
                  <a:t>　行う必要がある</a:t>
                </a:r>
                <a:endParaRPr kumimoji="1" lang="en-US" altLang="ja-JP" sz="3200" b="1" dirty="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8" name="テキスト ボックス 97"/>
            <p:cNvSpPr txBox="1"/>
            <p:nvPr/>
          </p:nvSpPr>
          <p:spPr>
            <a:xfrm>
              <a:off x="11403352" y="10306736"/>
              <a:ext cx="825740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b="1" dirty="0" smtClean="0"/>
                <a:t>ファイルの履歴を保持しながら，</a:t>
              </a:r>
              <a:endParaRPr lang="en-US" altLang="ja-JP" sz="3200" b="1" dirty="0" smtClean="0"/>
            </a:p>
            <a:p>
              <a:r>
                <a:rPr kumimoji="1" lang="en-US" altLang="ja-JP" sz="3200" b="1" dirty="0"/>
                <a:t>	</a:t>
              </a:r>
              <a:r>
                <a:rPr kumimoji="1" lang="ja-JP" altLang="en-US" sz="3200" b="1" dirty="0" smtClean="0"/>
                <a:t>並行して作業を</a:t>
              </a:r>
              <a:r>
                <a:rPr lang="ja-JP" altLang="en-US" sz="3200" b="1" dirty="0" smtClean="0"/>
                <a:t>行える</a:t>
              </a:r>
              <a:endParaRPr lang="en-US" altLang="ja-JP" sz="3200" b="1" dirty="0" smtClean="0"/>
            </a:p>
            <a:p>
              <a:r>
                <a:rPr kumimoji="1" lang="ja-JP" altLang="en-US" sz="3200" b="1" dirty="0" smtClean="0"/>
                <a:t>→</a:t>
              </a:r>
              <a:r>
                <a:rPr kumimoji="1" lang="ja-JP" altLang="en-US" sz="3200" b="1" dirty="0" smtClean="0">
                  <a:solidFill>
                    <a:srgbClr val="FF0000"/>
                  </a:solidFill>
                </a:rPr>
                <a:t>ソフトウェア開発のツールとして，</a:t>
              </a:r>
              <a:endParaRPr kumimoji="1" lang="en-US" altLang="ja-JP" sz="3200" b="1" dirty="0" smtClean="0">
                <a:solidFill>
                  <a:srgbClr val="FF0000"/>
                </a:solidFill>
              </a:endParaRPr>
            </a:p>
            <a:p>
              <a:r>
                <a:rPr lang="ja-JP" altLang="en-US" sz="3200" b="1" dirty="0">
                  <a:solidFill>
                    <a:srgbClr val="FF0000"/>
                  </a:solidFill>
                </a:rPr>
                <a:t>　</a:t>
              </a:r>
              <a:r>
                <a:rPr lang="ja-JP" altLang="en-US" sz="3200" b="1" dirty="0" smtClean="0">
                  <a:solidFill>
                    <a:srgbClr val="FF0000"/>
                  </a:solidFill>
                </a:rPr>
                <a:t>バージョン管理システムが使われている</a:t>
              </a:r>
              <a:endParaRPr kumimoji="1" lang="en-US" altLang="ja-JP" sz="32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2" name="爆発 1 21"/>
            <p:cNvSpPr/>
            <p:nvPr/>
          </p:nvSpPr>
          <p:spPr>
            <a:xfrm rot="21434109">
              <a:off x="1226006" y="12504457"/>
              <a:ext cx="4283591" cy="2504004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間違えて</a:t>
              </a:r>
              <a:endParaRPr kumimoji="1" lang="en-US" altLang="ja-JP" sz="2400" b="1" dirty="0" smtClean="0"/>
            </a:p>
            <a:p>
              <a:pPr algn="ctr"/>
              <a:r>
                <a:rPr kumimoji="1" lang="ja-JP" altLang="en-US" sz="2400" b="1" dirty="0" smtClean="0"/>
                <a:t>上書き保存</a:t>
              </a:r>
              <a:endParaRPr kumimoji="1" lang="ja-JP" altLang="en-US" sz="2400" b="1" dirty="0"/>
            </a:p>
          </p:txBody>
        </p:sp>
        <p:sp>
          <p:nvSpPr>
            <p:cNvPr id="108" name="爆発 1 107"/>
            <p:cNvSpPr/>
            <p:nvPr/>
          </p:nvSpPr>
          <p:spPr>
            <a:xfrm>
              <a:off x="5468510" y="12557439"/>
              <a:ext cx="4559511" cy="2438531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 smtClean="0"/>
                <a:t>前バージョンを</a:t>
              </a:r>
              <a:endParaRPr kumimoji="1" lang="en-US" altLang="ja-JP" sz="2400" b="1" dirty="0" smtClean="0"/>
            </a:p>
            <a:p>
              <a:pPr algn="ctr"/>
              <a:r>
                <a:rPr kumimoji="1" lang="ja-JP" altLang="en-US" sz="2400" b="1" dirty="0" smtClean="0"/>
                <a:t>参照できない</a:t>
              </a:r>
              <a:endParaRPr kumimoji="1" lang="ja-JP" altLang="en-US" sz="2400" b="1" dirty="0"/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1379275" y="6434604"/>
              <a:ext cx="4958417" cy="176419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/>
                <a:t>ソフトウェア</a:t>
              </a:r>
              <a:endParaRPr lang="en-US" altLang="ja-JP" sz="4800" b="1" dirty="0" smtClean="0"/>
            </a:p>
            <a:p>
              <a:pPr algn="ctr"/>
              <a:r>
                <a:rPr lang="ja-JP" altLang="en-US" sz="4800" b="1" dirty="0" smtClean="0"/>
                <a:t>開発</a:t>
              </a:r>
              <a:endParaRPr lang="ja-JP" altLang="en-US" sz="4800" b="1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0702960" y="8717144"/>
              <a:ext cx="554640" cy="1740702"/>
            </a:xfrm>
            <a:prstGeom prst="right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11517568" y="13475411"/>
              <a:ext cx="8028975" cy="245851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5" rIns="91434" bIns="45715" rtlCol="0" anchor="ctr"/>
            <a:lstStyle/>
            <a:p>
              <a:pPr algn="ctr" defTabSz="2951897"/>
              <a:r>
                <a:rPr lang="ja-JP" altLang="en-US" sz="3200" b="1" dirty="0" smtClean="0">
                  <a:solidFill>
                    <a:prstClr val="black"/>
                  </a:solidFill>
                </a:rPr>
                <a:t>管理システムの普及によって，</a:t>
              </a:r>
              <a:endParaRPr lang="en-US" altLang="ja-JP" sz="3200" b="1" dirty="0">
                <a:solidFill>
                  <a:prstClr val="black"/>
                </a:solidFill>
              </a:endParaRPr>
            </a:p>
            <a:p>
              <a:pPr algn="ctr" defTabSz="2951897"/>
              <a:r>
                <a:rPr lang="ja-JP" altLang="en-US" sz="3200" b="1" dirty="0" smtClean="0">
                  <a:solidFill>
                    <a:prstClr val="black"/>
                  </a:solidFill>
                </a:rPr>
                <a:t>ソフトウェア開発での</a:t>
              </a:r>
              <a:endParaRPr lang="en-US" altLang="ja-JP" sz="3200" b="1" dirty="0" smtClean="0">
                <a:solidFill>
                  <a:prstClr val="black"/>
                </a:solidFill>
              </a:endParaRPr>
            </a:p>
            <a:p>
              <a:pPr algn="ctr" defTabSz="2951897"/>
              <a:r>
                <a:rPr lang="ja-JP" altLang="en-US" sz="3200" b="1" dirty="0" smtClean="0">
                  <a:solidFill>
                    <a:prstClr val="black"/>
                  </a:solidFill>
                </a:rPr>
                <a:t>バージョン管理システムの</a:t>
              </a:r>
              <a:r>
                <a:rPr lang="ja-JP" altLang="en-US" sz="3200" b="1" dirty="0">
                  <a:solidFill>
                    <a:prstClr val="black"/>
                  </a:solidFill>
                </a:rPr>
                <a:t>様々な</a:t>
              </a:r>
              <a:r>
                <a:rPr lang="ja-JP" altLang="en-US" sz="3200" b="1" dirty="0" smtClean="0">
                  <a:solidFill>
                    <a:prstClr val="black"/>
                  </a:solidFill>
                </a:rPr>
                <a:t>使用法</a:t>
              </a:r>
              <a:endParaRPr lang="en-US" altLang="ja-JP" sz="3200" b="1" dirty="0" smtClean="0">
                <a:solidFill>
                  <a:prstClr val="black"/>
                </a:solidFill>
              </a:endParaRPr>
            </a:p>
            <a:p>
              <a:pPr algn="ctr" defTabSz="2951897"/>
              <a:r>
                <a:rPr lang="ja-JP" altLang="en-US" sz="4400" b="1" dirty="0" smtClean="0">
                  <a:solidFill>
                    <a:prstClr val="black"/>
                  </a:solidFill>
                </a:rPr>
                <a:t>（</a:t>
              </a:r>
              <a:r>
                <a:rPr lang="ja-JP" altLang="en-US" sz="4400" b="1" dirty="0" smtClean="0">
                  <a:solidFill>
                    <a:srgbClr val="FF0000"/>
                  </a:solidFill>
                </a:rPr>
                <a:t>開発フロー</a:t>
              </a:r>
              <a:r>
                <a:rPr lang="ja-JP" altLang="en-US" sz="4400" b="1" dirty="0" smtClean="0">
                  <a:solidFill>
                    <a:prstClr val="black"/>
                  </a:solidFill>
                </a:rPr>
                <a:t>）</a:t>
              </a:r>
              <a:r>
                <a:rPr lang="ja-JP" altLang="en-US" sz="3200" b="1" dirty="0" smtClean="0">
                  <a:solidFill>
                    <a:prstClr val="black"/>
                  </a:solidFill>
                </a:rPr>
                <a:t>が生まれた</a:t>
              </a:r>
              <a:endParaRPr lang="ja-JP" altLang="en-US" sz="3200" b="1" dirty="0">
                <a:solidFill>
                  <a:prstClr val="black"/>
                </a:solidFill>
              </a:endParaRPr>
            </a:p>
          </p:txBody>
        </p:sp>
        <p:sp>
          <p:nvSpPr>
            <p:cNvPr id="111" name="右矢印 110"/>
            <p:cNvSpPr/>
            <p:nvPr/>
          </p:nvSpPr>
          <p:spPr>
            <a:xfrm rot="5400000">
              <a:off x="14906661" y="12051774"/>
              <a:ext cx="1106572" cy="1740702"/>
            </a:xfrm>
            <a:prstGeom prst="right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四角形吹き出し 52"/>
          <p:cNvSpPr/>
          <p:nvPr/>
        </p:nvSpPr>
        <p:spPr>
          <a:xfrm>
            <a:off x="7249784" y="22921699"/>
            <a:ext cx="4053357" cy="5336307"/>
          </a:xfrm>
          <a:prstGeom prst="wedgeRectCallout">
            <a:avLst>
              <a:gd name="adj1" fmla="val 77696"/>
              <a:gd name="adj2" fmla="val 8952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/>
          <p:cNvGrpSpPr/>
          <p:nvPr/>
        </p:nvGrpSpPr>
        <p:grpSpPr>
          <a:xfrm>
            <a:off x="7407207" y="23123784"/>
            <a:ext cx="3738509" cy="4813179"/>
            <a:chOff x="6781087" y="23040767"/>
            <a:chExt cx="3738509" cy="4813179"/>
          </a:xfrm>
        </p:grpSpPr>
        <p:sp>
          <p:nvSpPr>
            <p:cNvPr id="60" name="正方形/長方形 59"/>
            <p:cNvSpPr/>
            <p:nvPr/>
          </p:nvSpPr>
          <p:spPr>
            <a:xfrm>
              <a:off x="6781087" y="26752766"/>
              <a:ext cx="1179729" cy="110118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6810757" y="23040767"/>
              <a:ext cx="1179729" cy="21097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7020992" y="23241753"/>
              <a:ext cx="2065639" cy="716583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 dirty="0"/>
                <a:t>開発</a:t>
              </a:r>
              <a:r>
                <a:rPr lang="ja-JP" altLang="en-US" sz="2800" b="1" dirty="0" smtClean="0"/>
                <a:t>フロー</a:t>
              </a:r>
              <a:r>
                <a:rPr lang="en-US" altLang="ja-JP" sz="2800" b="1" dirty="0" smtClean="0"/>
                <a:t>A</a:t>
              </a:r>
              <a:endParaRPr kumimoji="1" lang="ja-JP" altLang="en-US" sz="2800" b="1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7020992" y="24215468"/>
              <a:ext cx="2065641" cy="716583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 dirty="0"/>
                <a:t>開発</a:t>
              </a:r>
              <a:r>
                <a:rPr lang="ja-JP" altLang="en-US" sz="2800" b="1" dirty="0" smtClean="0"/>
                <a:t>フロー</a:t>
              </a:r>
              <a:r>
                <a:rPr lang="en-US" altLang="ja-JP" sz="2800" b="1" dirty="0" smtClean="0"/>
                <a:t>D</a:t>
              </a:r>
              <a:endParaRPr kumimoji="1" lang="ja-JP" altLang="en-US" sz="2800" b="1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7020992" y="26911788"/>
              <a:ext cx="2112544" cy="716583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 dirty="0"/>
                <a:t>開発</a:t>
              </a:r>
              <a:r>
                <a:rPr lang="ja-JP" altLang="en-US" sz="2800" b="1" dirty="0" smtClean="0"/>
                <a:t>フロー</a:t>
              </a:r>
              <a:r>
                <a:rPr lang="en-US" altLang="ja-JP" sz="2800" b="1" dirty="0" smtClean="0"/>
                <a:t>C</a:t>
              </a:r>
              <a:endParaRPr kumimoji="1" lang="ja-JP" altLang="en-US" sz="2800" b="1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810755" y="25417359"/>
              <a:ext cx="1179729" cy="110118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7020992" y="25622910"/>
              <a:ext cx="2090624" cy="716583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 dirty="0"/>
                <a:t>開発</a:t>
              </a:r>
              <a:r>
                <a:rPr lang="ja-JP" altLang="en-US" sz="2800" b="1" dirty="0" smtClean="0"/>
                <a:t>フロー</a:t>
              </a:r>
              <a:r>
                <a:rPr lang="en-US" altLang="ja-JP" sz="2800" b="1" dirty="0" smtClean="0"/>
                <a:t>B</a:t>
              </a:r>
              <a:endParaRPr kumimoji="1" lang="ja-JP" altLang="en-US" sz="2800" b="1" dirty="0"/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9107087" y="23156198"/>
              <a:ext cx="1412509" cy="887693"/>
              <a:chOff x="7020992" y="25863749"/>
              <a:chExt cx="1249969" cy="787758"/>
            </a:xfrm>
          </p:grpSpPr>
          <p:sp>
            <p:nvSpPr>
              <p:cNvPr id="28" name="角丸四角形 27"/>
              <p:cNvSpPr/>
              <p:nvPr/>
            </p:nvSpPr>
            <p:spPr>
              <a:xfrm>
                <a:off x="7020993" y="25863749"/>
                <a:ext cx="1249968" cy="33721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/>
                  <a:t>導入リスク</a:t>
                </a:r>
                <a:endParaRPr kumimoji="1" lang="ja-JP" altLang="en-US" sz="2000" b="1" dirty="0"/>
              </a:p>
            </p:txBody>
          </p:sp>
          <p:sp>
            <p:nvSpPr>
              <p:cNvPr id="62" name="角丸四角形 61"/>
              <p:cNvSpPr/>
              <p:nvPr/>
            </p:nvSpPr>
            <p:spPr>
              <a:xfrm>
                <a:off x="7020992" y="26314291"/>
                <a:ext cx="1249968" cy="33721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/>
                  <a:t>導入コスト</a:t>
                </a:r>
                <a:endParaRPr kumimoji="1" lang="ja-JP" altLang="en-US" sz="2000" b="1" dirty="0"/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9086634" y="24129913"/>
              <a:ext cx="1432961" cy="887693"/>
              <a:chOff x="7020992" y="25863749"/>
              <a:chExt cx="1268068" cy="787758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7020992" y="25863749"/>
                <a:ext cx="1268068" cy="33721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/>
                  <a:t>導入リスク</a:t>
                </a:r>
                <a:endParaRPr kumimoji="1" lang="ja-JP" altLang="en-US" sz="2000" b="1" dirty="0"/>
              </a:p>
            </p:txBody>
          </p:sp>
          <p:sp>
            <p:nvSpPr>
              <p:cNvPr id="67" name="角丸四角形 66"/>
              <p:cNvSpPr/>
              <p:nvPr/>
            </p:nvSpPr>
            <p:spPr>
              <a:xfrm>
                <a:off x="7020992" y="26314291"/>
                <a:ext cx="1268068" cy="33721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/>
                  <a:t>導入コスト</a:t>
                </a:r>
                <a:endParaRPr kumimoji="1" lang="ja-JP" altLang="en-US" sz="2000" b="1" dirty="0"/>
              </a:p>
            </p:txBody>
          </p:sp>
        </p:grpSp>
        <p:grpSp>
          <p:nvGrpSpPr>
            <p:cNvPr id="68" name="グループ化 67"/>
            <p:cNvGrpSpPr/>
            <p:nvPr/>
          </p:nvGrpSpPr>
          <p:grpSpPr>
            <a:xfrm>
              <a:off x="9133536" y="25537354"/>
              <a:ext cx="1386059" cy="887693"/>
              <a:chOff x="7020992" y="25863749"/>
              <a:chExt cx="1226563" cy="787758"/>
            </a:xfrm>
          </p:grpSpPr>
          <p:sp>
            <p:nvSpPr>
              <p:cNvPr id="69" name="角丸四角形 68"/>
              <p:cNvSpPr/>
              <p:nvPr/>
            </p:nvSpPr>
            <p:spPr>
              <a:xfrm>
                <a:off x="7020992" y="25863749"/>
                <a:ext cx="1226563" cy="33721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/>
                  <a:t>導入リスク</a:t>
                </a:r>
                <a:endParaRPr kumimoji="1" lang="ja-JP" altLang="en-US" sz="2000" b="1" dirty="0"/>
              </a:p>
            </p:txBody>
          </p:sp>
          <p:sp>
            <p:nvSpPr>
              <p:cNvPr id="70" name="角丸四角形 69"/>
              <p:cNvSpPr/>
              <p:nvPr/>
            </p:nvSpPr>
            <p:spPr>
              <a:xfrm>
                <a:off x="7020992" y="26314291"/>
                <a:ext cx="1226563" cy="33721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/>
                  <a:t>導入コスト</a:t>
                </a:r>
                <a:endParaRPr kumimoji="1" lang="ja-JP" altLang="en-US" sz="2000" b="1" dirty="0"/>
              </a:p>
            </p:txBody>
          </p:sp>
        </p:grpSp>
        <p:grpSp>
          <p:nvGrpSpPr>
            <p:cNvPr id="71" name="グループ化 70"/>
            <p:cNvGrpSpPr/>
            <p:nvPr/>
          </p:nvGrpSpPr>
          <p:grpSpPr>
            <a:xfrm>
              <a:off x="9132593" y="26826232"/>
              <a:ext cx="1387000" cy="887693"/>
              <a:chOff x="7020992" y="25863749"/>
              <a:chExt cx="1227396" cy="787758"/>
            </a:xfrm>
          </p:grpSpPr>
          <p:sp>
            <p:nvSpPr>
              <p:cNvPr id="72" name="角丸四角形 71"/>
              <p:cNvSpPr/>
              <p:nvPr/>
            </p:nvSpPr>
            <p:spPr>
              <a:xfrm>
                <a:off x="7020992" y="25863749"/>
                <a:ext cx="1227396" cy="33721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/>
                  <a:t>導入リスク</a:t>
                </a:r>
                <a:endParaRPr kumimoji="1" lang="ja-JP" altLang="en-US" sz="2000" b="1" dirty="0"/>
              </a:p>
            </p:txBody>
          </p:sp>
          <p:sp>
            <p:nvSpPr>
              <p:cNvPr id="73" name="角丸四角形 72"/>
              <p:cNvSpPr/>
              <p:nvPr/>
            </p:nvSpPr>
            <p:spPr>
              <a:xfrm>
                <a:off x="7020992" y="26314291"/>
                <a:ext cx="1227396" cy="33721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/>
                  <a:t>導入コスト</a:t>
                </a:r>
                <a:endParaRPr kumimoji="1" lang="ja-JP" altLang="en-US" sz="2000" b="1" dirty="0"/>
              </a:p>
            </p:txBody>
          </p:sp>
        </p:grpSp>
      </p:grpSp>
      <p:grpSp>
        <p:nvGrpSpPr>
          <p:cNvPr id="10" name="グループ化 9"/>
          <p:cNvGrpSpPr/>
          <p:nvPr/>
        </p:nvGrpSpPr>
        <p:grpSpPr>
          <a:xfrm>
            <a:off x="9961218" y="16436131"/>
            <a:ext cx="11149163" cy="12961440"/>
            <a:chOff x="9961218" y="16436131"/>
            <a:chExt cx="11149163" cy="12961440"/>
          </a:xfrm>
        </p:grpSpPr>
        <p:sp>
          <p:nvSpPr>
            <p:cNvPr id="41" name="角丸四角形 40"/>
            <p:cNvSpPr/>
            <p:nvPr/>
          </p:nvSpPr>
          <p:spPr>
            <a:xfrm>
              <a:off x="12910236" y="17141635"/>
              <a:ext cx="3205269" cy="112416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9961218" y="18268830"/>
              <a:ext cx="5872950" cy="4336654"/>
              <a:chOff x="1114755" y="19748499"/>
              <a:chExt cx="5197140" cy="3848440"/>
            </a:xfrm>
          </p:grpSpPr>
          <p:pic>
            <p:nvPicPr>
              <p:cNvPr id="1026" name="Picture 2" descr="C:\Users\onodera\AppData\Local\Microsoft\Windows\Temporary Internet Files\Content.IE5\M3ELHKBJ\MC900383576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9875" y="22000160"/>
                <a:ext cx="1151962" cy="1596779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四角形吹き出し 5"/>
              <p:cNvSpPr/>
              <p:nvPr/>
            </p:nvSpPr>
            <p:spPr>
              <a:xfrm>
                <a:off x="1114755" y="19748499"/>
                <a:ext cx="4836840" cy="1944216"/>
              </a:xfrm>
              <a:prstGeom prst="wedgeRectCallout">
                <a:avLst>
                  <a:gd name="adj1" fmla="val -24238"/>
                  <a:gd name="adj2" fmla="val 64460"/>
                </a:avLst>
              </a:prstGeom>
              <a:solidFill>
                <a:schemeClr val="bg1"/>
              </a:solidFill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2551252" y="19856511"/>
                <a:ext cx="803970" cy="86409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A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円/楕円 35"/>
              <p:cNvSpPr/>
              <p:nvPr/>
            </p:nvSpPr>
            <p:spPr>
              <a:xfrm>
                <a:off x="4010797" y="19856511"/>
                <a:ext cx="803970" cy="86409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C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3322439" y="20720607"/>
                <a:ext cx="803970" cy="86409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8" name="Picture 3" descr="C:\Users\onodera\Desktop\engineer_intern_github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4581" y="20238411"/>
                <a:ext cx="1095891" cy="1346292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円/楕円 38"/>
              <p:cNvSpPr/>
              <p:nvPr/>
            </p:nvSpPr>
            <p:spPr>
              <a:xfrm>
                <a:off x="4800885" y="20720607"/>
                <a:ext cx="803970" cy="86409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D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2784315" y="21940419"/>
                <a:ext cx="3527580" cy="1420747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ja-JP" altLang="en-US" sz="3200" b="1" dirty="0">
                    <a:solidFill>
                      <a:prstClr val="white"/>
                    </a:solidFill>
                  </a:rPr>
                  <a:t>①</a:t>
                </a:r>
                <a:r>
                  <a:rPr lang="en-US" altLang="ja-JP" sz="3200" b="1" dirty="0">
                    <a:solidFill>
                      <a:prstClr val="white"/>
                    </a:solidFill>
                  </a:rPr>
                  <a:t>GitHub</a:t>
                </a:r>
                <a:r>
                  <a:rPr lang="ja-JP" altLang="en-US" sz="3200" b="1" dirty="0">
                    <a:solidFill>
                      <a:prstClr val="white"/>
                    </a:solidFill>
                  </a:rPr>
                  <a:t>を用いた</a:t>
                </a:r>
                <a:endParaRPr lang="en-US" altLang="ja-JP" sz="3200" b="1" dirty="0">
                  <a:solidFill>
                    <a:prstClr val="white"/>
                  </a:solidFill>
                </a:endParaRPr>
              </a:p>
              <a:p>
                <a:pPr lvl="0" algn="ctr"/>
                <a:r>
                  <a:rPr lang="ja-JP" altLang="en-US" sz="3200" b="1" dirty="0">
                    <a:solidFill>
                      <a:prstClr val="white"/>
                    </a:solidFill>
                  </a:rPr>
                  <a:t>開発フローを調査</a:t>
                </a:r>
              </a:p>
            </p:txBody>
          </p:sp>
        </p:grpSp>
        <p:sp>
          <p:nvSpPr>
            <p:cNvPr id="29" name="円/楕円 28"/>
            <p:cNvSpPr/>
            <p:nvPr/>
          </p:nvSpPr>
          <p:spPr>
            <a:xfrm>
              <a:off x="11768771" y="16436131"/>
              <a:ext cx="5488196" cy="14740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b="1" dirty="0" smtClean="0">
                  <a:solidFill>
                    <a:schemeClr val="tx2"/>
                  </a:solidFill>
                </a:rPr>
                <a:t>研究方法</a:t>
              </a:r>
              <a:endParaRPr kumimoji="1" lang="ja-JP" altLang="en-US" sz="6000" b="1" dirty="0">
                <a:solidFill>
                  <a:schemeClr val="tx2"/>
                </a:solidFill>
              </a:endParaRPr>
            </a:p>
          </p:txBody>
        </p:sp>
        <p:pic>
          <p:nvPicPr>
            <p:cNvPr id="1028" name="Picture 4" descr="C:\Users\onodera\Desktop\PMBOK画像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501" y="21644845"/>
              <a:ext cx="2421806" cy="3144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角丸四角形 10"/>
            <p:cNvSpPr/>
            <p:nvPr/>
          </p:nvSpPr>
          <p:spPr>
            <a:xfrm>
              <a:off x="12694118" y="23040767"/>
              <a:ext cx="4039295" cy="1600983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 smtClean="0"/>
                <a:t>②</a:t>
              </a:r>
              <a:r>
                <a:rPr lang="en-US" altLang="ja-JP" sz="3200" b="1" dirty="0" smtClean="0"/>
                <a:t>PMBOK</a:t>
              </a:r>
              <a:r>
                <a:rPr lang="ja-JP" altLang="en-US" sz="3200" b="1" dirty="0" smtClean="0"/>
                <a:t>の</a:t>
              </a:r>
              <a:endParaRPr lang="en-US" altLang="ja-JP" sz="3200" b="1" dirty="0" smtClean="0"/>
            </a:p>
            <a:p>
              <a:pPr algn="ctr"/>
              <a:r>
                <a:rPr lang="ja-JP" altLang="en-US" sz="3200" b="1" dirty="0" smtClean="0"/>
                <a:t>知識</a:t>
              </a:r>
              <a:r>
                <a:rPr lang="ja-JP" altLang="en-US" sz="3200" b="1" dirty="0"/>
                <a:t>エリアの観点</a:t>
              </a:r>
              <a:r>
                <a:rPr lang="ja-JP" altLang="en-US" sz="3200" b="1" dirty="0" smtClean="0"/>
                <a:t>で</a:t>
              </a:r>
              <a:endParaRPr lang="en-US" altLang="ja-JP" sz="3200" b="1" dirty="0" smtClean="0"/>
            </a:p>
            <a:p>
              <a:pPr algn="ctr"/>
              <a:r>
                <a:rPr lang="ja-JP" altLang="en-US" sz="3200" b="1" dirty="0" smtClean="0"/>
                <a:t>分類</a:t>
              </a:r>
              <a:r>
                <a:rPr lang="ja-JP" altLang="en-US" sz="3200" b="1" dirty="0"/>
                <a:t>・整理</a:t>
              </a:r>
              <a:endParaRPr kumimoji="1" lang="ja-JP" altLang="en-US" sz="3200" b="1" dirty="0"/>
            </a:p>
          </p:txBody>
        </p:sp>
        <p:sp>
          <p:nvSpPr>
            <p:cNvPr id="13" name="円形吹き出し 12"/>
            <p:cNvSpPr/>
            <p:nvPr/>
          </p:nvSpPr>
          <p:spPr>
            <a:xfrm>
              <a:off x="18557874" y="19242545"/>
              <a:ext cx="2552507" cy="2190860"/>
            </a:xfrm>
            <a:prstGeom prst="wedgeEllipseCallout">
              <a:avLst>
                <a:gd name="adj1" fmla="val -33483"/>
                <a:gd name="adj2" fmla="val 80492"/>
              </a:avLst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8935442" y="19485974"/>
              <a:ext cx="908514" cy="97371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A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9806695" y="20251959"/>
              <a:ext cx="908514" cy="97371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D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円形吹き出し 46"/>
            <p:cNvSpPr/>
            <p:nvPr/>
          </p:nvSpPr>
          <p:spPr>
            <a:xfrm>
              <a:off x="19308162" y="21912869"/>
              <a:ext cx="1745163" cy="1626408"/>
            </a:xfrm>
            <a:prstGeom prst="wedgeEllipseCallout">
              <a:avLst>
                <a:gd name="adj1" fmla="val -64637"/>
                <a:gd name="adj2" fmla="val 4901"/>
              </a:avLst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形吹き出し 47"/>
            <p:cNvSpPr/>
            <p:nvPr/>
          </p:nvSpPr>
          <p:spPr>
            <a:xfrm>
              <a:off x="19149144" y="24003497"/>
              <a:ext cx="1791726" cy="1572435"/>
            </a:xfrm>
            <a:prstGeom prst="wedgeEllipseCallout">
              <a:avLst>
                <a:gd name="adj1" fmla="val -52419"/>
                <a:gd name="adj2" fmla="val -59878"/>
              </a:avLst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9678388" y="22339800"/>
              <a:ext cx="908514" cy="97371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19590749" y="24221833"/>
              <a:ext cx="908514" cy="9737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C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12508213" y="25295520"/>
              <a:ext cx="4567996" cy="152288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 dirty="0"/>
                <a:t>③分類した開発フローの</a:t>
              </a:r>
            </a:p>
            <a:p>
              <a:pPr algn="ctr"/>
              <a:r>
                <a:rPr lang="ja-JP" altLang="en-US" sz="2800" b="1" dirty="0"/>
                <a:t>　導入リスク・コスト</a:t>
              </a:r>
              <a:r>
                <a:rPr lang="ja-JP" altLang="en-US" sz="2800" b="1" dirty="0" smtClean="0"/>
                <a:t>を</a:t>
              </a:r>
              <a:endParaRPr lang="en-US" altLang="ja-JP" sz="2800" b="1" dirty="0" smtClean="0"/>
            </a:p>
            <a:p>
              <a:pPr algn="ctr"/>
              <a:r>
                <a:rPr lang="ja-JP" altLang="en-US" sz="2800" b="1" dirty="0" smtClean="0"/>
                <a:t>明確</a:t>
              </a:r>
              <a:r>
                <a:rPr lang="ja-JP" altLang="en-US" sz="2800" b="1" dirty="0"/>
                <a:t>にする</a:t>
              </a:r>
              <a:endParaRPr kumimoji="1" lang="ja-JP" altLang="en-US" sz="2800" b="1" dirty="0"/>
            </a:p>
          </p:txBody>
        </p:sp>
        <p:grpSp>
          <p:nvGrpSpPr>
            <p:cNvPr id="33" name="グループ化 32"/>
            <p:cNvGrpSpPr/>
            <p:nvPr/>
          </p:nvGrpSpPr>
          <p:grpSpPr>
            <a:xfrm>
              <a:off x="11638472" y="25702699"/>
              <a:ext cx="9275011" cy="3694872"/>
              <a:chOff x="7677503" y="26478702"/>
              <a:chExt cx="8207720" cy="3278909"/>
            </a:xfrm>
          </p:grpSpPr>
          <p:sp>
            <p:nvSpPr>
              <p:cNvPr id="32" name="角丸四角形 31"/>
              <p:cNvSpPr/>
              <p:nvPr/>
            </p:nvSpPr>
            <p:spPr>
              <a:xfrm>
                <a:off x="7677503" y="27957411"/>
                <a:ext cx="4859440" cy="1800200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 b="1" dirty="0"/>
                  <a:t>④プロジェクトの性質に応じて，</a:t>
                </a:r>
              </a:p>
              <a:p>
                <a:pPr algn="ctr"/>
                <a:r>
                  <a:rPr lang="ja-JP" altLang="en-US" sz="2800" b="1" dirty="0"/>
                  <a:t>　適切な開発フロー</a:t>
                </a:r>
                <a:r>
                  <a:rPr lang="ja-JP" altLang="en-US" sz="2800" b="1" dirty="0" smtClean="0"/>
                  <a:t>を</a:t>
                </a:r>
                <a:endParaRPr lang="en-US" altLang="ja-JP" sz="2800" b="1" dirty="0" smtClean="0"/>
              </a:p>
              <a:p>
                <a:pPr algn="ctr"/>
                <a:r>
                  <a:rPr lang="ja-JP" altLang="en-US" sz="2800" b="1" dirty="0" smtClean="0"/>
                  <a:t>選択</a:t>
                </a:r>
                <a:r>
                  <a:rPr lang="ja-JP" altLang="en-US" sz="2800" b="1" dirty="0"/>
                  <a:t>できるような</a:t>
                </a:r>
              </a:p>
              <a:p>
                <a:pPr algn="ctr"/>
                <a:r>
                  <a:rPr lang="ja-JP" altLang="en-US" sz="2800" b="1" dirty="0"/>
                  <a:t>　ガイドを作成する．</a:t>
                </a:r>
              </a:p>
            </p:txBody>
          </p:sp>
          <p:grpSp>
            <p:nvGrpSpPr>
              <p:cNvPr id="77" name="グループ化 76"/>
              <p:cNvGrpSpPr/>
              <p:nvPr/>
            </p:nvGrpSpPr>
            <p:grpSpPr>
              <a:xfrm>
                <a:off x="12762597" y="26478702"/>
                <a:ext cx="3122626" cy="3278909"/>
                <a:chOff x="12522068" y="857637"/>
                <a:chExt cx="3832225" cy="4440238"/>
              </a:xfrm>
            </p:grpSpPr>
            <p:pic>
              <p:nvPicPr>
                <p:cNvPr id="78" name="Picture 9" descr="C:\Users\onodera\Desktop\1194985944982530750book_01_svg_med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22068" y="857637"/>
                  <a:ext cx="3832225" cy="444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9" name="正方形/長方形 78"/>
                <p:cNvSpPr/>
                <p:nvPr/>
              </p:nvSpPr>
              <p:spPr>
                <a:xfrm>
                  <a:off x="12850692" y="2194932"/>
                  <a:ext cx="2549727" cy="1034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4000" b="1" dirty="0" smtClean="0">
                      <a:solidFill>
                        <a:schemeClr val="tx1"/>
                      </a:solidFill>
                    </a:rPr>
                    <a:t>ガイド</a:t>
                  </a:r>
                  <a:endParaRPr kumimoji="1" lang="ja-JP" altLang="en-US" sz="40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42" name="グループ化 41"/>
          <p:cNvGrpSpPr/>
          <p:nvPr/>
        </p:nvGrpSpPr>
        <p:grpSpPr>
          <a:xfrm>
            <a:off x="97388" y="18723123"/>
            <a:ext cx="9603699" cy="2255988"/>
            <a:chOff x="97388" y="19067505"/>
            <a:chExt cx="9603699" cy="2255988"/>
          </a:xfrm>
        </p:grpSpPr>
        <p:sp>
          <p:nvSpPr>
            <p:cNvPr id="93" name="角丸四角形 92"/>
            <p:cNvSpPr/>
            <p:nvPr/>
          </p:nvSpPr>
          <p:spPr>
            <a:xfrm>
              <a:off x="984117" y="19085802"/>
              <a:ext cx="8716970" cy="2237691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b="1" dirty="0" smtClean="0">
                  <a:solidFill>
                    <a:schemeClr val="tx1"/>
                  </a:solidFill>
                </a:rPr>
                <a:t>GitHub</a:t>
              </a:r>
              <a:r>
                <a:rPr kumimoji="1" lang="ja-JP" altLang="en-US" sz="4800" b="1" dirty="0" smtClean="0">
                  <a:solidFill>
                    <a:schemeClr val="tx1"/>
                  </a:solidFill>
                </a:rPr>
                <a:t>を用いた</a:t>
              </a:r>
              <a:endParaRPr kumimoji="1" lang="en-US" altLang="ja-JP" sz="4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4800" b="1" dirty="0" smtClean="0">
                  <a:solidFill>
                    <a:schemeClr val="tx1"/>
                  </a:solidFill>
                </a:rPr>
                <a:t>開発フロー（方法①）の</a:t>
              </a:r>
              <a:endParaRPr kumimoji="1" lang="en-US" altLang="ja-JP" sz="4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4800" b="1" dirty="0" smtClean="0">
                  <a:solidFill>
                    <a:schemeClr val="tx1"/>
                  </a:solidFill>
                </a:rPr>
                <a:t>調査中</a:t>
              </a:r>
              <a:endParaRPr kumimoji="1" lang="ja-JP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角丸四角形 91"/>
            <p:cNvSpPr/>
            <p:nvPr/>
          </p:nvSpPr>
          <p:spPr>
            <a:xfrm>
              <a:off x="97388" y="19067505"/>
              <a:ext cx="2243084" cy="1023855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5400" b="1" dirty="0" smtClean="0">
                  <a:solidFill>
                    <a:schemeClr val="tx1"/>
                  </a:solidFill>
                </a:rPr>
                <a:t>進捗</a:t>
              </a:r>
              <a:endParaRPr kumimoji="1" lang="ja-JP" altLang="en-US" sz="5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/>
          <p:cNvSpPr/>
          <p:nvPr/>
        </p:nvSpPr>
        <p:spPr>
          <a:xfrm>
            <a:off x="1175473" y="21705810"/>
            <a:ext cx="5498292" cy="7979793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97388" y="21433405"/>
            <a:ext cx="2940096" cy="90639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tx1"/>
                </a:solidFill>
              </a:rPr>
              <a:t>開発フロー例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pic>
        <p:nvPicPr>
          <p:cNvPr id="51" name="Picture 2" descr="C:\Users\onodera\AppData\Local\Microsoft\Windows\Temporary Internet Files\Content.IE5\316MQUAY\MC90043259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642" y="21918341"/>
            <a:ext cx="1446242" cy="144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onodera\AppData\Local\Microsoft\Windows\Temporary Internet Files\Content.IE5\O2XNIEDN\MC900432605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260" y="28124549"/>
            <a:ext cx="1561054" cy="156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16" y="22737972"/>
            <a:ext cx="1084665" cy="108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2" descr="C:\Users\onodera\AppData\Local\Microsoft\Windows\Temporary Internet Files\Content.IE5\316MQUAY\MC90043259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259" y="23285439"/>
            <a:ext cx="1455254" cy="145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直線コネクタ 99"/>
          <p:cNvCxnSpPr>
            <a:stCxn id="94" idx="3"/>
            <a:endCxn id="51" idx="2"/>
          </p:cNvCxnSpPr>
          <p:nvPr/>
        </p:nvCxnSpPr>
        <p:spPr>
          <a:xfrm flipV="1">
            <a:off x="4920513" y="23364583"/>
            <a:ext cx="918250" cy="6484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3" descr="C:\Users\onodera\AppData\Local\Microsoft\Windows\Temporary Internet Files\Content.IE5\O2XNIEDN\MC900432605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21" y="24911591"/>
            <a:ext cx="1440025" cy="14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角丸四角形 131"/>
          <p:cNvSpPr/>
          <p:nvPr/>
        </p:nvSpPr>
        <p:spPr>
          <a:xfrm>
            <a:off x="3999900" y="24034090"/>
            <a:ext cx="1115742" cy="6746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</a:rPr>
              <a:t>変更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26" name="直線コネクタ 125"/>
          <p:cNvCxnSpPr>
            <a:stCxn id="122" idx="0"/>
            <a:endCxn id="132" idx="1"/>
          </p:cNvCxnSpPr>
          <p:nvPr/>
        </p:nvCxnSpPr>
        <p:spPr>
          <a:xfrm flipV="1">
            <a:off x="3001234" y="24371390"/>
            <a:ext cx="998666" cy="5402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角丸四角形 138"/>
          <p:cNvSpPr/>
          <p:nvPr/>
        </p:nvSpPr>
        <p:spPr>
          <a:xfrm>
            <a:off x="5305369" y="27177488"/>
            <a:ext cx="1066786" cy="6014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</a:rPr>
              <a:t>統合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40" name="Picture 2" descr="C:\Users\onodera\AppData\Local\Microsoft\Windows\Temporary Internet Files\Content.IE5\316MQUAY\MC90043259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701" y="24841309"/>
            <a:ext cx="1558123" cy="155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0" name="直線コネクタ 1029"/>
          <p:cNvCxnSpPr>
            <a:stCxn id="51" idx="2"/>
            <a:endCxn id="140" idx="0"/>
          </p:cNvCxnSpPr>
          <p:nvPr/>
        </p:nvCxnSpPr>
        <p:spPr>
          <a:xfrm>
            <a:off x="5838763" y="23364583"/>
            <a:ext cx="0" cy="147672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線コネクタ 1043"/>
          <p:cNvCxnSpPr>
            <a:stCxn id="140" idx="2"/>
            <a:endCxn id="139" idx="0"/>
          </p:cNvCxnSpPr>
          <p:nvPr/>
        </p:nvCxnSpPr>
        <p:spPr>
          <a:xfrm flipH="1">
            <a:off x="5838762" y="26399432"/>
            <a:ext cx="1" cy="77805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22" idx="2"/>
            <a:endCxn id="133" idx="1"/>
          </p:cNvCxnSpPr>
          <p:nvPr/>
        </p:nvCxnSpPr>
        <p:spPr>
          <a:xfrm>
            <a:off x="3001234" y="26351616"/>
            <a:ext cx="900036" cy="4667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>
            <a:stCxn id="133" idx="2"/>
            <a:endCxn id="139" idx="1"/>
          </p:cNvCxnSpPr>
          <p:nvPr/>
        </p:nvCxnSpPr>
        <p:spPr>
          <a:xfrm>
            <a:off x="4485265" y="27168408"/>
            <a:ext cx="820104" cy="309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>
            <a:stCxn id="52" idx="0"/>
            <a:endCxn id="139" idx="2"/>
          </p:cNvCxnSpPr>
          <p:nvPr/>
        </p:nvCxnSpPr>
        <p:spPr>
          <a:xfrm flipH="1" flipV="1">
            <a:off x="5838762" y="27778928"/>
            <a:ext cx="11025" cy="34562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正方形/長方形 229"/>
          <p:cNvSpPr/>
          <p:nvPr/>
        </p:nvSpPr>
        <p:spPr>
          <a:xfrm>
            <a:off x="5640931" y="22916141"/>
            <a:ext cx="920954" cy="44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Ver0.1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65" name="正方形/長方形 264"/>
          <p:cNvSpPr/>
          <p:nvPr/>
        </p:nvSpPr>
        <p:spPr>
          <a:xfrm>
            <a:off x="5673430" y="25947140"/>
            <a:ext cx="920954" cy="44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Ver0.1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66" name="正方形/長方形 265"/>
          <p:cNvSpPr/>
          <p:nvPr/>
        </p:nvSpPr>
        <p:spPr>
          <a:xfrm>
            <a:off x="2911984" y="25974068"/>
            <a:ext cx="920954" cy="44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Ver0.2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67" name="正方形/長方形 266"/>
          <p:cNvSpPr/>
          <p:nvPr/>
        </p:nvSpPr>
        <p:spPr>
          <a:xfrm>
            <a:off x="5673430" y="29173350"/>
            <a:ext cx="920954" cy="44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Ver0.2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1379275" y="28124549"/>
            <a:ext cx="391998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GitHub Flow</a:t>
            </a:r>
            <a:endParaRPr kumimoji="1" lang="ja-JP" altLang="en-US" dirty="0"/>
          </a:p>
        </p:txBody>
      </p:sp>
      <p:pic>
        <p:nvPicPr>
          <p:cNvPr id="27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52" y="26854138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" name="Picture 11" descr="C:\Users\onodera\AppData\Local\Microsoft\Windows\Temporary Internet Files\Content.IE5\4GYN6BAF\MC90043394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56" y="25812472"/>
            <a:ext cx="884596" cy="88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角丸四角形 132"/>
          <p:cNvSpPr/>
          <p:nvPr/>
        </p:nvSpPr>
        <p:spPr>
          <a:xfrm>
            <a:off x="3901270" y="26468404"/>
            <a:ext cx="1167990" cy="70000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</a:rPr>
              <a:t>許可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6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192</Words>
  <Application>Microsoft Office PowerPoint</Application>
  <PresentationFormat>ユーザー設定</PresentationFormat>
  <Paragraphs>81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onodera</cp:lastModifiedBy>
  <cp:revision>36</cp:revision>
  <dcterms:created xsi:type="dcterms:W3CDTF">2014-09-26T05:41:04Z</dcterms:created>
  <dcterms:modified xsi:type="dcterms:W3CDTF">2014-10-14T13:01:21Z</dcterms:modified>
</cp:coreProperties>
</file>