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8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949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897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852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3801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9749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5704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1653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7601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4" autoAdjust="0"/>
  </p:normalViewPr>
  <p:slideViewPr>
    <p:cSldViewPr>
      <p:cViewPr>
        <p:scale>
          <a:sx n="40" d="100"/>
          <a:sy n="40" d="100"/>
        </p:scale>
        <p:origin x="-2130" y="7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668" cy="182866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7043" y="22308392"/>
            <a:ext cx="13184340" cy="3894800"/>
          </a:xfrm>
        </p:spPr>
        <p:txBody>
          <a:bodyPr>
            <a:normAutofit/>
          </a:bodyPr>
          <a:lstStyle>
            <a:lvl1pPr marL="0" indent="0" algn="l">
              <a:buNone/>
              <a:defRPr sz="7100">
                <a:solidFill>
                  <a:schemeClr val="tx2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232" y="13829933"/>
            <a:ext cx="16782349" cy="7917330"/>
          </a:xfrm>
          <a:effectLst/>
        </p:spPr>
        <p:txBody>
          <a:bodyPr>
            <a:noAutofit/>
          </a:bodyPr>
          <a:lstStyle>
            <a:lvl1pPr marL="2066626" indent="-1476162" algn="l">
              <a:defRPr sz="17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583" y="3229860"/>
            <a:ext cx="14970760" cy="153418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8512" y="1662429"/>
            <a:ext cx="4812030" cy="2312872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4732" y="3229862"/>
            <a:ext cx="11295166" cy="2161158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673350" y="3229864"/>
            <a:ext cx="14970760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417" y="9592844"/>
            <a:ext cx="13955369" cy="10699746"/>
          </a:xfrm>
          <a:effectLst/>
        </p:spPr>
        <p:txBody>
          <a:bodyPr anchor="b"/>
          <a:lstStyle>
            <a:lvl1pPr algn="r">
              <a:defRPr sz="149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258" y="20343441"/>
            <a:ext cx="13964322" cy="3688788"/>
          </a:xfrm>
        </p:spPr>
        <p:txBody>
          <a:bodyPr anchor="t"/>
          <a:lstStyle>
            <a:lvl1pPr marL="0" indent="0" algn="r">
              <a:buNone/>
              <a:defRPr sz="6500">
                <a:solidFill>
                  <a:schemeClr val="tx2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73348" y="3229860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4" y="3229864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7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4801" y="6182833"/>
            <a:ext cx="7827569" cy="12111990"/>
          </a:xfrm>
        </p:spPr>
        <p:txBody>
          <a:bodyPr>
            <a:normAutofit/>
          </a:bodyPr>
          <a:lstStyle>
            <a:lvl1pPr>
              <a:defRPr sz="5800"/>
            </a:lvl1pPr>
            <a:lvl2pPr>
              <a:defRPr sz="5800"/>
            </a:lvl2pPr>
            <a:lvl3pPr>
              <a:defRPr sz="52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523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7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marL="0" lvl="0" indent="0" algn="ctr" defTabSz="2952323" rtl="0" eaLnBrk="1" latinLnBrk="0" hangingPunct="1">
              <a:spcBef>
                <a:spcPct val="20000"/>
              </a:spcBef>
              <a:spcAft>
                <a:spcPts val="969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7" y="6177115"/>
            <a:ext cx="7827569" cy="12111990"/>
          </a:xfrm>
        </p:spPr>
        <p:txBody>
          <a:bodyPr>
            <a:normAutofit/>
          </a:bodyPr>
          <a:lstStyle>
            <a:lvl1pPr>
              <a:defRPr sz="5800"/>
            </a:lvl1pPr>
            <a:lvl2pPr>
              <a:defRPr sz="5800"/>
            </a:lvl2pPr>
            <a:lvl3pPr>
              <a:defRPr sz="52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551" y="9756883"/>
            <a:ext cx="8504399" cy="5556596"/>
          </a:xfrm>
          <a:effectLst/>
        </p:spPr>
        <p:txBody>
          <a:bodyPr anchor="b">
            <a:noAutofit/>
          </a:bodyPr>
          <a:lstStyle>
            <a:lvl1pPr marL="738081" indent="-738081" algn="l">
              <a:defRPr sz="90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3723" y="3229864"/>
            <a:ext cx="9395515" cy="21611593"/>
          </a:xfrm>
        </p:spPr>
        <p:txBody>
          <a:bodyPr anchor="ctr"/>
          <a:lstStyle>
            <a:lvl1pPr>
              <a:defRPr sz="71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4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6095" y="15443768"/>
            <a:ext cx="7925699" cy="944656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66937" y="5046663"/>
            <a:ext cx="9624060" cy="13810132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65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3280" y="4461576"/>
            <a:ext cx="8640122" cy="9550334"/>
          </a:xfrm>
        </p:spPr>
        <p:txBody>
          <a:bodyPr anchor="b"/>
          <a:lstStyle>
            <a:lvl1pPr marL="590465" indent="-590465">
              <a:buFont typeface="Georgia" pitchFamily="18" charset="0"/>
              <a:buChar char="*"/>
              <a:defRPr sz="52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999" y="19711659"/>
            <a:ext cx="14930386" cy="5046663"/>
          </a:xfrm>
        </p:spPr>
        <p:txBody>
          <a:bodyPr anchor="b">
            <a:noAutofit/>
          </a:bodyPr>
          <a:lstStyle>
            <a:lvl1pPr algn="l">
              <a:defRPr sz="149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541759"/>
            <a:ext cx="21386800" cy="773821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6800" cy="2254175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638109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4305" y="19304336"/>
            <a:ext cx="15232040" cy="5046663"/>
          </a:xfrm>
          <a:prstGeom prst="rect">
            <a:avLst/>
          </a:prstGeom>
          <a:effectLst/>
        </p:spPr>
        <p:txBody>
          <a:bodyPr vert="horz" lIns="295232" tIns="147616" rIns="295232" bIns="147616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33131"/>
            <a:ext cx="14970760" cy="1534185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36090" y="27251980"/>
            <a:ext cx="588137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CC94C0-A1F4-4642-83E1-185FB3EE24AC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339" y="27251980"/>
            <a:ext cx="7841829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1167" y="27251980"/>
            <a:ext cx="427736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iming>
    <p:tnLst>
      <p:par>
        <p:cTn id="1" dur="indefinite" restart="never" nodeType="tmRoot"/>
      </p:par>
    </p:tnLst>
  </p:timing>
  <p:txStyles>
    <p:titleStyle>
      <a:lvl1pPr marL="1033313" indent="-1033313" algn="r" defTabSz="295232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149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73808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7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71394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6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65709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4278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8753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37322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347495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38080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355075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正方形/長方形 131"/>
          <p:cNvSpPr/>
          <p:nvPr/>
        </p:nvSpPr>
        <p:spPr>
          <a:xfrm>
            <a:off x="2557769" y="7141041"/>
            <a:ext cx="13334876" cy="1097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634932" y="9625794"/>
            <a:ext cx="13201950" cy="12800676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361652" y="4167979"/>
            <a:ext cx="13201950" cy="479792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272675" y="5509666"/>
            <a:ext cx="7149471" cy="285541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24488" y="234334"/>
            <a:ext cx="19690475" cy="3693309"/>
          </a:xfrm>
          <a:prstGeom prst="rect">
            <a:avLst/>
          </a:prstGeom>
          <a:noFill/>
        </p:spPr>
        <p:txBody>
          <a:bodyPr wrap="square" lIns="91434" tIns="45715" rIns="91434" bIns="45715" rtlCol="0">
            <a:spAutoFit/>
          </a:bodyPr>
          <a:lstStyle/>
          <a:p>
            <a:r>
              <a:rPr lang="ja-JP" altLang="en-US" sz="8100" b="1" dirty="0" smtClean="0"/>
              <a:t>カリキュラムから知識体系（</a:t>
            </a:r>
            <a:r>
              <a:rPr lang="en-US" altLang="ja-JP" sz="8100" b="1" dirty="0" smtClean="0"/>
              <a:t>BOK</a:t>
            </a:r>
            <a:r>
              <a:rPr lang="ja-JP" altLang="en-US" sz="8100" b="1" dirty="0" smtClean="0"/>
              <a:t>）を</a:t>
            </a:r>
            <a:endParaRPr lang="en-US" altLang="ja-JP" sz="8100" b="1" dirty="0" smtClean="0"/>
          </a:p>
          <a:p>
            <a:r>
              <a:rPr lang="ja-JP" altLang="en-US" sz="8100" b="1" dirty="0" smtClean="0"/>
              <a:t>構築するためのデータマインニング手法</a:t>
            </a:r>
            <a:endParaRPr lang="en-US" altLang="ja-JP" sz="8100" b="1" dirty="0" smtClean="0"/>
          </a:p>
          <a:p>
            <a:pPr algn="r"/>
            <a:r>
              <a:rPr lang="ja-JP" altLang="en-US" sz="7200" b="1" dirty="0" smtClean="0">
                <a:latin typeface="+mj-ea"/>
                <a:ea typeface="+mj-ea"/>
                <a:cs typeface="Times New Roman" panose="02020603050405020304" pitchFamily="18" charset="0"/>
              </a:rPr>
              <a:t>矢吹研究室</a:t>
            </a:r>
            <a:r>
              <a:rPr lang="en-US" altLang="ja-JP" sz="7200" b="1" dirty="0" smtClean="0">
                <a:latin typeface="+mj-ea"/>
                <a:ea typeface="+mj-ea"/>
                <a:cs typeface="Times New Roman" panose="02020603050405020304" pitchFamily="18" charset="0"/>
              </a:rPr>
              <a:t> 1142032</a:t>
            </a:r>
            <a:r>
              <a:rPr lang="en-US" altLang="ja-JP" sz="7200" b="1" dirty="0" smtClean="0"/>
              <a:t> </a:t>
            </a:r>
            <a:r>
              <a:rPr lang="ja-JP" altLang="en-US" sz="7200" b="1" dirty="0"/>
              <a:t>小野寺航己</a:t>
            </a:r>
            <a:endParaRPr lang="en-US" altLang="ja-JP" sz="72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12280" y="4893841"/>
            <a:ext cx="4464497" cy="16349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カリキュラム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5414454" y="10661585"/>
            <a:ext cx="3096345" cy="14825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b="1" dirty="0" smtClean="0">
                <a:solidFill>
                  <a:schemeClr val="accent1">
                    <a:lumMod val="10000"/>
                  </a:schemeClr>
                </a:solidFill>
              </a:rPr>
              <a:t>学科</a:t>
            </a:r>
            <a:endParaRPr lang="en-US" altLang="ja-JP" b="1" dirty="0" smtClean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766491" y="13344466"/>
            <a:ext cx="2736304" cy="10948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エリア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44" name="円/楕円 43"/>
          <p:cNvSpPr/>
          <p:nvPr/>
        </p:nvSpPr>
        <p:spPr>
          <a:xfrm>
            <a:off x="10543342" y="16216179"/>
            <a:ext cx="936103" cy="10801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/>
          <p:cNvCxnSpPr>
            <a:stCxn id="43" idx="0"/>
            <a:endCxn id="23" idx="2"/>
          </p:cNvCxnSpPr>
          <p:nvPr/>
        </p:nvCxnSpPr>
        <p:spPr>
          <a:xfrm flipH="1" flipV="1">
            <a:off x="6962627" y="12144120"/>
            <a:ext cx="4172016" cy="120034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5594472" y="13296207"/>
            <a:ext cx="2736304" cy="1094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エリア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39" name="円/楕円 38"/>
          <p:cNvSpPr/>
          <p:nvPr/>
        </p:nvSpPr>
        <p:spPr>
          <a:xfrm>
            <a:off x="6422390" y="16216179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5147031" y="16216179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38" idx="0"/>
            <a:endCxn id="23" idx="2"/>
          </p:cNvCxnSpPr>
          <p:nvPr/>
        </p:nvCxnSpPr>
        <p:spPr>
          <a:xfrm flipV="1">
            <a:off x="6962624" y="12144120"/>
            <a:ext cx="0" cy="1152087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1593499" y="13387021"/>
            <a:ext cx="2736304" cy="10948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エリア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34" name="円/楕円 33"/>
          <p:cNvSpPr/>
          <p:nvPr/>
        </p:nvSpPr>
        <p:spPr>
          <a:xfrm>
            <a:off x="2493599" y="16216179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1368280" y="16216179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3650808" y="16216179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コネクタ 73"/>
          <p:cNvCxnSpPr>
            <a:stCxn id="33" idx="0"/>
            <a:endCxn id="23" idx="2"/>
          </p:cNvCxnSpPr>
          <p:nvPr/>
        </p:nvCxnSpPr>
        <p:spPr>
          <a:xfrm flipV="1">
            <a:off x="2961652" y="12144120"/>
            <a:ext cx="4000976" cy="124290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円/楕円 148"/>
          <p:cNvSpPr/>
          <p:nvPr/>
        </p:nvSpPr>
        <p:spPr>
          <a:xfrm>
            <a:off x="1728404" y="6937373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/>
          <p:cNvSpPr txBox="1"/>
          <p:nvPr/>
        </p:nvSpPr>
        <p:spPr>
          <a:xfrm flipH="1">
            <a:off x="9009264" y="5663724"/>
            <a:ext cx="4805294" cy="1477317"/>
          </a:xfrm>
          <a:prstGeom prst="rect">
            <a:avLst/>
          </a:prstGeom>
          <a:noFill/>
        </p:spPr>
        <p:txBody>
          <a:bodyPr wrap="square" lIns="91434" tIns="45715" rIns="91434" bIns="45715" rtlCol="0">
            <a:spAutoFit/>
          </a:bodyPr>
          <a:lstStyle/>
          <a:p>
            <a:r>
              <a:rPr lang="ja-JP" altLang="en-US" sz="4500" b="1" dirty="0">
                <a:solidFill>
                  <a:schemeClr val="accent1">
                    <a:lumMod val="10000"/>
                  </a:schemeClr>
                </a:solidFill>
              </a:rPr>
              <a:t>講義</a:t>
            </a:r>
            <a:r>
              <a:rPr lang="en-US" altLang="ja-JP" sz="4500" b="1" dirty="0">
                <a:solidFill>
                  <a:schemeClr val="accent1">
                    <a:lumMod val="10000"/>
                  </a:schemeClr>
                </a:solidFill>
              </a:rPr>
              <a:t>1</a:t>
            </a:r>
            <a:r>
              <a:rPr lang="ja-JP" altLang="en-US" sz="4500" b="1" dirty="0">
                <a:solidFill>
                  <a:schemeClr val="accent1">
                    <a:lumMod val="10000"/>
                  </a:schemeClr>
                </a:solidFill>
              </a:rPr>
              <a:t>回分の</a:t>
            </a:r>
            <a:endParaRPr lang="en-US" altLang="ja-JP" sz="4500" b="1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ja-JP" altLang="en-US" sz="4500" b="1" dirty="0">
                <a:solidFill>
                  <a:schemeClr val="accent1">
                    <a:lumMod val="10000"/>
                  </a:schemeClr>
                </a:solidFill>
              </a:rPr>
              <a:t>　内容→</a:t>
            </a:r>
          </a:p>
        </p:txBody>
      </p:sp>
      <p:sp>
        <p:nvSpPr>
          <p:cNvPr id="57" name="円/楕円 56"/>
          <p:cNvSpPr/>
          <p:nvPr/>
        </p:nvSpPr>
        <p:spPr>
          <a:xfrm>
            <a:off x="3214637" y="6936693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678980" y="6884919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5425114" y="5659538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6767853" y="6261981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5890342" y="7101740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11602694" y="6520111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9225325" y="16204565"/>
            <a:ext cx="936103" cy="10801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11710653" y="16216179"/>
            <a:ext cx="936103" cy="10801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7701605" y="16216179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3315707" y="19054529"/>
            <a:ext cx="7149471" cy="285541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2655312" y="18438704"/>
            <a:ext cx="4464497" cy="16349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カリキュラム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81" name="円/楕円 80"/>
          <p:cNvSpPr/>
          <p:nvPr/>
        </p:nvSpPr>
        <p:spPr>
          <a:xfrm>
            <a:off x="3672277" y="20363937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4994703" y="20645725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6422389" y="20284520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7701606" y="19282278"/>
            <a:ext cx="936103" cy="10801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円/楕円 84"/>
          <p:cNvSpPr/>
          <p:nvPr/>
        </p:nvSpPr>
        <p:spPr>
          <a:xfrm>
            <a:off x="9225325" y="19812893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円/楕円 85"/>
          <p:cNvSpPr/>
          <p:nvPr/>
        </p:nvSpPr>
        <p:spPr>
          <a:xfrm>
            <a:off x="7953035" y="20624880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757516" y="24106054"/>
            <a:ext cx="8131622" cy="496478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sz="7200" b="1" dirty="0" smtClean="0">
                <a:solidFill>
                  <a:schemeClr val="tx1"/>
                </a:solidFill>
              </a:rPr>
              <a:t>PM</a:t>
            </a:r>
            <a:r>
              <a:rPr kumimoji="1" lang="ja-JP" altLang="en-US" sz="7200" b="1" dirty="0" smtClean="0">
                <a:solidFill>
                  <a:schemeClr val="tx1"/>
                </a:solidFill>
              </a:rPr>
              <a:t>学科の</a:t>
            </a:r>
            <a:endParaRPr kumimoji="1" lang="en-US" altLang="ja-JP" sz="7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7200" b="1" dirty="0" smtClean="0">
                <a:solidFill>
                  <a:schemeClr val="tx1"/>
                </a:solidFill>
              </a:rPr>
              <a:t>カリキュラムを</a:t>
            </a:r>
            <a:endParaRPr kumimoji="1" lang="en-US" altLang="ja-JP" sz="7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7200" b="1" dirty="0" smtClean="0">
                <a:solidFill>
                  <a:schemeClr val="tx1"/>
                </a:solidFill>
              </a:rPr>
              <a:t>体系化する</a:t>
            </a:r>
            <a:endParaRPr kumimoji="1" lang="ja-JP" altLang="en-US" sz="7200" b="1" dirty="0">
              <a:solidFill>
                <a:schemeClr val="tx1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9716115" y="24138949"/>
            <a:ext cx="10918162" cy="4964781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プロジェクトマネジメント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学科のカリキュラムを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体系化することで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学科のカリキュラムの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内容把握につながる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149224" y="15619852"/>
            <a:ext cx="11626808" cy="2249544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>
            <a:stCxn id="33" idx="2"/>
            <a:endCxn id="35" idx="0"/>
          </p:cNvCxnSpPr>
          <p:nvPr/>
        </p:nvCxnSpPr>
        <p:spPr>
          <a:xfrm flipH="1">
            <a:off x="1836332" y="14481895"/>
            <a:ext cx="1125319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33" idx="2"/>
            <a:endCxn id="34" idx="0"/>
          </p:cNvCxnSpPr>
          <p:nvPr/>
        </p:nvCxnSpPr>
        <p:spPr>
          <a:xfrm>
            <a:off x="2961651" y="14481895"/>
            <a:ext cx="0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endCxn id="36" idx="0"/>
          </p:cNvCxnSpPr>
          <p:nvPr/>
        </p:nvCxnSpPr>
        <p:spPr>
          <a:xfrm>
            <a:off x="3114051" y="14481895"/>
            <a:ext cx="1004809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38" idx="2"/>
            <a:endCxn id="39" idx="0"/>
          </p:cNvCxnSpPr>
          <p:nvPr/>
        </p:nvCxnSpPr>
        <p:spPr>
          <a:xfrm flipH="1">
            <a:off x="6890442" y="14391081"/>
            <a:ext cx="72182" cy="182509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38" idx="2"/>
            <a:endCxn id="69" idx="0"/>
          </p:cNvCxnSpPr>
          <p:nvPr/>
        </p:nvCxnSpPr>
        <p:spPr>
          <a:xfrm>
            <a:off x="6962624" y="14391081"/>
            <a:ext cx="1207033" cy="182509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endCxn id="68" idx="0"/>
          </p:cNvCxnSpPr>
          <p:nvPr/>
        </p:nvCxnSpPr>
        <p:spPr>
          <a:xfrm>
            <a:off x="11134644" y="14481895"/>
            <a:ext cx="1044061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endCxn id="44" idx="0"/>
          </p:cNvCxnSpPr>
          <p:nvPr/>
        </p:nvCxnSpPr>
        <p:spPr>
          <a:xfrm flipH="1">
            <a:off x="11011394" y="14481895"/>
            <a:ext cx="123250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43" idx="2"/>
            <a:endCxn id="67" idx="0"/>
          </p:cNvCxnSpPr>
          <p:nvPr/>
        </p:nvCxnSpPr>
        <p:spPr>
          <a:xfrm flipH="1">
            <a:off x="9693377" y="14439340"/>
            <a:ext cx="1441266" cy="176522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endCxn id="40" idx="0"/>
          </p:cNvCxnSpPr>
          <p:nvPr/>
        </p:nvCxnSpPr>
        <p:spPr>
          <a:xfrm flipH="1">
            <a:off x="5615083" y="14391081"/>
            <a:ext cx="1347542" cy="182509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角丸四角形 126"/>
          <p:cNvSpPr/>
          <p:nvPr/>
        </p:nvSpPr>
        <p:spPr>
          <a:xfrm>
            <a:off x="799990" y="15321952"/>
            <a:ext cx="2419320" cy="713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000" b="1" dirty="0" smtClean="0">
                <a:solidFill>
                  <a:schemeClr val="accent1">
                    <a:lumMod val="10000"/>
                  </a:schemeClr>
                </a:solidFill>
              </a:rPr>
              <a:t>ユニット</a:t>
            </a:r>
            <a:endParaRPr lang="en-US" altLang="ja-JP" sz="4000" b="1" dirty="0" smtClean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14314901" y="5996647"/>
            <a:ext cx="6600971" cy="2969258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0" b="1" dirty="0"/>
          </a:p>
        </p:txBody>
      </p:sp>
      <p:sp>
        <p:nvSpPr>
          <p:cNvPr id="125" name="テキスト ボックス 124"/>
          <p:cNvSpPr txBox="1"/>
          <p:nvPr/>
        </p:nvSpPr>
        <p:spPr>
          <a:xfrm flipH="1">
            <a:off x="14522025" y="6087600"/>
            <a:ext cx="7268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/>
              <a:t>カリキュラムと</a:t>
            </a:r>
            <a:endParaRPr lang="en-US" altLang="ja-JP" sz="6000" b="1" dirty="0"/>
          </a:p>
          <a:p>
            <a:r>
              <a:rPr lang="ja-JP" altLang="en-US" sz="6000" b="1" dirty="0"/>
              <a:t>講義内容との</a:t>
            </a:r>
            <a:endParaRPr lang="en-US" altLang="ja-JP" sz="6000" b="1" dirty="0"/>
          </a:p>
          <a:p>
            <a:r>
              <a:rPr lang="ja-JP" altLang="en-US" sz="6000" b="1" dirty="0"/>
              <a:t>関連が</a:t>
            </a:r>
            <a:r>
              <a:rPr lang="ja-JP" altLang="en-US" sz="6000" b="1" dirty="0" smtClean="0"/>
              <a:t>不明確</a:t>
            </a:r>
            <a:endParaRPr lang="en-US" altLang="ja-JP" sz="6000" b="1" dirty="0"/>
          </a:p>
        </p:txBody>
      </p:sp>
      <p:sp>
        <p:nvSpPr>
          <p:cNvPr id="130" name="正方形/長方形 129"/>
          <p:cNvSpPr/>
          <p:nvPr/>
        </p:nvSpPr>
        <p:spPr>
          <a:xfrm>
            <a:off x="14313992" y="11402852"/>
            <a:ext cx="6600971" cy="2969258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0" b="1" dirty="0"/>
          </a:p>
        </p:txBody>
      </p:sp>
      <p:sp>
        <p:nvSpPr>
          <p:cNvPr id="131" name="正方形/長方形 130"/>
          <p:cNvSpPr/>
          <p:nvPr/>
        </p:nvSpPr>
        <p:spPr>
          <a:xfrm>
            <a:off x="14313993" y="16744624"/>
            <a:ext cx="6600971" cy="3901101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0" b="1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4352381" y="16819694"/>
            <a:ext cx="826574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講義内容を</a:t>
            </a:r>
            <a:r>
              <a:rPr lang="ja-JP" altLang="en-US" b="1" dirty="0" smtClean="0"/>
              <a:t>体系化</a:t>
            </a:r>
            <a:endParaRPr lang="en-US" altLang="ja-JP" b="1" dirty="0" smtClean="0"/>
          </a:p>
          <a:p>
            <a:r>
              <a:rPr lang="ja-JP" altLang="en-US" b="1" dirty="0" smtClean="0"/>
              <a:t>して</a:t>
            </a:r>
            <a:r>
              <a:rPr lang="ja-JP" altLang="en-US" b="1" dirty="0"/>
              <a:t>あれば</a:t>
            </a:r>
            <a:endParaRPr lang="en-US" altLang="ja-JP" b="1" dirty="0"/>
          </a:p>
          <a:p>
            <a:r>
              <a:rPr lang="ja-JP" altLang="en-US" b="1" dirty="0"/>
              <a:t>カリキュラム</a:t>
            </a:r>
            <a:r>
              <a:rPr lang="ja-JP" altLang="en-US" b="1" dirty="0" smtClean="0"/>
              <a:t>が</a:t>
            </a:r>
            <a:endParaRPr lang="en-US" altLang="ja-JP" b="1" dirty="0" smtClean="0"/>
          </a:p>
          <a:p>
            <a:r>
              <a:rPr lang="ja-JP" altLang="en-US" b="1" dirty="0" smtClean="0"/>
              <a:t>把握</a:t>
            </a:r>
            <a:r>
              <a:rPr lang="ja-JP" altLang="en-US" b="1" dirty="0"/>
              <a:t>しやすい</a:t>
            </a: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14352381" y="11380575"/>
            <a:ext cx="1070379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カリキュラムの</a:t>
            </a:r>
            <a:endParaRPr lang="en-US" altLang="ja-JP" b="1" dirty="0" smtClean="0"/>
          </a:p>
          <a:p>
            <a:r>
              <a:rPr lang="ja-JP" altLang="en-US" b="1" dirty="0" smtClean="0"/>
              <a:t>内容</a:t>
            </a:r>
            <a:r>
              <a:rPr lang="ja-JP" altLang="en-US" b="1" dirty="0"/>
              <a:t>が</a:t>
            </a:r>
            <a:endParaRPr lang="en-US" altLang="ja-JP" b="1" dirty="0"/>
          </a:p>
          <a:p>
            <a:r>
              <a:rPr lang="ja-JP" altLang="en-US" b="1" dirty="0"/>
              <a:t>把握</a:t>
            </a:r>
            <a:r>
              <a:rPr lang="ja-JP" altLang="en-US" b="1" dirty="0" smtClean="0"/>
              <a:t>しづらい</a:t>
            </a:r>
            <a:endParaRPr lang="en-US" altLang="ja-JP" b="1" dirty="0"/>
          </a:p>
        </p:txBody>
      </p:sp>
      <p:sp>
        <p:nvSpPr>
          <p:cNvPr id="129" name="下矢印 128"/>
          <p:cNvSpPr/>
          <p:nvPr/>
        </p:nvSpPr>
        <p:spPr>
          <a:xfrm>
            <a:off x="16469316" y="9687020"/>
            <a:ext cx="1828668" cy="1035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下矢印 135"/>
          <p:cNvSpPr/>
          <p:nvPr/>
        </p:nvSpPr>
        <p:spPr>
          <a:xfrm>
            <a:off x="16464199" y="15101956"/>
            <a:ext cx="1828668" cy="1035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/楕円 132"/>
          <p:cNvSpPr/>
          <p:nvPr/>
        </p:nvSpPr>
        <p:spPr>
          <a:xfrm>
            <a:off x="240327" y="3024957"/>
            <a:ext cx="4317328" cy="172683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背景</a:t>
            </a:r>
            <a:endParaRPr kumimoji="1" lang="ja-JP" alt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9" name="円/楕円 138"/>
          <p:cNvSpPr/>
          <p:nvPr/>
        </p:nvSpPr>
        <p:spPr>
          <a:xfrm>
            <a:off x="37791" y="23275533"/>
            <a:ext cx="4317328" cy="172683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目的</a:t>
            </a:r>
            <a:endParaRPr kumimoji="1" lang="ja-JP" alt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0" name="円/楕円 139"/>
          <p:cNvSpPr/>
          <p:nvPr/>
        </p:nvSpPr>
        <p:spPr>
          <a:xfrm>
            <a:off x="8744569" y="22695291"/>
            <a:ext cx="8869908" cy="172683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PM</a:t>
            </a:r>
            <a:r>
              <a:rPr lang="ja-JP" altLang="en-US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と</a:t>
            </a:r>
            <a:r>
              <a:rPr lang="ja-JP" altLang="en-US" sz="8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の関連</a:t>
            </a:r>
            <a:endParaRPr kumimoji="1" lang="ja-JP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/>
        </p:nvSpPr>
        <p:spPr>
          <a:xfrm>
            <a:off x="130828" y="366374"/>
            <a:ext cx="3763085" cy="1513652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方法</a:t>
            </a:r>
            <a:endParaRPr kumimoji="1" lang="ja-JP" altLang="en-US" sz="7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577721" y="27940663"/>
            <a:ext cx="11773015" cy="2060151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spcCol="0" rtlCol="0" anchor="ctr"/>
          <a:lstStyle/>
          <a:p>
            <a:r>
              <a:rPr lang="ja-JP" altLang="en-US" sz="3900" b="1" dirty="0" smtClean="0">
                <a:solidFill>
                  <a:schemeClr val="tx1"/>
                </a:solidFill>
              </a:rPr>
              <a:t>増永良文</a:t>
            </a:r>
            <a:r>
              <a:rPr lang="en-US" altLang="ja-JP" sz="3900" b="1" dirty="0" smtClean="0">
                <a:solidFill>
                  <a:schemeClr val="tx1"/>
                </a:solidFill>
              </a:rPr>
              <a:t>. 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「ソーシャルコンピューティング入門」</a:t>
            </a:r>
            <a:r>
              <a:rPr lang="en-US" altLang="ja-JP" sz="39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ja-JP" altLang="en-US" sz="3900" b="1" dirty="0" smtClean="0">
                <a:solidFill>
                  <a:schemeClr val="tx1"/>
                </a:solidFill>
              </a:rPr>
              <a:t>サイエンス社</a:t>
            </a:r>
            <a:r>
              <a:rPr lang="en-US" altLang="ja-JP" sz="3900" b="1" dirty="0" smtClean="0">
                <a:solidFill>
                  <a:schemeClr val="tx1"/>
                </a:solidFill>
              </a:rPr>
              <a:t>, 2013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年</a:t>
            </a:r>
            <a:r>
              <a:rPr lang="en-US" altLang="ja-JP" sz="3900" b="1" dirty="0">
                <a:solidFill>
                  <a:schemeClr val="tx1"/>
                </a:solidFill>
              </a:rPr>
              <a:t>3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月</a:t>
            </a:r>
            <a:endParaRPr lang="en-US" altLang="ja-JP" sz="3900" b="1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012371" y="26975794"/>
            <a:ext cx="4420028" cy="102385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参考文献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8027976" y="914106"/>
            <a:ext cx="5086330" cy="5781253"/>
            <a:chOff x="12522068" y="857637"/>
            <a:chExt cx="3832225" cy="4440238"/>
          </a:xfrm>
        </p:grpSpPr>
        <p:pic>
          <p:nvPicPr>
            <p:cNvPr id="1033" name="Picture 9" descr="C:\Users\onodera\Desktop\1194985944982530750book_01_svg_m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2068" y="857637"/>
              <a:ext cx="3832225" cy="444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正方形/長方形 2"/>
            <p:cNvSpPr/>
            <p:nvPr/>
          </p:nvSpPr>
          <p:spPr>
            <a:xfrm>
              <a:off x="12850692" y="2194932"/>
              <a:ext cx="2549727" cy="1034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 smtClean="0">
                  <a:solidFill>
                    <a:schemeClr val="tx1"/>
                  </a:solidFill>
                </a:rPr>
                <a:t>PM</a:t>
              </a:r>
              <a:r>
                <a:rPr kumimoji="1" lang="ja-JP" altLang="en-US" sz="4000" b="1" dirty="0" smtClean="0">
                  <a:solidFill>
                    <a:schemeClr val="tx1"/>
                  </a:solidFill>
                </a:rPr>
                <a:t>学科</a:t>
              </a:r>
              <a:endParaRPr kumimoji="1" lang="en-US" altLang="ja-JP" sz="4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4000" b="1" dirty="0" smtClean="0">
                  <a:solidFill>
                    <a:schemeClr val="tx1"/>
                  </a:solidFill>
                </a:rPr>
                <a:t>カリキュラム</a:t>
              </a:r>
              <a:endParaRPr kumimoji="1" lang="ja-JP" altLang="en-US" sz="4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577053" y="3131455"/>
            <a:ext cx="6635502" cy="3444683"/>
            <a:chOff x="8063724" y="2459970"/>
            <a:chExt cx="6635502" cy="3444683"/>
          </a:xfrm>
        </p:grpSpPr>
        <p:sp>
          <p:nvSpPr>
            <p:cNvPr id="30" name="角丸四角形 29"/>
            <p:cNvSpPr/>
            <p:nvPr/>
          </p:nvSpPr>
          <p:spPr>
            <a:xfrm>
              <a:off x="8895422" y="3166506"/>
              <a:ext cx="5803804" cy="2738147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800" b="1" dirty="0" smtClean="0">
                  <a:solidFill>
                    <a:schemeClr val="tx1"/>
                  </a:solidFill>
                </a:rPr>
                <a:t>カリキュラムから</a:t>
              </a:r>
              <a:endParaRPr kumimoji="1" lang="en-US" altLang="ja-JP" sz="4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4800" b="1" dirty="0">
                  <a:solidFill>
                    <a:schemeClr val="tx1"/>
                  </a:solidFill>
                </a:rPr>
                <a:t>ユニット候補</a:t>
              </a:r>
              <a:r>
                <a:rPr lang="ja-JP" altLang="en-US" sz="4800" b="1" dirty="0" smtClean="0">
                  <a:solidFill>
                    <a:schemeClr val="tx1"/>
                  </a:solidFill>
                </a:rPr>
                <a:t>を</a:t>
              </a:r>
              <a:endParaRPr lang="en-US" altLang="ja-JP" sz="4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4800" b="1" dirty="0" smtClean="0">
                  <a:solidFill>
                    <a:schemeClr val="tx1"/>
                  </a:solidFill>
                </a:rPr>
                <a:t>取り出す</a:t>
              </a:r>
              <a:endParaRPr kumimoji="1" lang="ja-JP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8063724" y="2459970"/>
              <a:ext cx="1602016" cy="141307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0" dirty="0" smtClean="0"/>
                <a:t>1</a:t>
              </a:r>
              <a:endParaRPr kumimoji="1" lang="ja-JP" altLang="en-US" sz="8000" dirty="0"/>
            </a:p>
          </p:txBody>
        </p:sp>
      </p:grp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56963"/>
              </p:ext>
            </p:extLst>
          </p:nvPr>
        </p:nvGraphicFramePr>
        <p:xfrm>
          <a:off x="14155256" y="7668977"/>
          <a:ext cx="625866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733"/>
                <a:gridCol w="1251733"/>
                <a:gridCol w="1251733"/>
                <a:gridCol w="1251733"/>
                <a:gridCol w="1251733"/>
              </a:tblGrid>
              <a:tr h="867258">
                <a:tc>
                  <a:txBody>
                    <a:bodyPr/>
                    <a:lstStyle/>
                    <a:p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a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b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c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d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A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B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C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D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正方形/長方形 24"/>
          <p:cNvSpPr/>
          <p:nvPr/>
        </p:nvSpPr>
        <p:spPr>
          <a:xfrm>
            <a:off x="15940831" y="6586267"/>
            <a:ext cx="3657336" cy="914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授業</a:t>
            </a:r>
            <a:endParaRPr kumimoji="1" lang="ja-JP" altLang="en-US" b="1" dirty="0"/>
          </a:p>
        </p:txBody>
      </p:sp>
      <p:sp>
        <p:nvSpPr>
          <p:cNvPr id="45" name="正方形/長方形 44"/>
          <p:cNvSpPr/>
          <p:nvPr/>
        </p:nvSpPr>
        <p:spPr>
          <a:xfrm>
            <a:off x="13011310" y="8818692"/>
            <a:ext cx="951439" cy="4921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>
                <a:solidFill>
                  <a:schemeClr val="tx1"/>
                </a:solidFill>
              </a:rPr>
              <a:t>ユニット候補</a:t>
            </a:r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11702733" y="16447726"/>
            <a:ext cx="6635502" cy="3444683"/>
            <a:chOff x="8063724" y="2459970"/>
            <a:chExt cx="6635502" cy="3444683"/>
          </a:xfrm>
        </p:grpSpPr>
        <p:sp>
          <p:nvSpPr>
            <p:cNvPr id="53" name="角丸四角形 52"/>
            <p:cNvSpPr/>
            <p:nvPr/>
          </p:nvSpPr>
          <p:spPr>
            <a:xfrm>
              <a:off x="8895422" y="3166506"/>
              <a:ext cx="5803804" cy="2738147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>
                  <a:solidFill>
                    <a:schemeClr val="tx1"/>
                  </a:solidFill>
                </a:rPr>
                <a:t>できたクラスタを</a:t>
              </a:r>
              <a:r>
                <a:rPr lang="en-US" altLang="ja-JP" sz="4800" b="1" dirty="0" smtClean="0">
                  <a:solidFill>
                    <a:schemeClr val="tx1"/>
                  </a:solidFill>
                </a:rPr>
                <a:t>BOK</a:t>
              </a:r>
              <a:r>
                <a:rPr lang="ja-JP" altLang="en-US" sz="4800" b="1" dirty="0" smtClean="0">
                  <a:solidFill>
                    <a:schemeClr val="tx1"/>
                  </a:solidFill>
                </a:rPr>
                <a:t>の</a:t>
              </a:r>
              <a:endParaRPr lang="en-US" altLang="ja-JP" sz="4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4800" b="1" dirty="0" smtClean="0">
                  <a:solidFill>
                    <a:schemeClr val="tx1"/>
                  </a:solidFill>
                </a:rPr>
                <a:t>エリアとする</a:t>
              </a:r>
              <a:endParaRPr kumimoji="1" lang="ja-JP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フローチャート : 結合子 57"/>
            <p:cNvSpPr/>
            <p:nvPr/>
          </p:nvSpPr>
          <p:spPr>
            <a:xfrm>
              <a:off x="8063724" y="2459970"/>
              <a:ext cx="1602016" cy="141307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0" dirty="0" smtClean="0"/>
                <a:t>3</a:t>
              </a:r>
              <a:endParaRPr kumimoji="1" lang="ja-JP" altLang="en-US" sz="8000" dirty="0"/>
            </a:p>
          </p:txBody>
        </p:sp>
      </p:grp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50360"/>
              </p:ext>
            </p:extLst>
          </p:nvPr>
        </p:nvGraphicFramePr>
        <p:xfrm>
          <a:off x="13240313" y="21098764"/>
          <a:ext cx="7128934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598"/>
                <a:gridCol w="3657336"/>
              </a:tblGrid>
              <a:tr h="97536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エリア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エリア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エリア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8" name="下矢印 27"/>
          <p:cNvSpPr/>
          <p:nvPr/>
        </p:nvSpPr>
        <p:spPr>
          <a:xfrm rot="3799809">
            <a:off x="9202217" y="11844111"/>
            <a:ext cx="1828668" cy="4652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 rot="19358059">
            <a:off x="10417625" y="6790355"/>
            <a:ext cx="1828668" cy="3478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下矢印 30"/>
          <p:cNvSpPr/>
          <p:nvPr/>
        </p:nvSpPr>
        <p:spPr>
          <a:xfrm rot="16784458">
            <a:off x="9597001" y="19271112"/>
            <a:ext cx="1828668" cy="3976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590361" y="23870751"/>
            <a:ext cx="9323972" cy="1965965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spcCol="0" rtlCol="0" anchor="ctr"/>
          <a:lstStyle/>
          <a:p>
            <a:r>
              <a:rPr lang="ja-JP" altLang="en-US" sz="3900" b="1" dirty="0">
                <a:solidFill>
                  <a:schemeClr val="tx1"/>
                </a:solidFill>
              </a:rPr>
              <a:t>　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　　　</a:t>
            </a:r>
            <a:endParaRPr lang="en-US" altLang="ja-JP" sz="3900" b="1" dirty="0" smtClean="0">
              <a:solidFill>
                <a:schemeClr val="tx1"/>
              </a:solidFill>
            </a:endParaRPr>
          </a:p>
          <a:p>
            <a:r>
              <a:rPr lang="ja-JP" altLang="en-US" sz="3900" b="1" dirty="0">
                <a:solidFill>
                  <a:schemeClr val="tx1"/>
                </a:solidFill>
              </a:rPr>
              <a:t>　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　</a:t>
            </a:r>
            <a:r>
              <a:rPr lang="ja-JP" altLang="en-US" sz="3900" b="1" dirty="0">
                <a:solidFill>
                  <a:schemeClr val="tx1"/>
                </a:solidFill>
              </a:rPr>
              <a:t>　</a:t>
            </a:r>
            <a:endParaRPr lang="en-US" altLang="ja-JP" sz="3900" b="1" dirty="0" smtClean="0">
              <a:solidFill>
                <a:schemeClr val="tx1"/>
              </a:solidFill>
            </a:endParaRPr>
          </a:p>
          <a:p>
            <a:r>
              <a:rPr lang="ja-JP" altLang="en-US" sz="3900" b="1" dirty="0">
                <a:solidFill>
                  <a:schemeClr val="tx1"/>
                </a:solidFill>
              </a:rPr>
              <a:t>　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　　に着手できるところまで完了</a:t>
            </a:r>
            <a:endParaRPr lang="en-US" altLang="ja-JP" sz="3900" b="1" dirty="0" smtClean="0">
              <a:solidFill>
                <a:schemeClr val="tx1"/>
              </a:solidFill>
            </a:endParaRPr>
          </a:p>
          <a:p>
            <a:r>
              <a:rPr lang="ja-JP" altLang="en-US" sz="3900" b="1" dirty="0">
                <a:solidFill>
                  <a:schemeClr val="tx1"/>
                </a:solidFill>
              </a:rPr>
              <a:t>　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　　　　</a:t>
            </a:r>
            <a:endParaRPr lang="en-US" altLang="ja-JP" sz="3900" b="1" dirty="0" smtClean="0">
              <a:solidFill>
                <a:schemeClr val="tx1"/>
              </a:solidFill>
            </a:endParaRPr>
          </a:p>
          <a:p>
            <a:r>
              <a:rPr lang="ja-JP" altLang="en-US" sz="3900" b="1" dirty="0" smtClean="0">
                <a:solidFill>
                  <a:schemeClr val="tx1"/>
                </a:solidFill>
              </a:rPr>
              <a:t>　　　</a:t>
            </a:r>
            <a:endParaRPr lang="en-US" altLang="ja-JP" sz="3900" b="1" dirty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2025011" y="22905882"/>
            <a:ext cx="4407387" cy="102385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進捗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フローチャート : 結合子 36"/>
          <p:cNvSpPr/>
          <p:nvPr/>
        </p:nvSpPr>
        <p:spPr>
          <a:xfrm>
            <a:off x="2901096" y="24214941"/>
            <a:ext cx="1239777" cy="12775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 smtClean="0"/>
              <a:t>2</a:t>
            </a:r>
            <a:endParaRPr kumimoji="1" lang="ja-JP" altLang="en-US" sz="6600" dirty="0"/>
          </a:p>
        </p:txBody>
      </p:sp>
      <p:sp>
        <p:nvSpPr>
          <p:cNvPr id="34" name="角丸四角形 33"/>
          <p:cNvSpPr/>
          <p:nvPr/>
        </p:nvSpPr>
        <p:spPr>
          <a:xfrm>
            <a:off x="3439163" y="9924219"/>
            <a:ext cx="7546784" cy="2738147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b="1" dirty="0" smtClean="0">
                <a:solidFill>
                  <a:schemeClr val="tx1"/>
                </a:solidFill>
              </a:rPr>
              <a:t>ユニット</a:t>
            </a:r>
            <a:r>
              <a:rPr lang="ja-JP" altLang="en-US" sz="4800" b="1" dirty="0">
                <a:solidFill>
                  <a:schemeClr val="tx1"/>
                </a:solidFill>
              </a:rPr>
              <a:t>候補</a:t>
            </a:r>
            <a:r>
              <a:rPr lang="ja-JP" altLang="en-US" sz="4800" b="1" dirty="0" smtClean="0">
                <a:solidFill>
                  <a:schemeClr val="tx1"/>
                </a:solidFill>
              </a:rPr>
              <a:t>を</a:t>
            </a:r>
            <a:endParaRPr lang="en-US" altLang="ja-JP" sz="48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4800" b="1" dirty="0" smtClean="0">
                <a:solidFill>
                  <a:schemeClr val="tx1"/>
                </a:solidFill>
              </a:rPr>
              <a:t>データマイニング手法を用いて分類する</a:t>
            </a:r>
            <a:endParaRPr lang="en-US" altLang="ja-JP" sz="4800" b="1" dirty="0" smtClean="0">
              <a:solidFill>
                <a:schemeClr val="tx1"/>
              </a:solidFill>
            </a:endParaRPr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607465" y="9217683"/>
            <a:ext cx="1602016" cy="14130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/>
              <a:t>2</a:t>
            </a:r>
            <a:endParaRPr kumimoji="1" lang="ja-JP" altLang="en-US" sz="8000" dirty="0"/>
          </a:p>
        </p:txBody>
      </p:sp>
      <p:sp>
        <p:nvSpPr>
          <p:cNvPr id="9" name="正方形/長方形 8"/>
          <p:cNvSpPr/>
          <p:nvPr/>
        </p:nvSpPr>
        <p:spPr>
          <a:xfrm>
            <a:off x="1550060" y="14180635"/>
            <a:ext cx="5662495" cy="29840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949734" y="16642571"/>
            <a:ext cx="4482665" cy="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2385901" y="14360281"/>
            <a:ext cx="0" cy="2624739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525" y="15779335"/>
            <a:ext cx="637190" cy="58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01" y="14682225"/>
            <a:ext cx="733559" cy="69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099" y="15315164"/>
            <a:ext cx="732028" cy="67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21" y="14672050"/>
            <a:ext cx="666156" cy="64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1522051" y="18619017"/>
            <a:ext cx="5662495" cy="29840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726773" y="21164460"/>
            <a:ext cx="4482665" cy="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2162940" y="18882170"/>
            <a:ext cx="0" cy="2624739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64" y="20301224"/>
            <a:ext cx="637190" cy="58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740" y="19204114"/>
            <a:ext cx="733559" cy="69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38" y="19837053"/>
            <a:ext cx="732028" cy="67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60" y="19193939"/>
            <a:ext cx="666156" cy="64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円/楕円 22"/>
          <p:cNvSpPr/>
          <p:nvPr/>
        </p:nvSpPr>
        <p:spPr>
          <a:xfrm rot="3046036">
            <a:off x="3357511" y="19267412"/>
            <a:ext cx="1720109" cy="113928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740856" y="18882170"/>
            <a:ext cx="976017" cy="129148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2403932" y="19942519"/>
            <a:ext cx="976017" cy="129148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下矢印 64"/>
          <p:cNvSpPr/>
          <p:nvPr/>
        </p:nvSpPr>
        <p:spPr>
          <a:xfrm>
            <a:off x="3788663" y="17438947"/>
            <a:ext cx="1264872" cy="1035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吹き出し 1"/>
          <p:cNvSpPr/>
          <p:nvPr/>
        </p:nvSpPr>
        <p:spPr>
          <a:xfrm>
            <a:off x="15058492" y="1320304"/>
            <a:ext cx="5247431" cy="2484427"/>
          </a:xfrm>
          <a:prstGeom prst="wedgeRectCallout">
            <a:avLst>
              <a:gd name="adj1" fmla="val -80903"/>
              <a:gd name="adj2" fmla="val 45221"/>
            </a:avLst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sz="5400" dirty="0" smtClean="0">
                <a:solidFill>
                  <a:schemeClr val="tx1"/>
                </a:solidFill>
              </a:rPr>
              <a:t>年次に</a:t>
            </a:r>
            <a:endParaRPr kumimoji="1" lang="en-US" altLang="ja-JP" sz="5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受講できる</a:t>
            </a:r>
            <a:endParaRPr kumimoji="1" lang="en-US" altLang="ja-JP" sz="5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専門科目を使用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1008</TotalTime>
  <Words>201</Words>
  <Application>Microsoft Office PowerPoint</Application>
  <PresentationFormat>ユーザー設定</PresentationFormat>
  <Paragraphs>107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スリップストリーム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onodera</cp:lastModifiedBy>
  <cp:revision>71</cp:revision>
  <dcterms:created xsi:type="dcterms:W3CDTF">2013-12-10T09:34:47Z</dcterms:created>
  <dcterms:modified xsi:type="dcterms:W3CDTF">2013-12-13T00:07:48Z</dcterms:modified>
</cp:coreProperties>
</file>