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8" r:id="rId4"/>
    <p:sldId id="298" r:id="rId5"/>
    <p:sldId id="302" r:id="rId6"/>
    <p:sldId id="261" r:id="rId7"/>
    <p:sldId id="284" r:id="rId8"/>
    <p:sldId id="295" r:id="rId9"/>
    <p:sldId id="296" r:id="rId10"/>
    <p:sldId id="297" r:id="rId11"/>
    <p:sldId id="282" r:id="rId12"/>
    <p:sldId id="283" r:id="rId13"/>
    <p:sldId id="300" r:id="rId14"/>
    <p:sldId id="301" r:id="rId15"/>
    <p:sldId id="262" r:id="rId16"/>
    <p:sldId id="263" r:id="rId17"/>
    <p:sldId id="264" r:id="rId18"/>
    <p:sldId id="271" r:id="rId19"/>
    <p:sldId id="280" r:id="rId20"/>
    <p:sldId id="273" r:id="rId21"/>
    <p:sldId id="299" r:id="rId22"/>
    <p:sldId id="281" r:id="rId23"/>
    <p:sldId id="278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74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02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7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35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6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9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7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34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8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6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0E95-302A-48EC-94D0-0A518FC3C2C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1B48-F0FF-47CA-8E6F-7D1FFCDD3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27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ja-JP" dirty="0"/>
              <a:t>大学入試センター</a:t>
            </a:r>
            <a:r>
              <a:rPr lang="ja-JP" altLang="ja-JP" dirty="0" smtClean="0"/>
              <a:t>試験数学</a:t>
            </a:r>
            <a:r>
              <a:rPr lang="en-US" altLang="ja-JP" dirty="0"/>
              <a:t>Ⅰ</a:t>
            </a:r>
            <a:r>
              <a:rPr lang="ja-JP" altLang="ja-JP" dirty="0" smtClean="0"/>
              <a:t>・</a:t>
            </a:r>
            <a:r>
              <a:rPr lang="en-US" altLang="ja-JP" dirty="0"/>
              <a:t>A</a:t>
            </a:r>
            <a:r>
              <a:rPr lang="ja-JP" altLang="ja-JP" dirty="0"/>
              <a:t>を用いた数式処理システム</a:t>
            </a:r>
            <a:r>
              <a:rPr lang="ja-JP" altLang="ja-JP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性能</a:t>
            </a:r>
            <a:r>
              <a:rPr lang="ja-JP" altLang="ja-JP" dirty="0"/>
              <a:t>評価</a:t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プロジェクトマネジメントコース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矢吹研究室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1242116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森谷慧士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解答方法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3068960"/>
            <a:ext cx="7931224" cy="118072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例題：</a:t>
            </a:r>
            <a:r>
              <a:rPr lang="en-US" altLang="ja-JP" dirty="0" smtClean="0"/>
              <a:t>x </a:t>
            </a:r>
            <a:r>
              <a:rPr lang="ja-JP" altLang="en-US" dirty="0"/>
              <a:t>についての方程式</a:t>
            </a:r>
            <a:r>
              <a:rPr lang="en-US" altLang="ja-JP" dirty="0"/>
              <a:t>f (x) = x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 -ax+5 </a:t>
            </a:r>
            <a:r>
              <a:rPr lang="en-US" altLang="ja-JP" dirty="0"/>
              <a:t>= 0 </a:t>
            </a:r>
            <a:r>
              <a:rPr lang="ja-JP" altLang="en-US" dirty="0"/>
              <a:t>が重解</a:t>
            </a:r>
            <a:r>
              <a:rPr lang="ja-JP" altLang="en-US" dirty="0" smtClean="0"/>
              <a:t>を持つ</a:t>
            </a:r>
            <a:r>
              <a:rPr lang="ja-JP" altLang="en-US" dirty="0"/>
              <a:t>ような</a:t>
            </a:r>
            <a:r>
              <a:rPr lang="en-US" altLang="ja-JP" dirty="0"/>
              <a:t>a </a:t>
            </a:r>
            <a:r>
              <a:rPr lang="ja-JP" altLang="en-US" dirty="0"/>
              <a:t>の値を求めよ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1600201"/>
            <a:ext cx="8363272" cy="748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数式処理システムを用いて数学の問題を解く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6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解答方法　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の方法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888" y="3284984"/>
            <a:ext cx="8229600" cy="724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方程式</a:t>
            </a:r>
            <a:r>
              <a:rPr kumimoji="1" lang="ja-JP" altLang="en-US" dirty="0"/>
              <a:t>を解くに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Solve</a:t>
            </a:r>
            <a:r>
              <a:rPr kumimoji="1" lang="ja-JP" altLang="en-US" dirty="0" smtClean="0"/>
              <a:t>という</a:t>
            </a:r>
            <a:r>
              <a:rPr lang="ja-JP" altLang="en-US" dirty="0"/>
              <a:t>関数</a:t>
            </a:r>
            <a:r>
              <a:rPr kumimoji="1" lang="ja-JP" altLang="en-US" dirty="0" smtClean="0"/>
              <a:t>を用いる</a:t>
            </a:r>
            <a:endParaRPr kumimoji="1"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54777" y="1772816"/>
            <a:ext cx="8212500" cy="1224136"/>
            <a:chOff x="755576" y="4797152"/>
            <a:chExt cx="8212500" cy="1224136"/>
          </a:xfrm>
        </p:grpSpPr>
        <p:sp>
          <p:nvSpPr>
            <p:cNvPr id="4" name="角丸四角形 3"/>
            <p:cNvSpPr/>
            <p:nvPr/>
          </p:nvSpPr>
          <p:spPr>
            <a:xfrm>
              <a:off x="755576" y="4797152"/>
              <a:ext cx="3528392" cy="1224136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/>
                <a:t>方程式が重解を持つ</a:t>
              </a:r>
              <a:endParaRPr kumimoji="1" lang="ja-JP" altLang="en-US" sz="2800" dirty="0"/>
            </a:p>
          </p:txBody>
        </p:sp>
        <p:sp>
          <p:nvSpPr>
            <p:cNvPr id="5" name="等号 4"/>
            <p:cNvSpPr/>
            <p:nvPr/>
          </p:nvSpPr>
          <p:spPr>
            <a:xfrm>
              <a:off x="4314423" y="5085184"/>
              <a:ext cx="1152128" cy="648072"/>
            </a:xfrm>
            <a:prstGeom prst="mathEqual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5439684" y="4797152"/>
              <a:ext cx="3528392" cy="1224136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2800" dirty="0" smtClean="0"/>
                <a:t>判別式</a:t>
              </a:r>
              <a:r>
                <a:rPr lang="en-US" altLang="ja-JP" sz="2800" dirty="0" smtClean="0"/>
                <a:t>a</a:t>
              </a:r>
              <a:r>
                <a:rPr lang="en-US" altLang="ja-JP" sz="2800" baseline="30000" dirty="0" smtClean="0"/>
                <a:t>2 </a:t>
              </a:r>
              <a:r>
                <a:rPr lang="en-US" altLang="ja-JP" sz="2800" dirty="0" smtClean="0"/>
                <a:t>-20</a:t>
              </a:r>
              <a:r>
                <a:rPr lang="ja-JP" altLang="en-US" sz="2800" dirty="0"/>
                <a:t>＝</a:t>
              </a:r>
              <a:r>
                <a:rPr lang="en-US" altLang="ja-JP" sz="2800" dirty="0" smtClean="0"/>
                <a:t>0</a:t>
              </a:r>
              <a:r>
                <a:rPr lang="ja-JP" altLang="en-US" sz="2800" dirty="0"/>
                <a:t>である</a:t>
              </a:r>
              <a:endParaRPr lang="en-US" altLang="ja-JP" sz="2800" dirty="0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4" y="4112640"/>
            <a:ext cx="5801535" cy="99073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86" y="5377139"/>
            <a:ext cx="5287113" cy="1000265"/>
          </a:xfrm>
          <a:prstGeom prst="rect">
            <a:avLst/>
          </a:prstGeom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1338982" y="4373753"/>
            <a:ext cx="1216792" cy="72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入力</a:t>
            </a:r>
            <a:endParaRPr lang="en-US" altLang="ja-JP" dirty="0" smtClean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1338982" y="5514800"/>
            <a:ext cx="1216792" cy="72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出力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37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解答方法　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ja-JP" altLang="ja-JP" dirty="0" smtClean="0"/>
              <a:t>ある解</a:t>
            </a:r>
            <a:r>
              <a:rPr lang="en-US" altLang="ja-JP" dirty="0" smtClean="0"/>
              <a:t>x1</a:t>
            </a:r>
            <a:r>
              <a:rPr lang="ja-JP" altLang="ja-JP" dirty="0" err="1" smtClean="0"/>
              <a:t>が</a:t>
            </a:r>
            <a:r>
              <a:rPr lang="ja-JP" altLang="ja-JP" dirty="0" err="1"/>
              <a:t>存</a:t>
            </a:r>
            <a:r>
              <a:rPr lang="ja-JP" altLang="ja-JP" dirty="0"/>
              <a:t>在し，すべての</a:t>
            </a:r>
            <a:r>
              <a:rPr lang="ja-JP" altLang="ja-JP" dirty="0" smtClean="0"/>
              <a:t>解</a:t>
            </a:r>
            <a:r>
              <a:rPr lang="en-US" altLang="ja-JP" dirty="0" smtClean="0"/>
              <a:t>x2</a:t>
            </a:r>
            <a:r>
              <a:rPr lang="ja-JP" altLang="ja-JP" dirty="0" smtClean="0"/>
              <a:t>は</a:t>
            </a:r>
            <a:r>
              <a:rPr lang="en-US" altLang="ja-JP" dirty="0" smtClean="0"/>
              <a:t>x1</a:t>
            </a:r>
            <a:r>
              <a:rPr lang="ja-JP" altLang="ja-JP" dirty="0" smtClean="0"/>
              <a:t>と等しい</a:t>
            </a:r>
            <a:r>
              <a:rPr lang="ja-JP" altLang="en-US" dirty="0" smtClean="0"/>
              <a:t>」と言い換える</a:t>
            </a:r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Exists</a:t>
            </a:r>
            <a:r>
              <a:rPr lang="ja-JP" altLang="en-US" dirty="0" smtClean="0"/>
              <a:t>」や「</a:t>
            </a:r>
            <a:r>
              <a:rPr lang="en-US" altLang="ja-JP" dirty="0" err="1" smtClean="0"/>
              <a:t>ForAll</a:t>
            </a:r>
            <a:r>
              <a:rPr lang="ja-JP" altLang="en-US" dirty="0" smtClean="0"/>
              <a:t>」で命題を記述し，「</a:t>
            </a:r>
            <a:r>
              <a:rPr lang="en-US" altLang="ja-JP" dirty="0" smtClean="0"/>
              <a:t>Reduce</a:t>
            </a:r>
            <a:r>
              <a:rPr lang="ja-JP" altLang="en-US" dirty="0" smtClean="0"/>
              <a:t>」</a:t>
            </a:r>
            <a:r>
              <a:rPr lang="ja-JP" altLang="en-US" dirty="0"/>
              <a:t>で</a:t>
            </a:r>
            <a:r>
              <a:rPr lang="ja-JP" altLang="en-US" dirty="0" smtClean="0"/>
              <a:t>限定子を除去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863181"/>
            <a:ext cx="5434587" cy="22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解答方法　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en-US" altLang="ja-JP" dirty="0"/>
              <a:t>f (x)=ax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+bx+c = (</a:t>
            </a:r>
            <a:r>
              <a:rPr lang="en-US" altLang="ja-JP" dirty="0" smtClean="0"/>
              <a:t>x-α)</a:t>
            </a:r>
            <a:r>
              <a:rPr lang="en-US" altLang="ja-JP" baseline="30000" dirty="0" smtClean="0"/>
              <a:t>2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r>
              <a:rPr kumimoji="1" lang="ja-JP" altLang="en-US" dirty="0" smtClean="0"/>
              <a:t>恒等式を解く関数，</a:t>
            </a:r>
            <a:r>
              <a:rPr kumimoji="1" lang="en-US" altLang="ja-JP" dirty="0" err="1" smtClean="0"/>
              <a:t>SolveAlways</a:t>
            </a:r>
            <a:r>
              <a:rPr kumimoji="1" lang="ja-JP" altLang="en-US" dirty="0" smtClean="0"/>
              <a:t>を利用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27584" y="3645024"/>
            <a:ext cx="1216792" cy="72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入力</a:t>
            </a:r>
            <a:endParaRPr lang="en-US" altLang="ja-JP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27584" y="4786071"/>
            <a:ext cx="1216792" cy="72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出力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50" y="3721704"/>
            <a:ext cx="6536629" cy="6482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80" y="4786070"/>
            <a:ext cx="6923729" cy="7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センター試験の問題は，紙と鉛筆で解ける</a:t>
            </a:r>
            <a:endParaRPr kumimoji="1" lang="en-US" altLang="ja-JP" dirty="0" smtClean="0"/>
          </a:p>
          <a:p>
            <a:r>
              <a:rPr lang="ja-JP" altLang="en-US" dirty="0"/>
              <a:t>コンピュータを持ち込んでも</a:t>
            </a:r>
            <a:r>
              <a:rPr lang="ja-JP" altLang="en-US" dirty="0" smtClean="0"/>
              <a:t>解ける</a:t>
            </a:r>
            <a:endParaRPr lang="en-US" altLang="ja-JP" dirty="0" smtClean="0"/>
          </a:p>
          <a:p>
            <a:r>
              <a:rPr kumimoji="1" lang="ja-JP" altLang="en-US" dirty="0"/>
              <a:t>問題をなるべく素直に解釈して</a:t>
            </a:r>
            <a:r>
              <a:rPr kumimoji="1" lang="ja-JP" altLang="en-US" dirty="0" smtClean="0"/>
              <a:t>解く</a:t>
            </a:r>
            <a:endParaRPr kumimoji="1" lang="en-US" altLang="ja-JP" dirty="0" smtClean="0"/>
          </a:p>
          <a:p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 smtClean="0"/>
              <a:t>の</a:t>
            </a:r>
            <a:r>
              <a:rPr lang="ja-JP" altLang="en-US" dirty="0"/>
              <a:t>解法</a:t>
            </a:r>
            <a:r>
              <a:rPr lang="ja-JP" altLang="en-US" dirty="0" smtClean="0"/>
              <a:t>を</a:t>
            </a:r>
            <a:r>
              <a:rPr lang="ja-JP" altLang="en-US" dirty="0"/>
              <a:t>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80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kumimoji="1" lang="ja-JP" altLang="en-US" dirty="0" smtClean="0"/>
              <a:t>本研究では数学の問題を解く過程を二つに分ける</a:t>
            </a:r>
            <a:endParaRPr kumimoji="1" lang="en-US" altLang="ja-JP" dirty="0" smtClean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179512" y="3573016"/>
            <a:ext cx="8609518" cy="1977652"/>
            <a:chOff x="282962" y="3443736"/>
            <a:chExt cx="8609518" cy="1977652"/>
          </a:xfrm>
        </p:grpSpPr>
        <p:sp>
          <p:nvSpPr>
            <p:cNvPr id="5" name="角丸四角形 4"/>
            <p:cNvSpPr/>
            <p:nvPr/>
          </p:nvSpPr>
          <p:spPr>
            <a:xfrm>
              <a:off x="282962" y="4149080"/>
              <a:ext cx="2088232" cy="574104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問題文</a:t>
              </a:r>
              <a:endPara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886726" y="4149080"/>
              <a:ext cx="2704858" cy="574104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数学的</a:t>
              </a: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表現</a:t>
              </a:r>
              <a:endPara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46426" y="4149080"/>
              <a:ext cx="2346054" cy="574104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数的処理</a:t>
              </a:r>
              <a:endPara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cxnSp>
          <p:nvCxnSpPr>
            <p:cNvPr id="8" name="直線矢印コネクタ 7"/>
            <p:cNvCxnSpPr>
              <a:stCxn id="5" idx="3"/>
              <a:endCxn id="6" idx="1"/>
            </p:cNvCxnSpPr>
            <p:nvPr/>
          </p:nvCxnSpPr>
          <p:spPr>
            <a:xfrm>
              <a:off x="2371194" y="4436132"/>
              <a:ext cx="515532" cy="0"/>
            </a:xfrm>
            <a:prstGeom prst="straightConnector1">
              <a:avLst/>
            </a:prstGeom>
            <a:solidFill>
              <a:sysClr val="windowText" lastClr="000000"/>
            </a:solidFill>
            <a:ln w="41275" cap="flat" cmpd="sng" algn="ctr">
              <a:solidFill>
                <a:sysClr val="windowText" lastClr="000000">
                  <a:alpha val="6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直線矢印コネクタ 8"/>
            <p:cNvCxnSpPr>
              <a:stCxn id="6" idx="3"/>
              <a:endCxn id="7" idx="1"/>
            </p:cNvCxnSpPr>
            <p:nvPr/>
          </p:nvCxnSpPr>
          <p:spPr>
            <a:xfrm>
              <a:off x="5591584" y="4436132"/>
              <a:ext cx="954842" cy="0"/>
            </a:xfrm>
            <a:prstGeom prst="straightConnector1">
              <a:avLst/>
            </a:prstGeom>
            <a:solidFill>
              <a:sysClr val="windowText" lastClr="000000"/>
            </a:solidFill>
            <a:ln w="41275" cap="flat" cmpd="sng" algn="ctr">
              <a:solidFill>
                <a:sysClr val="windowText" lastClr="000000">
                  <a:alpha val="6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" name="テキスト ボックス 9"/>
            <p:cNvSpPr txBox="1"/>
            <p:nvPr/>
          </p:nvSpPr>
          <p:spPr>
            <a:xfrm>
              <a:off x="1691680" y="4898168"/>
              <a:ext cx="2744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人間が処理</a:t>
              </a:r>
              <a:endPara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932040" y="4898168"/>
              <a:ext cx="3599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kern="0" dirty="0">
                  <a:solidFill>
                    <a:prstClr val="black"/>
                  </a:solidFill>
                </a:rPr>
                <a:t>コンピュータ</a:t>
              </a: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が処理</a:t>
              </a:r>
              <a:endPara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745201" y="3443736"/>
              <a:ext cx="2744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第一工程</a:t>
              </a:r>
              <a:endPara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5359415" y="3482334"/>
              <a:ext cx="2744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kern="0" dirty="0">
                  <a:solidFill>
                    <a:prstClr val="black"/>
                  </a:solidFill>
                </a:rPr>
                <a:t>第二工程</a:t>
              </a:r>
              <a:endPara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7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　</a:t>
            </a:r>
            <a:r>
              <a:rPr lang="ja-JP" altLang="en-US" dirty="0" smtClean="0"/>
              <a:t>第一工程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ja-JP" dirty="0"/>
              <a:t>数学の問題を理解</a:t>
            </a:r>
            <a:r>
              <a:rPr lang="ja-JP" altLang="ja-JP" dirty="0" smtClean="0"/>
              <a:t>し数学的</a:t>
            </a:r>
            <a:r>
              <a:rPr lang="ja-JP" altLang="ja-JP" dirty="0"/>
              <a:t>知識を利用して計算式などの数学的表現に変換する</a:t>
            </a:r>
            <a:r>
              <a:rPr lang="ja-JP" altLang="ja-JP" dirty="0" smtClean="0"/>
              <a:t>過程</a:t>
            </a:r>
            <a:endParaRPr lang="en-US" altLang="ja-JP" dirty="0" smtClean="0"/>
          </a:p>
          <a:p>
            <a:pPr lvl="0"/>
            <a:r>
              <a:rPr lang="ja-JP" altLang="ja-JP" dirty="0"/>
              <a:t>大学入試センター試験の数学の問題をできるだけ人間が頭を使わず</a:t>
            </a:r>
            <a:r>
              <a:rPr lang="ja-JP" altLang="ja-JP" dirty="0" smtClean="0"/>
              <a:t>に素直</a:t>
            </a:r>
            <a:r>
              <a:rPr lang="ja-JP" altLang="ja-JP" dirty="0"/>
              <a:t>に数学的表現に翻訳</a:t>
            </a:r>
          </a:p>
        </p:txBody>
      </p:sp>
    </p:spTree>
    <p:extLst>
      <p:ext uri="{BB962C8B-B14F-4D97-AF65-F5344CB8AC3E}">
        <p14:creationId xmlns:p14="http://schemas.microsoft.com/office/powerpoint/2010/main" val="2608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　第二工程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数学的表現に変換</a:t>
            </a:r>
            <a:r>
              <a:rPr lang="ja-JP" altLang="en-US" dirty="0" smtClean="0"/>
              <a:t>した式を数式処理し</a:t>
            </a:r>
            <a:r>
              <a:rPr kumimoji="1" lang="ja-JP" altLang="en-US" dirty="0" smtClean="0"/>
              <a:t>値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求める</a:t>
            </a:r>
            <a:endParaRPr kumimoji="1" lang="en-US" altLang="ja-JP" dirty="0" smtClean="0"/>
          </a:p>
          <a:p>
            <a:r>
              <a:rPr lang="ja-JP" altLang="ja-JP" dirty="0"/>
              <a:t>第一工程で数学的表現に翻訳した</a:t>
            </a:r>
            <a:r>
              <a:rPr lang="ja-JP" altLang="ja-JP" dirty="0" smtClean="0"/>
              <a:t>式を</a:t>
            </a:r>
            <a:r>
              <a:rPr lang="en-US" altLang="ja-JP" dirty="0" smtClean="0"/>
              <a:t>Mathematica </a:t>
            </a:r>
            <a:r>
              <a:rPr lang="ja-JP" altLang="ja-JP" dirty="0"/>
              <a:t>に与えて数式処理を</a:t>
            </a:r>
            <a:r>
              <a:rPr lang="ja-JP" altLang="ja-JP" dirty="0" smtClean="0"/>
              <a:t>行う</a:t>
            </a:r>
            <a:endParaRPr lang="en-US" altLang="ja-JP" dirty="0" smtClean="0"/>
          </a:p>
          <a:p>
            <a:r>
              <a:rPr lang="ja-JP" altLang="ja-JP" dirty="0" smtClean="0"/>
              <a:t>この</a:t>
            </a:r>
            <a:r>
              <a:rPr lang="ja-JP" altLang="ja-JP" dirty="0"/>
              <a:t>工程で</a:t>
            </a:r>
            <a:r>
              <a:rPr lang="ja-JP" altLang="ja-JP" dirty="0" smtClean="0"/>
              <a:t>は</a:t>
            </a:r>
            <a:r>
              <a:rPr lang="en-US" altLang="ja-JP" dirty="0" smtClean="0"/>
              <a:t>Mathematica </a:t>
            </a:r>
            <a:r>
              <a:rPr lang="ja-JP" altLang="ja-JP" dirty="0"/>
              <a:t>が式を最適に処理できるコードを与えて，最適解を</a:t>
            </a:r>
            <a:r>
              <a:rPr lang="ja-JP" altLang="ja-JP" dirty="0" smtClean="0"/>
              <a:t>得る</a:t>
            </a:r>
            <a:endParaRPr kumimoji="1"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97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集計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問題を解くと，組み込み</a:t>
            </a:r>
            <a:r>
              <a:rPr lang="ja-JP" altLang="en-US" dirty="0"/>
              <a:t>関数</a:t>
            </a:r>
            <a:r>
              <a:rPr kumimoji="1" lang="ja-JP" altLang="en-US" dirty="0" smtClean="0"/>
              <a:t>の種類の集計</a:t>
            </a:r>
            <a:endParaRPr kumimoji="1" lang="en-US" altLang="ja-JP" dirty="0" smtClean="0"/>
          </a:p>
          <a:p>
            <a:r>
              <a:rPr lang="ja-JP" altLang="en-US" dirty="0" smtClean="0"/>
              <a:t>例：例題の第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の法則，「</a:t>
            </a:r>
            <a:r>
              <a:rPr lang="en-US" altLang="ja-JP" dirty="0" smtClean="0"/>
              <a:t>Reduce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Exists</a:t>
            </a:r>
            <a:r>
              <a:rPr lang="ja-JP" altLang="en-US" dirty="0" smtClean="0"/>
              <a:t>」「</a:t>
            </a:r>
            <a:r>
              <a:rPr lang="en-US" altLang="ja-JP" dirty="0" err="1" smtClean="0"/>
              <a:t>ForAll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種類の関数</a:t>
            </a:r>
            <a:endParaRPr lang="en-US" altLang="ja-JP" dirty="0" smtClean="0"/>
          </a:p>
          <a:p>
            <a:r>
              <a:rPr kumimoji="1" lang="ja-JP" altLang="en-US" dirty="0" smtClean="0"/>
              <a:t>初めは利用する</a:t>
            </a:r>
            <a:r>
              <a:rPr lang="ja-JP" altLang="en-US" dirty="0" smtClean="0"/>
              <a:t>関数</a:t>
            </a:r>
            <a:r>
              <a:rPr kumimoji="1" lang="ja-JP" altLang="en-US" dirty="0" smtClean="0"/>
              <a:t>の種類が増える</a:t>
            </a:r>
            <a:endParaRPr kumimoji="1" lang="en-US" altLang="ja-JP" dirty="0" smtClean="0"/>
          </a:p>
          <a:p>
            <a:r>
              <a:rPr lang="ja-JP" altLang="en-US" dirty="0" smtClean="0"/>
              <a:t>問題</a:t>
            </a:r>
            <a:r>
              <a:rPr lang="ja-JP" altLang="en-US" dirty="0"/>
              <a:t>を解く</a:t>
            </a:r>
            <a:r>
              <a:rPr lang="ja-JP" altLang="en-US" dirty="0" smtClean="0"/>
              <a:t>のに使える関数が出尽くせば，関数の</a:t>
            </a:r>
            <a:r>
              <a:rPr kumimoji="1" lang="ja-JP" altLang="en-US" dirty="0" smtClean="0"/>
              <a:t>増加は止まると予測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組み込む関数の累積数は</a:t>
            </a:r>
            <a:r>
              <a:rPr lang="en-US" altLang="ja-JP" dirty="0"/>
              <a:t>6</a:t>
            </a:r>
            <a:r>
              <a:rPr lang="ja-JP" altLang="en-US" dirty="0"/>
              <a:t>年で止まった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59436"/>
            <a:ext cx="6912768" cy="4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第</a:t>
            </a:r>
            <a:r>
              <a:rPr kumimoji="1" lang="en-US" altLang="ja-JP" sz="4000" dirty="0" smtClean="0"/>
              <a:t>4</a:t>
            </a:r>
            <a:r>
              <a:rPr kumimoji="1" lang="ja-JP" altLang="en-US" sz="4000" dirty="0" smtClean="0"/>
              <a:t>の産業革命</a:t>
            </a:r>
            <a:endParaRPr kumimoji="1" lang="en-US" altLang="ja-JP" sz="4000" dirty="0" smtClean="0"/>
          </a:p>
          <a:p>
            <a:r>
              <a:rPr lang="ja-JP" altLang="en-US" sz="4000" dirty="0"/>
              <a:t>ソフトバンク</a:t>
            </a:r>
            <a:r>
              <a:rPr lang="ja-JP" altLang="en-US" sz="4000" dirty="0" smtClean="0"/>
              <a:t>の</a:t>
            </a:r>
            <a:r>
              <a:rPr lang="en-US" altLang="ja-JP" sz="4000" dirty="0" smtClean="0"/>
              <a:t>Pepper</a:t>
            </a:r>
          </a:p>
          <a:p>
            <a:r>
              <a:rPr kumimoji="1" lang="en-US" altLang="ja-JP" sz="4000" dirty="0" smtClean="0"/>
              <a:t>IBM</a:t>
            </a:r>
            <a:r>
              <a:rPr kumimoji="1" lang="ja-JP" altLang="en-US" sz="4000" dirty="0" smtClean="0"/>
              <a:t>の</a:t>
            </a:r>
            <a:r>
              <a:rPr kumimoji="1" lang="en-US" altLang="ja-JP" sz="4000" dirty="0" smtClean="0"/>
              <a:t>Watson</a:t>
            </a:r>
          </a:p>
          <a:p>
            <a:r>
              <a:rPr lang="ja-JP" altLang="en-US" sz="4000" dirty="0"/>
              <a:t>東ロボプロジェクト</a:t>
            </a:r>
            <a:endParaRPr kumimoji="1" lang="en-US" altLang="ja-JP" sz="4000" dirty="0" smtClean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857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本研究</a:t>
            </a:r>
            <a:r>
              <a:rPr lang="ja-JP" altLang="en-US" dirty="0" smtClean="0"/>
              <a:t>で</a:t>
            </a:r>
            <a:r>
              <a:rPr kumimoji="1" lang="ja-JP" altLang="en-US" dirty="0" smtClean="0"/>
              <a:t>使用</a:t>
            </a:r>
            <a:r>
              <a:rPr lang="ja-JP" altLang="en-US" dirty="0" smtClean="0"/>
              <a:t>した</a:t>
            </a:r>
            <a:r>
              <a:rPr lang="ja-JP" altLang="en-US" dirty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8487" y="2132856"/>
            <a:ext cx="2962672" cy="452596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Solve</a:t>
            </a:r>
          </a:p>
          <a:p>
            <a:r>
              <a:rPr lang="en-US" altLang="ja-JP" dirty="0" smtClean="0"/>
              <a:t>Reduce</a:t>
            </a:r>
          </a:p>
          <a:p>
            <a:r>
              <a:rPr kumimoji="1" lang="en-US" altLang="ja-JP" dirty="0" smtClean="0"/>
              <a:t>Simplify</a:t>
            </a:r>
          </a:p>
          <a:p>
            <a:r>
              <a:rPr lang="en-US" altLang="ja-JP" dirty="0" err="1" smtClean="0"/>
              <a:t>SolveAlways</a:t>
            </a:r>
            <a:endParaRPr kumimoji="1" lang="en-US" altLang="ja-JP" dirty="0" smtClean="0"/>
          </a:p>
          <a:p>
            <a:r>
              <a:rPr lang="en-US" altLang="ja-JP" dirty="0" err="1" smtClean="0"/>
              <a:t>TrigExpand</a:t>
            </a:r>
            <a:endParaRPr lang="en-US" altLang="ja-JP" dirty="0" smtClean="0"/>
          </a:p>
          <a:p>
            <a:r>
              <a:rPr kumimoji="1" lang="en-US" altLang="ja-JP" dirty="0" err="1" smtClean="0"/>
              <a:t>TrigFactor</a:t>
            </a:r>
            <a:endParaRPr kumimoji="1" lang="en-US" altLang="ja-JP" dirty="0" smtClean="0"/>
          </a:p>
          <a:p>
            <a:r>
              <a:rPr lang="en-US" altLang="ja-JP" dirty="0" err="1" smtClean="0"/>
              <a:t>TrigReduce</a:t>
            </a:r>
            <a:endParaRPr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318807" y="2132856"/>
            <a:ext cx="29626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FactorInteger</a:t>
            </a:r>
            <a:endParaRPr lang="en-US" altLang="ja-JP" dirty="0" smtClean="0"/>
          </a:p>
          <a:p>
            <a:r>
              <a:rPr lang="en-US" altLang="ja-JP" dirty="0" smtClean="0"/>
              <a:t>Divisors</a:t>
            </a:r>
          </a:p>
          <a:p>
            <a:r>
              <a:rPr lang="en-US" altLang="ja-JP" dirty="0" smtClean="0"/>
              <a:t>Length</a:t>
            </a:r>
          </a:p>
          <a:p>
            <a:r>
              <a:rPr lang="en-US" altLang="ja-JP" dirty="0" err="1" smtClean="0"/>
              <a:t>Sqrt</a:t>
            </a:r>
            <a:endParaRPr lang="en-US" altLang="ja-JP" dirty="0" smtClean="0"/>
          </a:p>
          <a:p>
            <a:r>
              <a:rPr lang="en-US" altLang="ja-JP" dirty="0" smtClean="0"/>
              <a:t>Clear</a:t>
            </a:r>
          </a:p>
          <a:p>
            <a:r>
              <a:rPr lang="ja-JP" altLang="en-US" dirty="0"/>
              <a:t>！</a:t>
            </a:r>
            <a:endParaRPr lang="en-US" altLang="ja-JP" dirty="0" smtClean="0"/>
          </a:p>
          <a:p>
            <a:r>
              <a:rPr lang="en-US" altLang="ja-JP" dirty="0" smtClean="0"/>
              <a:t>Factor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055111" y="2132856"/>
            <a:ext cx="29626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Cos</a:t>
            </a:r>
          </a:p>
          <a:p>
            <a:r>
              <a:rPr lang="en-US" altLang="ja-JP" dirty="0" smtClean="0"/>
              <a:t>Sin</a:t>
            </a:r>
          </a:p>
          <a:p>
            <a:r>
              <a:rPr lang="en-US" altLang="ja-JP" dirty="0"/>
              <a:t>f (x) </a:t>
            </a:r>
            <a:endParaRPr lang="en-US" altLang="ja-JP" dirty="0" smtClean="0"/>
          </a:p>
          <a:p>
            <a:r>
              <a:rPr lang="en-US" altLang="ja-JP" dirty="0" smtClean="0"/>
              <a:t>Expand</a:t>
            </a:r>
          </a:p>
          <a:p>
            <a:r>
              <a:rPr lang="en-US" altLang="ja-JP" dirty="0" err="1" smtClean="0"/>
              <a:t>HornerForm</a:t>
            </a:r>
            <a:endParaRPr lang="en-US" altLang="ja-JP" dirty="0" smtClean="0"/>
          </a:p>
          <a:p>
            <a:r>
              <a:rPr lang="en-US" altLang="ja-JP" dirty="0" smtClean="0"/>
              <a:t>Degree</a:t>
            </a:r>
          </a:p>
          <a:p>
            <a:r>
              <a:rPr lang="en-US" altLang="ja-JP" dirty="0" smtClean="0"/>
              <a:t>Maximize</a:t>
            </a:r>
            <a:endParaRPr lang="en-US" altLang="ja-JP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57200" y="1456184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利用した組み込み関数は</a:t>
            </a:r>
            <a:r>
              <a:rPr lang="en-US" altLang="ja-JP" dirty="0" smtClean="0"/>
              <a:t>23</a:t>
            </a:r>
            <a:r>
              <a:rPr lang="ja-JP" altLang="en-US" dirty="0" smtClean="0"/>
              <a:t>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5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本研究</a:t>
            </a:r>
            <a:r>
              <a:rPr lang="ja-JP" altLang="en-US" dirty="0" smtClean="0"/>
              <a:t>で</a:t>
            </a:r>
            <a:r>
              <a:rPr kumimoji="1" lang="ja-JP" altLang="en-US" dirty="0" smtClean="0"/>
              <a:t>使用</a:t>
            </a:r>
            <a:r>
              <a:rPr lang="ja-JP" altLang="en-US" dirty="0" smtClean="0"/>
              <a:t>した</a:t>
            </a:r>
            <a:r>
              <a:rPr lang="ja-JP" altLang="en-US" dirty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199"/>
            <a:ext cx="2962672" cy="5069161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方程式を</a:t>
            </a:r>
            <a:r>
              <a:rPr lang="ja-JP" altLang="en-US" dirty="0" smtClean="0"/>
              <a:t>解く</a:t>
            </a:r>
            <a:endParaRPr lang="en-US" altLang="ja-JP" dirty="0" smtClean="0"/>
          </a:p>
          <a:p>
            <a:r>
              <a:rPr lang="ja-JP" altLang="en-US" dirty="0"/>
              <a:t>同値な式に</a:t>
            </a:r>
            <a:r>
              <a:rPr lang="ja-JP" altLang="en-US" dirty="0" smtClean="0"/>
              <a:t>置き換える</a:t>
            </a:r>
            <a:endParaRPr lang="en-US" altLang="ja-JP" dirty="0" smtClean="0"/>
          </a:p>
          <a:p>
            <a:r>
              <a:rPr lang="ja-JP" altLang="en-US" dirty="0" smtClean="0"/>
              <a:t>簡約</a:t>
            </a:r>
            <a:endParaRPr kumimoji="1" lang="en-US" altLang="ja-JP" dirty="0" smtClean="0"/>
          </a:p>
          <a:p>
            <a:r>
              <a:rPr lang="ja-JP" altLang="en-US" dirty="0"/>
              <a:t>恒等式と</a:t>
            </a:r>
            <a:r>
              <a:rPr lang="ja-JP" altLang="en-US" dirty="0" smtClean="0"/>
              <a:t>なる</a:t>
            </a:r>
            <a:r>
              <a:rPr lang="ja-JP" altLang="en-US" dirty="0"/>
              <a:t>条件を</a:t>
            </a:r>
            <a:r>
              <a:rPr lang="ja-JP" altLang="en-US" dirty="0" smtClean="0"/>
              <a:t>求め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lang="ja-JP" altLang="en-US" dirty="0" smtClean="0"/>
              <a:t>三角</a:t>
            </a:r>
            <a:r>
              <a:rPr lang="ja-JP" altLang="en-US" dirty="0"/>
              <a:t>関数</a:t>
            </a:r>
            <a:r>
              <a:rPr lang="ja-JP" altLang="en-US" dirty="0" smtClean="0"/>
              <a:t>を</a:t>
            </a:r>
            <a:r>
              <a:rPr lang="ja-JP" altLang="en-US" dirty="0"/>
              <a:t>展開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 smtClean="0"/>
              <a:t>三角</a:t>
            </a:r>
            <a:r>
              <a:rPr lang="ja-JP" altLang="en-US" dirty="0"/>
              <a:t>関数</a:t>
            </a:r>
            <a:r>
              <a:rPr lang="ja-JP" altLang="en-US" dirty="0" smtClean="0"/>
              <a:t>を</a:t>
            </a:r>
            <a:r>
              <a:rPr lang="ja-JP" altLang="en-US" dirty="0"/>
              <a:t>まとめる</a:t>
            </a:r>
            <a:endParaRPr kumimoji="1" lang="en-US" altLang="ja-JP" dirty="0" smtClean="0"/>
          </a:p>
          <a:p>
            <a:r>
              <a:rPr lang="ja-JP" altLang="en-US" dirty="0"/>
              <a:t>三角関数を書き換える</a:t>
            </a:r>
            <a:endParaRPr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203848" y="1600199"/>
            <a:ext cx="2962672" cy="5069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因数を</a:t>
            </a:r>
            <a:r>
              <a:rPr lang="ja-JP" altLang="en-US" dirty="0" smtClean="0"/>
              <a:t>取り出す</a:t>
            </a:r>
            <a:endParaRPr lang="en-US" altLang="ja-JP" dirty="0" smtClean="0"/>
          </a:p>
          <a:p>
            <a:r>
              <a:rPr lang="ja-JP" altLang="en-US" dirty="0"/>
              <a:t>約数を</a:t>
            </a:r>
            <a:r>
              <a:rPr lang="ja-JP" altLang="en-US" dirty="0" smtClean="0"/>
              <a:t>求める</a:t>
            </a:r>
            <a:endParaRPr lang="en-US" altLang="ja-JP" dirty="0" smtClean="0"/>
          </a:p>
          <a:p>
            <a:r>
              <a:rPr lang="ja-JP" altLang="en-US" dirty="0"/>
              <a:t>リストの長さを</a:t>
            </a:r>
            <a:r>
              <a:rPr lang="ja-JP" altLang="en-US" dirty="0" smtClean="0"/>
              <a:t>求める</a:t>
            </a:r>
            <a:endParaRPr lang="en-US" altLang="ja-JP" dirty="0" smtClean="0"/>
          </a:p>
          <a:p>
            <a:r>
              <a:rPr lang="ja-JP" altLang="en-US" dirty="0" smtClean="0"/>
              <a:t>平方根</a:t>
            </a:r>
            <a:endParaRPr lang="en-US" altLang="ja-JP" dirty="0" smtClean="0"/>
          </a:p>
          <a:p>
            <a:r>
              <a:rPr lang="ja-JP" altLang="en-US" dirty="0"/>
              <a:t>関数</a:t>
            </a:r>
            <a:r>
              <a:rPr lang="ja-JP" altLang="en-US" dirty="0" smtClean="0"/>
              <a:t>割り当て</a:t>
            </a:r>
            <a:r>
              <a:rPr lang="ja-JP" altLang="en-US" dirty="0"/>
              <a:t>の</a:t>
            </a:r>
            <a:r>
              <a:rPr lang="ja-JP" altLang="en-US" dirty="0" smtClean="0"/>
              <a:t>解除</a:t>
            </a:r>
            <a:endParaRPr lang="en-US" altLang="ja-JP" dirty="0" smtClean="0"/>
          </a:p>
          <a:p>
            <a:r>
              <a:rPr lang="ja-JP" altLang="en-US" dirty="0"/>
              <a:t>階乗</a:t>
            </a:r>
            <a:endParaRPr lang="en-US" altLang="ja-JP" dirty="0" smtClean="0"/>
          </a:p>
          <a:p>
            <a:r>
              <a:rPr lang="ja-JP" altLang="en-US" dirty="0"/>
              <a:t>因数</a:t>
            </a:r>
            <a:r>
              <a:rPr lang="ja-JP" altLang="en-US" dirty="0" smtClean="0"/>
              <a:t>分解</a:t>
            </a:r>
            <a:endParaRPr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940152" y="1600199"/>
            <a:ext cx="2962672" cy="506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余弦</a:t>
            </a:r>
            <a:endParaRPr lang="en-US" altLang="ja-JP" dirty="0" smtClean="0"/>
          </a:p>
          <a:p>
            <a:r>
              <a:rPr lang="ja-JP" altLang="en-US" dirty="0" smtClean="0"/>
              <a:t>正弦</a:t>
            </a:r>
            <a:endParaRPr lang="en-US" altLang="ja-JP" dirty="0" smtClean="0"/>
          </a:p>
          <a:p>
            <a:r>
              <a:rPr lang="ja-JP" altLang="en-US" dirty="0"/>
              <a:t>関数定義</a:t>
            </a:r>
            <a:endParaRPr lang="en-US" altLang="ja-JP" dirty="0" smtClean="0"/>
          </a:p>
          <a:p>
            <a:r>
              <a:rPr lang="ja-JP" altLang="en-US" dirty="0"/>
              <a:t>式の展開</a:t>
            </a:r>
            <a:endParaRPr lang="en-US" altLang="ja-JP" dirty="0" smtClean="0"/>
          </a:p>
          <a:p>
            <a:r>
              <a:rPr lang="ja-JP" altLang="en-US" dirty="0" smtClean="0"/>
              <a:t>ホーナー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</a:t>
            </a:r>
            <a:endParaRPr lang="en-US" altLang="ja-JP" dirty="0" smtClean="0"/>
          </a:p>
          <a:p>
            <a:r>
              <a:rPr lang="ja-JP" altLang="en-US" dirty="0"/>
              <a:t>角度の</a:t>
            </a:r>
            <a:r>
              <a:rPr lang="ja-JP" altLang="en-US" dirty="0" smtClean="0"/>
              <a:t>変換</a:t>
            </a:r>
            <a:endParaRPr lang="en-US" altLang="ja-JP" dirty="0" smtClean="0"/>
          </a:p>
          <a:p>
            <a:r>
              <a:rPr lang="ja-JP" altLang="en-US" dirty="0"/>
              <a:t>最大化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057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kumimoji="1" lang="ja-JP" altLang="en-US" dirty="0" smtClean="0"/>
              <a:t>センター試験の数学</a:t>
            </a:r>
            <a:r>
              <a:rPr lang="en-US" altLang="ja-JP" dirty="0"/>
              <a:t>Ⅰ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を解くのに必要な</a:t>
            </a:r>
            <a:r>
              <a:rPr lang="en-US" altLang="ja-JP" dirty="0" smtClean="0"/>
              <a:t>Mathematica</a:t>
            </a:r>
            <a:r>
              <a:rPr lang="ja-JP" altLang="en-US" dirty="0" smtClean="0"/>
              <a:t>の機能は約</a:t>
            </a:r>
            <a:r>
              <a:rPr lang="en-US" altLang="ja-JP" dirty="0" smtClean="0"/>
              <a:t>5000</a:t>
            </a:r>
            <a:r>
              <a:rPr lang="ja-JP" altLang="en-US" dirty="0" smtClean="0"/>
              <a:t>個の中から</a:t>
            </a:r>
            <a:r>
              <a:rPr lang="en-US" altLang="ja-JP" dirty="0" smtClean="0"/>
              <a:t>23</a:t>
            </a:r>
            <a:r>
              <a:rPr lang="ja-JP" altLang="en-US" dirty="0"/>
              <a:t>個</a:t>
            </a:r>
            <a:endParaRPr lang="en-US" altLang="ja-JP" dirty="0" smtClean="0"/>
          </a:p>
          <a:p>
            <a:r>
              <a:rPr lang="ja-JP" altLang="en-US" dirty="0"/>
              <a:t>数学</a:t>
            </a:r>
            <a:r>
              <a:rPr lang="en-US" altLang="ja-JP" dirty="0"/>
              <a:t>I</a:t>
            </a:r>
            <a:r>
              <a:rPr lang="ja-JP" altLang="en-US" dirty="0"/>
              <a:t>・</a:t>
            </a:r>
            <a:r>
              <a:rPr lang="en-US" altLang="ja-JP" dirty="0"/>
              <a:t>A </a:t>
            </a:r>
            <a:r>
              <a:rPr lang="ja-JP" altLang="en-US" dirty="0"/>
              <a:t>のために必要</a:t>
            </a:r>
            <a:r>
              <a:rPr lang="ja-JP" altLang="en-US" dirty="0" smtClean="0"/>
              <a:t>な機能は比較的少数</a:t>
            </a:r>
            <a:r>
              <a:rPr lang="ja-JP" altLang="en-US" dirty="0"/>
              <a:t>で</a:t>
            </a:r>
            <a:r>
              <a:rPr lang="ja-JP" altLang="en-US" dirty="0" smtClean="0"/>
              <a:t>あり</a:t>
            </a:r>
            <a:r>
              <a:rPr lang="ja-JP" altLang="en-US" dirty="0"/>
              <a:t>，教育の現場に導入するのも容易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本研究では，数式処理システム</a:t>
            </a:r>
            <a:r>
              <a:rPr lang="en-US" altLang="ja-JP" dirty="0"/>
              <a:t>Mathematica </a:t>
            </a:r>
            <a:r>
              <a:rPr lang="ja-JP" altLang="en-US" dirty="0"/>
              <a:t>を</a:t>
            </a:r>
            <a:r>
              <a:rPr lang="ja-JP" altLang="en-US" dirty="0" smtClean="0"/>
              <a:t>用いてセンター</a:t>
            </a:r>
            <a:r>
              <a:rPr lang="ja-JP" altLang="en-US" dirty="0"/>
              <a:t>試験の数学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A </a:t>
            </a:r>
            <a:r>
              <a:rPr lang="ja-JP" altLang="en-US" dirty="0"/>
              <a:t>の問題を</a:t>
            </a:r>
            <a:r>
              <a:rPr lang="ja-JP" altLang="en-US" dirty="0" smtClean="0"/>
              <a:t>解いた</a:t>
            </a:r>
            <a:endParaRPr lang="en-US" altLang="ja-JP" dirty="0" smtClean="0"/>
          </a:p>
          <a:p>
            <a:r>
              <a:rPr lang="ja-JP" altLang="en-US" dirty="0"/>
              <a:t>センター試験の数学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A </a:t>
            </a:r>
            <a:r>
              <a:rPr lang="ja-JP" altLang="en-US" dirty="0"/>
              <a:t>を解くのに</a:t>
            </a:r>
            <a:r>
              <a:rPr lang="ja-JP" altLang="en-US" dirty="0" smtClean="0"/>
              <a:t>必要な</a:t>
            </a:r>
            <a:r>
              <a:rPr lang="ja-JP" altLang="en-US" dirty="0"/>
              <a:t>数式処理システムについての知識を明らかに</a:t>
            </a:r>
            <a:r>
              <a:rPr lang="ja-JP" altLang="en-US" dirty="0" smtClean="0"/>
              <a:t>することができた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7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東ロボプロジェクト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6923112" cy="1828799"/>
          </a:xfrm>
        </p:spPr>
        <p:txBody>
          <a:bodyPr/>
          <a:lstStyle/>
          <a:p>
            <a:r>
              <a:rPr kumimoji="1" lang="ja-JP" altLang="en-US" dirty="0" smtClean="0"/>
              <a:t>「ロボットは東大に入れるか？」</a:t>
            </a:r>
            <a:endParaRPr kumimoji="1" lang="en-US" altLang="ja-JP" dirty="0" smtClean="0"/>
          </a:p>
          <a:p>
            <a:r>
              <a:rPr lang="ja-JP" altLang="en-US" dirty="0"/>
              <a:t>東京大学の入試問題を全自動で</a:t>
            </a:r>
            <a:r>
              <a:rPr lang="ja-JP" altLang="en-US" dirty="0" smtClean="0"/>
              <a:t>解くプロジェクト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207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東ロボプロジェクト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3" y="1410896"/>
            <a:ext cx="7696414" cy="53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東ロボプロジェクト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3568" y="3356992"/>
            <a:ext cx="345638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紙と</a:t>
            </a:r>
            <a:r>
              <a:rPr lang="ja-JP" altLang="en-US" dirty="0" smtClean="0"/>
              <a:t>鉛筆の教育</a:t>
            </a:r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83568" y="1983676"/>
            <a:ext cx="345638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人工知能の発達</a:t>
            </a: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015867" y="3284984"/>
            <a:ext cx="3816424" cy="116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一部をコンピュータで置き換え</a:t>
            </a:r>
            <a:endParaRPr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871851" y="1983676"/>
            <a:ext cx="345638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数学</a:t>
            </a:r>
            <a:r>
              <a:rPr lang="ja-JP" altLang="en-US" dirty="0" smtClean="0"/>
              <a:t>教育に影響</a:t>
            </a:r>
            <a:endParaRPr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863739" y="2343716"/>
            <a:ext cx="86409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863739" y="3748163"/>
            <a:ext cx="86409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kumimoji="1" lang="ja-JP" altLang="en-US" dirty="0" smtClean="0"/>
              <a:t>大学入試センター試験</a:t>
            </a:r>
            <a:r>
              <a:rPr lang="en-US" altLang="ja-JP" dirty="0"/>
              <a:t>Ⅰ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を題材</a:t>
            </a:r>
            <a:endParaRPr kumimoji="1" lang="en-US" altLang="ja-JP" dirty="0" smtClean="0"/>
          </a:p>
          <a:p>
            <a:r>
              <a:rPr lang="ja-JP" altLang="en-US" dirty="0" smtClean="0"/>
              <a:t>数学教育にコンピュータを導入することの</a:t>
            </a:r>
            <a:r>
              <a:rPr lang="ja-JP" altLang="en-US" dirty="0"/>
              <a:t>可能性</a:t>
            </a:r>
            <a:endParaRPr lang="en-US" altLang="ja-JP" dirty="0" smtClean="0"/>
          </a:p>
          <a:p>
            <a:r>
              <a:rPr lang="ja-JP" altLang="en-US" dirty="0" smtClean="0"/>
              <a:t>必要となる数学</a:t>
            </a:r>
            <a:r>
              <a:rPr lang="ja-JP" altLang="en-US" dirty="0"/>
              <a:t>の</a:t>
            </a:r>
            <a:r>
              <a:rPr lang="ja-JP" altLang="en-US" dirty="0" smtClean="0"/>
              <a:t>知識と</a:t>
            </a:r>
            <a:r>
              <a:rPr lang="ja-JP" altLang="en-US" dirty="0"/>
              <a:t>コンピュータ</a:t>
            </a:r>
            <a:r>
              <a:rPr lang="ja-JP" altLang="en-US" dirty="0" smtClean="0"/>
              <a:t>の知識を調査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1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大学入試センター</a:t>
            </a:r>
            <a:r>
              <a:rPr lang="ja-JP" altLang="en-US" dirty="0" smtClean="0"/>
              <a:t>試験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971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利用するメリット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知名度が</a:t>
            </a:r>
            <a:r>
              <a:rPr lang="ja-JP" altLang="en-US" dirty="0" smtClean="0"/>
              <a:t>高い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大学生に</a:t>
            </a:r>
            <a:r>
              <a:rPr kumimoji="1" lang="ja-JP" altLang="en-US" dirty="0" smtClean="0"/>
              <a:t>もわかりやすい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/>
              <a:t>利用</a:t>
            </a:r>
            <a:r>
              <a:rPr lang="ja-JP" altLang="en-US" dirty="0" smtClean="0"/>
              <a:t>する問題集</a:t>
            </a:r>
            <a:endParaRPr lang="en-US" altLang="ja-JP" dirty="0" smtClean="0"/>
          </a:p>
          <a:p>
            <a:pPr lvl="1"/>
            <a:r>
              <a:rPr lang="ja-JP" altLang="ja-JP" dirty="0" smtClean="0"/>
              <a:t>河合</a:t>
            </a:r>
            <a:r>
              <a:rPr lang="ja-JP" altLang="ja-JP" dirty="0"/>
              <a:t>塾　</a:t>
            </a:r>
            <a:r>
              <a:rPr lang="en-US" altLang="ja-JP" dirty="0"/>
              <a:t>2016</a:t>
            </a:r>
            <a:r>
              <a:rPr lang="ja-JP" altLang="ja-JP" dirty="0"/>
              <a:t>　大学入試　センター試験過去問レビュー　数学Ⅰ・</a:t>
            </a:r>
            <a:r>
              <a:rPr lang="en-US" altLang="ja-JP" dirty="0" smtClean="0"/>
              <a:t>A</a:t>
            </a:r>
            <a:r>
              <a:rPr lang="ja-JP" altLang="en-US" dirty="0" err="1"/>
              <a:t>，</a:t>
            </a:r>
            <a:r>
              <a:rPr lang="ja-JP" altLang="ja-JP" dirty="0" smtClean="0"/>
              <a:t>Ⅱ</a:t>
            </a:r>
            <a:r>
              <a:rPr lang="ja-JP" altLang="ja-JP" dirty="0"/>
              <a:t>・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8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大学入試</a:t>
            </a:r>
            <a:r>
              <a:rPr kumimoji="1" lang="ja-JP" altLang="en-US" dirty="0" smtClean="0"/>
              <a:t>センター試験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/>
              <a:t>調査</a:t>
            </a:r>
            <a:r>
              <a:rPr lang="ja-JP" altLang="en-US" sz="3600" dirty="0" smtClean="0"/>
              <a:t>に</a:t>
            </a:r>
            <a:r>
              <a:rPr lang="ja-JP" altLang="en-US" sz="3600" dirty="0"/>
              <a:t>使用する</a:t>
            </a:r>
            <a:r>
              <a:rPr kumimoji="1" lang="ja-JP" altLang="en-US" sz="3600" dirty="0" smtClean="0"/>
              <a:t>問題</a:t>
            </a:r>
            <a:endParaRPr kumimoji="1" lang="en-US" altLang="ja-JP" sz="3600" dirty="0" smtClean="0"/>
          </a:p>
          <a:p>
            <a:pPr lvl="1"/>
            <a:r>
              <a:rPr kumimoji="1" lang="en-US" altLang="ja-JP" sz="3200" dirty="0" smtClean="0"/>
              <a:t>2009</a:t>
            </a:r>
            <a:r>
              <a:rPr kumimoji="1" lang="ja-JP" altLang="en-US" sz="3200" dirty="0" smtClean="0"/>
              <a:t>年～</a:t>
            </a:r>
            <a:r>
              <a:rPr kumimoji="1" lang="en-US" altLang="ja-JP" sz="3200" dirty="0" smtClean="0"/>
              <a:t>2015</a:t>
            </a:r>
            <a:r>
              <a:rPr kumimoji="1" lang="ja-JP" altLang="en-US" sz="3200" dirty="0" smtClean="0"/>
              <a:t>年の</a:t>
            </a:r>
            <a:r>
              <a:rPr lang="en-US" altLang="ja-JP" sz="3200" dirty="0"/>
              <a:t>6</a:t>
            </a:r>
            <a:r>
              <a:rPr kumimoji="1" lang="ja-JP" altLang="en-US" sz="3200" dirty="0" smtClean="0"/>
              <a:t>年分</a:t>
            </a:r>
            <a:endParaRPr kumimoji="1" lang="en-US" altLang="ja-JP" sz="3200" dirty="0" smtClean="0"/>
          </a:p>
          <a:p>
            <a:pPr lvl="1"/>
            <a:r>
              <a:rPr lang="ja-JP" altLang="en-US" sz="3200" dirty="0" smtClean="0"/>
              <a:t>センター試験数学</a:t>
            </a:r>
            <a:r>
              <a:rPr lang="en-US" altLang="ja-JP" sz="3200" dirty="0"/>
              <a:t>Ⅰ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A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66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数式処理システム</a:t>
            </a:r>
            <a:r>
              <a:rPr kumimoji="1" lang="en-US" altLang="ja-JP" dirty="0" smtClean="0"/>
              <a:t>Mathematica</a:t>
            </a:r>
          </a:p>
          <a:p>
            <a:r>
              <a:rPr lang="ja-JP" altLang="en-US" dirty="0"/>
              <a:t>人間が書く答案と</a:t>
            </a:r>
            <a:r>
              <a:rPr lang="ja-JP" altLang="en-US" dirty="0" smtClean="0"/>
              <a:t>抽象度</a:t>
            </a:r>
            <a:r>
              <a:rPr lang="ja-JP" altLang="en-US" dirty="0"/>
              <a:t>が最も近いと思われる数式処理</a:t>
            </a:r>
            <a:r>
              <a:rPr lang="ja-JP" altLang="en-US" dirty="0" smtClean="0"/>
              <a:t>システム</a:t>
            </a:r>
            <a:endParaRPr lang="en-US" altLang="ja-JP" dirty="0" smtClean="0"/>
          </a:p>
          <a:p>
            <a:r>
              <a:rPr kumimoji="1" lang="ja-JP" altLang="en-US" dirty="0" smtClean="0"/>
              <a:t>無料で利用できるクラウドサービス版である</a:t>
            </a:r>
            <a:r>
              <a:rPr kumimoji="1" lang="en-US" altLang="ja-JP" dirty="0" err="1" smtClean="0"/>
              <a:t>Wolfam</a:t>
            </a:r>
            <a:r>
              <a:rPr kumimoji="1" lang="en-US" altLang="ja-JP" dirty="0" smtClean="0"/>
              <a:t> Programming Lab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44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739</Words>
  <Application>Microsoft Office PowerPoint</Application>
  <PresentationFormat>画面に合わせる (4:3)</PresentationFormat>
  <Paragraphs>133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ＭＳ Ｐゴシック</vt:lpstr>
      <vt:lpstr>Arial</vt:lpstr>
      <vt:lpstr>Calibri</vt:lpstr>
      <vt:lpstr>Office ​​テーマ</vt:lpstr>
      <vt:lpstr>大学入試センター試験数学Ⅰ・Aを用いた数式処理システムの 性能評価 </vt:lpstr>
      <vt:lpstr>研究背景</vt:lpstr>
      <vt:lpstr>東ロボプロジェクト</vt:lpstr>
      <vt:lpstr>東ロボプロジェクト</vt:lpstr>
      <vt:lpstr>東ロボプロジェクト</vt:lpstr>
      <vt:lpstr>研究目的</vt:lpstr>
      <vt:lpstr>大学入試センター試験</vt:lpstr>
      <vt:lpstr>大学入試センター試験</vt:lpstr>
      <vt:lpstr>コンピュータシステム</vt:lpstr>
      <vt:lpstr>解答方法</vt:lpstr>
      <vt:lpstr>解答方法　第1の方法</vt:lpstr>
      <vt:lpstr>解答方法　第2の方法</vt:lpstr>
      <vt:lpstr>解答方法　第3の方法</vt:lpstr>
      <vt:lpstr>解答方法</vt:lpstr>
      <vt:lpstr>研究方法</vt:lpstr>
      <vt:lpstr>研究方法　第一工程</vt:lpstr>
      <vt:lpstr>研究方法　第二工程</vt:lpstr>
      <vt:lpstr>集計</vt:lpstr>
      <vt:lpstr>結果</vt:lpstr>
      <vt:lpstr>本研究で使用した関数</vt:lpstr>
      <vt:lpstr>本研究で使用した関数</vt:lpstr>
      <vt:lpstr>考察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</dc:creator>
  <cp:lastModifiedBy>moriya</cp:lastModifiedBy>
  <cp:revision>197</cp:revision>
  <dcterms:created xsi:type="dcterms:W3CDTF">2016-01-17T08:34:38Z</dcterms:created>
  <dcterms:modified xsi:type="dcterms:W3CDTF">2016-02-05T08:30:42Z</dcterms:modified>
</cp:coreProperties>
</file>