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30" d="100"/>
          <a:sy n="30" d="100"/>
        </p:scale>
        <p:origin x="1428"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2016/12/9</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22432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573645" y="5829685"/>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2705769" y="5864031"/>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この関係性の強弱をツイートの条件によって予測できるのではないかと考えた</a:t>
            </a:r>
            <a:r>
              <a:rPr lang="en-US" altLang="ja-JP" sz="4400" dirty="0">
                <a:solidFill>
                  <a:srgbClr val="00B0F0"/>
                </a:solidFill>
              </a:rPr>
              <a:t>.</a:t>
            </a:r>
          </a:p>
        </p:txBody>
      </p:sp>
      <p:sp>
        <p:nvSpPr>
          <p:cNvPr id="35" name="テキスト ボックス 34"/>
          <p:cNvSpPr txBox="1"/>
          <p:nvPr/>
        </p:nvSpPr>
        <p:spPr>
          <a:xfrm>
            <a:off x="731633" y="11013930"/>
            <a:ext cx="20069979" cy="2123658"/>
          </a:xfrm>
          <a:prstGeom prst="rect">
            <a:avLst/>
          </a:prstGeom>
          <a:noFill/>
        </p:spPr>
        <p:txBody>
          <a:bodyPr wrap="square" rtlCol="0">
            <a:spAutoFit/>
          </a:bodyPr>
          <a:lstStyle/>
          <a:p>
            <a:r>
              <a:rPr lang="ja-JP" altLang="en-US" sz="4400" dirty="0"/>
              <a:t>ツイート内容</a:t>
            </a:r>
            <a:r>
              <a:rPr lang="en-US" altLang="ja-JP" sz="4400" dirty="0"/>
              <a:t>,</a:t>
            </a:r>
            <a:r>
              <a:rPr lang="ja-JP" altLang="en-US" sz="4400" dirty="0"/>
              <a:t>公式アカウントであるか非公式アカウントであるか</a:t>
            </a:r>
            <a:r>
              <a:rPr lang="en-US" altLang="ja-JP" sz="4400" dirty="0"/>
              <a:t>,</a:t>
            </a:r>
            <a:r>
              <a:rPr lang="ja-JP" altLang="en-US" sz="4400" dirty="0"/>
              <a:t>フォローフォロワー数等の条件変化の下で</a:t>
            </a:r>
            <a:r>
              <a:rPr lang="en-US" altLang="ja-JP" sz="4400" dirty="0"/>
              <a:t>,</a:t>
            </a:r>
            <a:r>
              <a:rPr lang="ja-JP" altLang="en-US" sz="4400" dirty="0"/>
              <a:t>ツイート内容と</a:t>
            </a:r>
            <a:r>
              <a:rPr lang="en-US" altLang="ja-JP" sz="4400" dirty="0"/>
              <a:t>,</a:t>
            </a:r>
            <a:r>
              <a:rPr lang="ja-JP" altLang="en-US" sz="4400" dirty="0"/>
              <a:t>リツイートユーザーのツイートの特徴の</a:t>
            </a:r>
            <a:r>
              <a:rPr lang="en-US" altLang="ja-JP" sz="4400" dirty="0"/>
              <a:t>,</a:t>
            </a:r>
            <a:r>
              <a:rPr lang="ja-JP" altLang="en-US" sz="4400" dirty="0"/>
              <a:t>相関の変化を明らかにする</a:t>
            </a:r>
            <a:r>
              <a:rPr lang="en-US" altLang="ja-JP" sz="4400" dirty="0"/>
              <a:t>.</a:t>
            </a:r>
            <a:endParaRPr kumimoji="1" lang="ja-JP" altLang="en-US" sz="4400" dirty="0"/>
          </a:p>
        </p:txBody>
      </p:sp>
      <p:sp>
        <p:nvSpPr>
          <p:cNvPr id="38" name="テキスト ボックス 37"/>
          <p:cNvSpPr txBox="1"/>
          <p:nvPr/>
        </p:nvSpPr>
        <p:spPr>
          <a:xfrm>
            <a:off x="460413" y="13371337"/>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4494120"/>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4631997"/>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を利用し</a:t>
            </a:r>
            <a:r>
              <a:rPr kumimoji="1" lang="en-US" altLang="ja-JP" sz="4400" dirty="0"/>
              <a:t>100RT</a:t>
            </a:r>
            <a:r>
              <a:rPr kumimoji="1" lang="ja-JP" altLang="en-US" sz="4400" dirty="0"/>
              <a:t>以上されているツイートの</a:t>
            </a:r>
            <a:r>
              <a:rPr lang="ja-JP" altLang="en-US" sz="4400" dirty="0"/>
              <a:t>リツイート</a:t>
            </a:r>
            <a:r>
              <a:rPr kumimoji="1" lang="ja-JP" altLang="en-US" sz="4400" dirty="0"/>
              <a:t>ユーザーから</a:t>
            </a:r>
            <a:r>
              <a:rPr kumimoji="1" lang="en-US" altLang="ja-JP" sz="4400" dirty="0"/>
              <a:t>100</a:t>
            </a:r>
            <a:r>
              <a:rPr kumimoji="1" lang="ja-JP" altLang="en-US" sz="4400" dirty="0"/>
              <a:t>人</a:t>
            </a:r>
            <a:endParaRPr kumimoji="1" lang="en-US" altLang="ja-JP" sz="4400" dirty="0"/>
          </a:p>
          <a:p>
            <a:r>
              <a:rPr lang="ja-JP" altLang="en-US" sz="4400" dirty="0"/>
              <a:t>　　</a:t>
            </a:r>
            <a:r>
              <a:rPr kumimoji="1" lang="ja-JP" altLang="en-US" sz="4400" dirty="0"/>
              <a:t>のリツイートユーザーを取得する</a:t>
            </a:r>
            <a:endParaRPr kumimoji="1" lang="en-US" altLang="ja-JP" sz="4400" dirty="0"/>
          </a:p>
          <a:p>
            <a:r>
              <a:rPr kumimoji="1" lang="en-US" altLang="ja-JP" sz="4400" dirty="0"/>
              <a:t>2. </a:t>
            </a:r>
            <a:r>
              <a:rPr lang="ja-JP" altLang="en-US" sz="4400" dirty="0"/>
              <a:t>取得したリツイートユーザーの最新のツイートから数えて</a:t>
            </a:r>
            <a:r>
              <a:rPr lang="en-US" altLang="ja-JP" sz="4400" dirty="0"/>
              <a:t>500 </a:t>
            </a:r>
            <a:r>
              <a:rPr lang="ja-JP" altLang="en-US" sz="4400" dirty="0"/>
              <a:t>ツイート分を取得する</a:t>
            </a:r>
            <a:r>
              <a:rPr lang="en-US" altLang="ja-JP" sz="4400" dirty="0"/>
              <a:t>.</a:t>
            </a:r>
          </a:p>
          <a:p>
            <a:r>
              <a:rPr lang="en-US" altLang="ja-JP" sz="4400" dirty="0"/>
              <a:t>3.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で形態素解析を行い</a:t>
            </a:r>
            <a:r>
              <a:rPr lang="en-US" altLang="ja-JP" sz="4400" dirty="0"/>
              <a:t>,</a:t>
            </a:r>
            <a:r>
              <a:rPr lang="ja-JP" altLang="en-US" sz="4400" dirty="0"/>
              <a:t>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r>
              <a:rPr lang="en-US" altLang="ja-JP" sz="4400" dirty="0"/>
              <a:t>.</a:t>
            </a:r>
          </a:p>
          <a:p>
            <a:r>
              <a:rPr kumimoji="1" lang="en-US" altLang="ja-JP" sz="4400" dirty="0"/>
              <a:t>4. </a:t>
            </a:r>
            <a:r>
              <a:rPr kumimoji="1" lang="ja-JP" altLang="en-US" sz="4400" dirty="0"/>
              <a:t>抽出された</a:t>
            </a:r>
            <a:r>
              <a:rPr lang="ja-JP" altLang="en-US" sz="4400" dirty="0"/>
              <a:t>名詞をチェックしていき</a:t>
            </a:r>
            <a:r>
              <a:rPr lang="en-US" altLang="ja-JP" sz="4400" dirty="0"/>
              <a:t>,1</a:t>
            </a:r>
            <a:r>
              <a:rPr lang="ja-JP" altLang="en-US" sz="4400" dirty="0"/>
              <a:t>つでもリツイートされたツイートの内容と関連</a:t>
            </a:r>
            <a:endParaRPr lang="en-US" altLang="ja-JP" sz="4400" dirty="0"/>
          </a:p>
          <a:p>
            <a:r>
              <a:rPr lang="ja-JP" altLang="en-US" sz="4400" dirty="0"/>
              <a:t>    する名詞が確認された場合</a:t>
            </a:r>
            <a:r>
              <a:rPr lang="en-US" altLang="ja-JP" sz="4400" dirty="0"/>
              <a:t>, </a:t>
            </a:r>
            <a:r>
              <a:rPr lang="ja-JP" altLang="en-US" sz="4400" dirty="0"/>
              <a:t>そのユーザーはリツイートされたツイートの内容と関</a:t>
            </a:r>
            <a:endParaRPr lang="en-US" altLang="ja-JP" sz="4400" dirty="0"/>
          </a:p>
          <a:p>
            <a:r>
              <a:rPr lang="ja-JP" altLang="en-US" sz="4400" dirty="0"/>
              <a:t>    係があると判断し</a:t>
            </a:r>
            <a:r>
              <a:rPr lang="en-US" altLang="ja-JP" sz="4400" dirty="0"/>
              <a:t>,</a:t>
            </a:r>
            <a:r>
              <a:rPr lang="ja-JP" altLang="en-US" sz="4400" dirty="0"/>
              <a:t>そうでない場合は無関係と判断する</a:t>
            </a:r>
            <a:r>
              <a:rPr lang="en-US" altLang="ja-JP" sz="4400" dirty="0"/>
              <a:t>.</a:t>
            </a:r>
          </a:p>
        </p:txBody>
      </p:sp>
      <p:sp>
        <p:nvSpPr>
          <p:cNvPr id="48" name="テキスト ボックス 47"/>
          <p:cNvSpPr txBox="1"/>
          <p:nvPr/>
        </p:nvSpPr>
        <p:spPr>
          <a:xfrm>
            <a:off x="460412" y="20424604"/>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1559129"/>
            <a:ext cx="20151353"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1670082"/>
            <a:ext cx="20031446" cy="4985980"/>
          </a:xfrm>
          <a:prstGeom prst="rect">
            <a:avLst/>
          </a:prstGeom>
          <a:noFill/>
        </p:spPr>
        <p:txBody>
          <a:bodyPr wrap="non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r>
              <a:rPr lang="en-US" altLang="ja-JP" sz="4400" dirty="0"/>
              <a:t>,</a:t>
            </a:r>
          </a:p>
          <a:p>
            <a:r>
              <a:rPr lang="en-US" altLang="ja-JP" sz="4400" dirty="0"/>
              <a:t>    100</a:t>
            </a:r>
            <a:r>
              <a:rPr lang="ja-JP" altLang="en-US" sz="4400" dirty="0"/>
              <a:t>人中</a:t>
            </a:r>
            <a:r>
              <a:rPr lang="en-US" altLang="ja-JP" sz="4400" dirty="0"/>
              <a:t>80</a:t>
            </a:r>
            <a:r>
              <a:rPr lang="ja-JP" altLang="en-US" sz="4400" dirty="0"/>
              <a:t>人関係性があるという結果が出た</a:t>
            </a:r>
            <a:r>
              <a:rPr lang="en-US" altLang="ja-JP" sz="4400" dirty="0"/>
              <a:t>.</a:t>
            </a:r>
          </a:p>
          <a:p>
            <a:r>
              <a:rPr kumimoji="1" lang="en-US" altLang="ja-JP" sz="4400" dirty="0"/>
              <a:t>2. </a:t>
            </a:r>
            <a:r>
              <a:rPr lang="ja-JP" altLang="en-US" sz="4400" dirty="0"/>
              <a:t>企業の公式アカウントではないが</a:t>
            </a:r>
            <a:r>
              <a:rPr lang="en-US" altLang="ja-JP" sz="4400" dirty="0"/>
              <a:t>, </a:t>
            </a:r>
            <a:r>
              <a:rPr lang="ja-JP" altLang="en-US" sz="4400" dirty="0"/>
              <a:t>一般のユーザーが</a:t>
            </a:r>
            <a:r>
              <a:rPr lang="en-US" altLang="ja-JP" sz="4400" dirty="0"/>
              <a:t>, </a:t>
            </a:r>
            <a:r>
              <a:rPr lang="ja-JP" altLang="en-US" sz="4400" dirty="0"/>
              <a:t>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人関係性があるという結果が出た</a:t>
            </a:r>
            <a:r>
              <a:rPr lang="en-US" altLang="ja-JP" sz="4400" dirty="0"/>
              <a:t>.</a:t>
            </a:r>
          </a:p>
          <a:p>
            <a:r>
              <a:rPr lang="en-US" altLang="ja-JP" sz="4400" dirty="0"/>
              <a:t>3. </a:t>
            </a:r>
            <a:r>
              <a:rPr lang="ja-JP" altLang="en-US" sz="4400" dirty="0"/>
              <a:t>多岐に渡る情報提供を行っている非公式アカウントによる</a:t>
            </a:r>
            <a:r>
              <a:rPr lang="en-US" altLang="ja-JP" sz="4400" dirty="0"/>
              <a:t>,</a:t>
            </a:r>
            <a:r>
              <a:rPr lang="ja-JP" altLang="en-US" sz="4400" dirty="0"/>
              <a:t>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人関係性があるという結果が出た</a:t>
            </a:r>
            <a:r>
              <a:rPr lang="en-US" altLang="ja-JP" sz="4400" dirty="0"/>
              <a:t>.</a:t>
            </a:r>
          </a:p>
        </p:txBody>
      </p:sp>
      <p:sp>
        <p:nvSpPr>
          <p:cNvPr id="51" name="テキスト ボックス 50"/>
          <p:cNvSpPr txBox="1"/>
          <p:nvPr/>
        </p:nvSpPr>
        <p:spPr>
          <a:xfrm>
            <a:off x="451425" y="26887964"/>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8104750"/>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8419550"/>
            <a:ext cx="19610839" cy="1446550"/>
          </a:xfrm>
          <a:prstGeom prst="rect">
            <a:avLst/>
          </a:prstGeom>
          <a:noFill/>
        </p:spPr>
        <p:txBody>
          <a:bodyPr wrap="square" rtlCol="0">
            <a:spAutoFit/>
          </a:bodyPr>
          <a:lstStyle/>
          <a:p>
            <a:r>
              <a:rPr lang="en-US" altLang="ja-JP" sz="4400" dirty="0"/>
              <a:t>1. </a:t>
            </a:r>
            <a:r>
              <a:rPr lang="ja-JP" altLang="en-US" sz="4400" dirty="0"/>
              <a:t>まだデータの数が少ないので多くのツイートを分析して</a:t>
            </a:r>
            <a:r>
              <a:rPr lang="ja-JP" altLang="en-US" sz="4400"/>
              <a:t>いくことで仮説</a:t>
            </a:r>
            <a:r>
              <a:rPr lang="ja-JP" altLang="en-US" sz="4400" dirty="0"/>
              <a:t>検証を行う</a:t>
            </a:r>
            <a:r>
              <a:rPr lang="en-US" altLang="ja-JP" sz="4400" dirty="0"/>
              <a:t>.</a:t>
            </a:r>
          </a:p>
          <a:p>
            <a:r>
              <a:rPr lang="en-US" altLang="ja-JP" sz="4400" dirty="0"/>
              <a:t>2. </a:t>
            </a:r>
            <a:r>
              <a:rPr lang="ja-JP" altLang="en-US" sz="4400" dirty="0"/>
              <a:t>様々な条件のツイートを分析することで新たな仮説を発見する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85833" y="4419340"/>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1446550"/>
          </a:xfrm>
          <a:prstGeom prst="rect">
            <a:avLst/>
          </a:prstGeom>
          <a:noFill/>
        </p:spPr>
        <p:txBody>
          <a:bodyPr wrap="square" rtlCol="0">
            <a:spAutoFit/>
          </a:bodyPr>
          <a:lstStyle/>
          <a:p>
            <a:r>
              <a:rPr kumimoji="1" lang="ja-JP" altLang="en-US" sz="4400" dirty="0">
                <a:solidFill>
                  <a:srgbClr val="7030A0"/>
                </a:solidFill>
              </a:rPr>
              <a:t>リツイートユーザー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のツイートの特徴</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下矢印 21"/>
          <p:cNvSpPr/>
          <p:nvPr/>
        </p:nvSpPr>
        <p:spPr>
          <a:xfrm rot="18383770">
            <a:off x="5643479" y="2874519"/>
            <a:ext cx="800901" cy="46806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のツイート内容と</a:t>
            </a:r>
            <a:r>
              <a:rPr kumimoji="1" lang="en-US" altLang="ja-JP" sz="4400" dirty="0">
                <a:solidFill>
                  <a:srgbClr val="FF0000"/>
                </a:solidFill>
              </a:rPr>
              <a:t>X</a:t>
            </a:r>
            <a:r>
              <a:rPr kumimoji="1" lang="ja-JP" altLang="en-US" sz="4400" dirty="0">
                <a:solidFill>
                  <a:srgbClr val="FF0000"/>
                </a:solidFill>
              </a:rPr>
              <a:t>の</a:t>
            </a:r>
            <a:endParaRPr kumimoji="1" lang="en-US" altLang="ja-JP" sz="4400" dirty="0">
              <a:solidFill>
                <a:srgbClr val="FF0000"/>
              </a:solidFill>
            </a:endParaRPr>
          </a:p>
          <a:p>
            <a:r>
              <a:rPr kumimoji="1" lang="ja-JP" altLang="en-US" sz="4400" dirty="0">
                <a:solidFill>
                  <a:srgbClr val="FF0000"/>
                </a:solidFill>
              </a:rPr>
              <a:t>ツイートの特徴に関係</a:t>
            </a:r>
            <a:endParaRPr kumimoji="1" lang="en-US" altLang="ja-JP" sz="4400" dirty="0">
              <a:solidFill>
                <a:srgbClr val="FF0000"/>
              </a:solidFill>
            </a:endParaRPr>
          </a:p>
          <a:p>
            <a:r>
              <a:rPr kumimoji="1" lang="ja-JP" altLang="en-US" sz="4400" dirty="0">
                <a:solidFill>
                  <a:srgbClr val="FF0000"/>
                </a:solidFill>
              </a:rPr>
              <a:t>性があるのか？</a:t>
            </a:r>
          </a:p>
        </p:txBody>
      </p:sp>
      <p:pic>
        <p:nvPicPr>
          <p:cNvPr id="26" name="図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6154" y="4459301"/>
            <a:ext cx="1543262" cy="1543262"/>
          </a:xfrm>
          <a:prstGeom prst="rect">
            <a:avLst/>
          </a:prstGeom>
        </p:spPr>
      </p:pic>
      <p:sp>
        <p:nvSpPr>
          <p:cNvPr id="32" name="屈折矢印 31"/>
          <p:cNvSpPr/>
          <p:nvPr/>
        </p:nvSpPr>
        <p:spPr>
          <a:xfrm rot="10800000" flipH="1">
            <a:off x="12179859" y="3306473"/>
            <a:ext cx="5066269" cy="239970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2519</TotalTime>
  <Words>312</Words>
  <Application>Microsoft Office PowerPoint</Application>
  <PresentationFormat>ユーザー設定</PresentationFormat>
  <Paragraphs>34</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137</cp:revision>
  <cp:lastPrinted>2015-12-16T19:36:49Z</cp:lastPrinted>
  <dcterms:created xsi:type="dcterms:W3CDTF">2012-09-17T17:26:59Z</dcterms:created>
  <dcterms:modified xsi:type="dcterms:W3CDTF">2016-12-09T14:42:09Z</dcterms:modified>
</cp:coreProperties>
</file>