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21386800" cy="30279975"/>
  <p:notesSz cx="6797675" cy="9926638"/>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2482" y="13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CAE4FC6-E5B7-47CF-88DB-4BF072204522}" type="datetimeFigureOut">
              <a:rPr kumimoji="1" lang="ja-JP" altLang="en-US" smtClean="0"/>
              <a:t>2013/10/9</a:t>
            </a:fld>
            <a:endParaRPr kumimoji="1" lang="ja-JP" altLang="en-US"/>
          </a:p>
        </p:txBody>
      </p:sp>
      <p:sp>
        <p:nvSpPr>
          <p:cNvPr id="4" name="スライド イメージ プレースホルダー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F693B8-75D3-4EDB-893B-3391BF80DA10}" type="slidenum">
              <a:rPr kumimoji="1" lang="ja-JP" altLang="en-US" smtClean="0"/>
              <a:t>‹#›</a:t>
            </a:fld>
            <a:endParaRPr kumimoji="1" lang="ja-JP" altLang="en-US"/>
          </a:p>
        </p:txBody>
      </p:sp>
    </p:spTree>
    <p:extLst>
      <p:ext uri="{BB962C8B-B14F-4D97-AF65-F5344CB8AC3E}">
        <p14:creationId xmlns:p14="http://schemas.microsoft.com/office/powerpoint/2010/main" val="8938813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F693B8-75D3-4EDB-893B-3391BF80DA10}" type="slidenum">
              <a:rPr kumimoji="1" lang="ja-JP" altLang="en-US" smtClean="0"/>
              <a:t>1</a:t>
            </a:fld>
            <a:endParaRPr kumimoji="1" lang="ja-JP" altLang="en-US"/>
          </a:p>
        </p:txBody>
      </p:sp>
    </p:spTree>
    <p:extLst>
      <p:ext uri="{BB962C8B-B14F-4D97-AF65-F5344CB8AC3E}">
        <p14:creationId xmlns:p14="http://schemas.microsoft.com/office/powerpoint/2010/main" val="138270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24"/>
            <a:ext cx="18178780" cy="6490568"/>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75935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95015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1629071" y="1619141"/>
            <a:ext cx="3609024" cy="3444347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02007" y="1619141"/>
            <a:ext cx="10470622" cy="34443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03207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77877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1" y="19457689"/>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2602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02006" y="9420438"/>
            <a:ext cx="7039822" cy="26642176"/>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8198275" y="9420438"/>
            <a:ext cx="7039822" cy="26642176"/>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919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92832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82865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66418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2"/>
            <a:ext cx="7036111"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22277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4"/>
            <a:ext cx="12832080" cy="2502307"/>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1"/>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6745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2"/>
            <a:ext cx="19248120" cy="19983383"/>
          </a:xfrm>
          <a:prstGeom prst="rect">
            <a:avLst/>
          </a:prstGeom>
        </p:spPr>
        <p:txBody>
          <a:bodyPr vert="horz" lIns="295232" tIns="147616" rIns="295232" bIns="147616"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5"/>
            <a:ext cx="4990253" cy="1612127"/>
          </a:xfrm>
          <a:prstGeom prst="rect">
            <a:avLst/>
          </a:prstGeom>
        </p:spPr>
        <p:txBody>
          <a:bodyPr vert="horz" lIns="295232" tIns="147616" rIns="295232" bIns="147616" rtlCol="0" anchor="ctr"/>
          <a:lstStyle>
            <a:lvl1pPr algn="l">
              <a:defRPr sz="3900">
                <a:solidFill>
                  <a:schemeClr val="tx1">
                    <a:tint val="75000"/>
                  </a:schemeClr>
                </a:solidFill>
              </a:defRPr>
            </a:lvl1pPr>
          </a:lstStyle>
          <a:p>
            <a:fld id="{CD18CB5A-6947-405F-A94A-52FF85729738}" type="datetimeFigureOut">
              <a:rPr kumimoji="1" lang="ja-JP" altLang="en-US" smtClean="0"/>
              <a:t>2013/10/9</a:t>
            </a:fld>
            <a:endParaRPr kumimoji="1" lang="ja-JP" altLang="en-US"/>
          </a:p>
        </p:txBody>
      </p:sp>
      <p:sp>
        <p:nvSpPr>
          <p:cNvPr id="5" name="フッター プレースホルダー 4"/>
          <p:cNvSpPr>
            <a:spLocks noGrp="1"/>
          </p:cNvSpPr>
          <p:nvPr>
            <p:ph type="ftr" sz="quarter" idx="3"/>
          </p:nvPr>
        </p:nvSpPr>
        <p:spPr>
          <a:xfrm>
            <a:off x="7307157" y="28065055"/>
            <a:ext cx="6772487" cy="1612127"/>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5"/>
            <a:ext cx="4990253" cy="1612127"/>
          </a:xfrm>
          <a:prstGeom prst="rect">
            <a:avLst/>
          </a:prstGeom>
        </p:spPr>
        <p:txBody>
          <a:bodyPr vert="horz" lIns="295232" tIns="147616" rIns="295232" bIns="147616" rtlCol="0" anchor="ctr"/>
          <a:lstStyle>
            <a:lvl1pPr algn="r">
              <a:defRPr sz="3900">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97737724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kumimoji="1"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kumimoji="1"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kumimoji="1"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kumimoji="1"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9pPr>
    </p:bodyStyle>
    <p:other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横巻き 2"/>
          <p:cNvSpPr/>
          <p:nvPr/>
        </p:nvSpPr>
        <p:spPr>
          <a:xfrm>
            <a:off x="1188344" y="306339"/>
            <a:ext cx="19010112" cy="3528392"/>
          </a:xfrm>
          <a:prstGeom prst="horizontalScroll">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200" dirty="0" smtClean="0">
                <a:solidFill>
                  <a:schemeClr val="bg1"/>
                </a:solidFill>
                <a:latin typeface="Times New Roman" pitchFamily="18" charset="0"/>
                <a:cs typeface="Times New Roman" pitchFamily="18" charset="0"/>
              </a:rPr>
              <a:t>プロジェクトマネジメントと</a:t>
            </a:r>
            <a:endParaRPr kumimoji="1" lang="en-US" altLang="ja-JP" sz="7200" dirty="0" smtClean="0">
              <a:solidFill>
                <a:schemeClr val="bg1"/>
              </a:solidFill>
              <a:latin typeface="Times New Roman" pitchFamily="18" charset="0"/>
              <a:cs typeface="Times New Roman" pitchFamily="18" charset="0"/>
            </a:endParaRPr>
          </a:p>
          <a:p>
            <a:pPr algn="ctr"/>
            <a:r>
              <a:rPr lang="ja-JP" altLang="en-US" sz="7200" dirty="0" smtClean="0">
                <a:solidFill>
                  <a:schemeClr val="bg1"/>
                </a:solidFill>
                <a:latin typeface="Times New Roman" pitchFamily="18" charset="0"/>
                <a:cs typeface="Times New Roman" pitchFamily="18" charset="0"/>
              </a:rPr>
              <a:t>ゲーミフィケーションに関する研究</a:t>
            </a:r>
            <a:endParaRPr kumimoji="1" lang="ja-JP" altLang="en-US" sz="7200" dirty="0">
              <a:solidFill>
                <a:schemeClr val="bg1"/>
              </a:solidFill>
              <a:latin typeface="Times New Roman" pitchFamily="18" charset="0"/>
              <a:cs typeface="Times New Roman" pitchFamily="18" charset="0"/>
            </a:endParaRPr>
          </a:p>
        </p:txBody>
      </p:sp>
      <p:sp>
        <p:nvSpPr>
          <p:cNvPr id="8" name="正方形/長方形 7"/>
          <p:cNvSpPr/>
          <p:nvPr/>
        </p:nvSpPr>
        <p:spPr>
          <a:xfrm>
            <a:off x="828304" y="4554811"/>
            <a:ext cx="19730192" cy="20018224"/>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latin typeface="Times New Roman" pitchFamily="18" charset="0"/>
              <a:cs typeface="Times New Roman" pitchFamily="18" charset="0"/>
            </a:endParaRPr>
          </a:p>
        </p:txBody>
      </p:sp>
      <p:sp>
        <p:nvSpPr>
          <p:cNvPr id="9" name="雲 8"/>
          <p:cNvSpPr/>
          <p:nvPr/>
        </p:nvSpPr>
        <p:spPr>
          <a:xfrm>
            <a:off x="1284596" y="6355011"/>
            <a:ext cx="9649072" cy="6408712"/>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bg1"/>
              </a:solidFill>
              <a:latin typeface="Times New Roman" pitchFamily="18" charset="0"/>
              <a:cs typeface="Times New Roman" pitchFamily="18" charset="0"/>
            </a:endParaRPr>
          </a:p>
        </p:txBody>
      </p:sp>
      <p:sp>
        <p:nvSpPr>
          <p:cNvPr id="10" name="正方形/長方形 9"/>
          <p:cNvSpPr/>
          <p:nvPr/>
        </p:nvSpPr>
        <p:spPr>
          <a:xfrm>
            <a:off x="1836416" y="4050755"/>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bg1"/>
                </a:solidFill>
                <a:latin typeface="Times New Roman" pitchFamily="18" charset="0"/>
                <a:cs typeface="Times New Roman" pitchFamily="18" charset="0"/>
              </a:rPr>
              <a:t>背景</a:t>
            </a:r>
            <a:endParaRPr kumimoji="1" lang="ja-JP" altLang="en-US" sz="4800" dirty="0">
              <a:solidFill>
                <a:schemeClr val="bg1"/>
              </a:solidFill>
              <a:latin typeface="Times New Roman" pitchFamily="18" charset="0"/>
              <a:cs typeface="Times New Roman" pitchFamily="18" charset="0"/>
            </a:endParaRPr>
          </a:p>
        </p:txBody>
      </p:sp>
      <p:sp>
        <p:nvSpPr>
          <p:cNvPr id="11" name="円/楕円 10"/>
          <p:cNvSpPr/>
          <p:nvPr/>
        </p:nvSpPr>
        <p:spPr>
          <a:xfrm>
            <a:off x="6181502" y="7507139"/>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smtClean="0">
                <a:solidFill>
                  <a:schemeClr val="bg1"/>
                </a:solidFill>
                <a:latin typeface="Times New Roman" pitchFamily="18" charset="0"/>
                <a:cs typeface="Times New Roman" pitchFamily="18" charset="0"/>
              </a:rPr>
              <a:t>デザインや</a:t>
            </a:r>
            <a:endParaRPr lang="en-US" altLang="ja-JP" sz="2400" dirty="0" smtClean="0">
              <a:solidFill>
                <a:schemeClr val="bg1"/>
              </a:solidFill>
              <a:latin typeface="Times New Roman" pitchFamily="18" charset="0"/>
              <a:cs typeface="Times New Roman" pitchFamily="18" charset="0"/>
            </a:endParaRPr>
          </a:p>
          <a:p>
            <a:pPr algn="ctr"/>
            <a:r>
              <a:rPr lang="ja-JP" altLang="en-US" sz="2400" dirty="0" smtClean="0">
                <a:solidFill>
                  <a:schemeClr val="bg1"/>
                </a:solidFill>
                <a:latin typeface="Times New Roman" pitchFamily="18" charset="0"/>
                <a:cs typeface="Times New Roman" pitchFamily="18" charset="0"/>
              </a:rPr>
              <a:t>ルール・アルゴリズムなどの要素</a:t>
            </a:r>
            <a:endParaRPr kumimoji="1" lang="ja-JP" altLang="en-US" sz="2400" dirty="0">
              <a:solidFill>
                <a:schemeClr val="bg1"/>
              </a:solidFill>
              <a:latin typeface="Times New Roman" pitchFamily="18" charset="0"/>
              <a:cs typeface="Times New Roman" pitchFamily="18" charset="0"/>
            </a:endParaRPr>
          </a:p>
        </p:txBody>
      </p:sp>
      <p:sp>
        <p:nvSpPr>
          <p:cNvPr id="12" name="円/楕円 11"/>
          <p:cNvSpPr/>
          <p:nvPr/>
        </p:nvSpPr>
        <p:spPr>
          <a:xfrm>
            <a:off x="1860298" y="7507139"/>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ゲームの考え方</a:t>
            </a:r>
            <a:endParaRPr kumimoji="1" lang="ja-JP" altLang="en-US" sz="3200" dirty="0">
              <a:solidFill>
                <a:schemeClr val="bg1"/>
              </a:solidFill>
              <a:latin typeface="Times New Roman" pitchFamily="18" charset="0"/>
              <a:cs typeface="Times New Roman" pitchFamily="18" charset="0"/>
            </a:endParaRPr>
          </a:p>
        </p:txBody>
      </p:sp>
      <p:sp>
        <p:nvSpPr>
          <p:cNvPr id="13" name="正方形/長方形 12"/>
          <p:cNvSpPr/>
          <p:nvPr/>
        </p:nvSpPr>
        <p:spPr>
          <a:xfrm>
            <a:off x="3925372" y="10243443"/>
            <a:ext cx="4536504" cy="15841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社会的な活動やサービス</a:t>
            </a:r>
            <a:endParaRPr kumimoji="1" lang="ja-JP" altLang="en-US" sz="3200" dirty="0">
              <a:solidFill>
                <a:schemeClr val="bg1"/>
              </a:solidFill>
              <a:latin typeface="Times New Roman" pitchFamily="18" charset="0"/>
              <a:cs typeface="Times New Roman" pitchFamily="18" charset="0"/>
            </a:endParaRPr>
          </a:p>
        </p:txBody>
      </p:sp>
      <p:sp>
        <p:nvSpPr>
          <p:cNvPr id="14" name="下矢印 13"/>
          <p:cNvSpPr/>
          <p:nvPr/>
        </p:nvSpPr>
        <p:spPr>
          <a:xfrm>
            <a:off x="5868582" y="9235331"/>
            <a:ext cx="696118" cy="936104"/>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latin typeface="Times New Roman" pitchFamily="18" charset="0"/>
              <a:cs typeface="Times New Roman" pitchFamily="18" charset="0"/>
            </a:endParaRPr>
          </a:p>
        </p:txBody>
      </p:sp>
      <p:sp>
        <p:nvSpPr>
          <p:cNvPr id="15" name="テキスト ボックス 14"/>
          <p:cNvSpPr txBox="1"/>
          <p:nvPr/>
        </p:nvSpPr>
        <p:spPr>
          <a:xfrm>
            <a:off x="5652840" y="9307339"/>
            <a:ext cx="1152128" cy="584775"/>
          </a:xfrm>
          <a:prstGeom prst="rect">
            <a:avLst/>
          </a:prstGeom>
          <a:noFill/>
        </p:spPr>
        <p:txBody>
          <a:bodyPr wrap="square" rtlCol="0">
            <a:spAutoFit/>
          </a:bodyPr>
          <a:lstStyle/>
          <a:p>
            <a:r>
              <a:rPr kumimoji="1" lang="ja-JP" altLang="en-US" sz="3200" b="1" dirty="0" smtClean="0">
                <a:solidFill>
                  <a:schemeClr val="bg1"/>
                </a:solidFill>
                <a:latin typeface="Times New Roman" pitchFamily="18" charset="0"/>
                <a:cs typeface="Times New Roman" pitchFamily="18" charset="0"/>
              </a:rPr>
              <a:t>利用</a:t>
            </a:r>
            <a:endParaRPr kumimoji="1" lang="ja-JP" altLang="en-US" sz="3200" b="1" dirty="0">
              <a:solidFill>
                <a:schemeClr val="bg1"/>
              </a:solidFill>
              <a:latin typeface="Times New Roman" pitchFamily="18" charset="0"/>
              <a:cs typeface="Times New Roman" pitchFamily="18" charset="0"/>
            </a:endParaRPr>
          </a:p>
        </p:txBody>
      </p:sp>
      <p:sp>
        <p:nvSpPr>
          <p:cNvPr id="16" name="テキスト ボックス 15"/>
          <p:cNvSpPr txBox="1"/>
          <p:nvPr/>
        </p:nvSpPr>
        <p:spPr>
          <a:xfrm>
            <a:off x="1116336" y="5418907"/>
            <a:ext cx="9937104" cy="1015663"/>
          </a:xfrm>
          <a:prstGeom prst="rect">
            <a:avLst/>
          </a:prstGeom>
          <a:noFill/>
        </p:spPr>
        <p:txBody>
          <a:bodyPr wrap="square" rtlCol="0">
            <a:spAutoFit/>
          </a:bodyPr>
          <a:lstStyle/>
          <a:p>
            <a:pPr algn="ctr"/>
            <a:r>
              <a:rPr kumimoji="1" lang="en-US" altLang="ja-JP" sz="6000" b="1" dirty="0" smtClean="0">
                <a:solidFill>
                  <a:schemeClr val="bg1"/>
                </a:solidFill>
                <a:latin typeface="Times New Roman" pitchFamily="18" charset="0"/>
                <a:cs typeface="Times New Roman" pitchFamily="18" charset="0"/>
              </a:rPr>
              <a:t>『</a:t>
            </a:r>
            <a:r>
              <a:rPr kumimoji="1" lang="ja-JP" altLang="en-US" sz="6000" b="1" dirty="0" smtClean="0">
                <a:solidFill>
                  <a:schemeClr val="bg1"/>
                </a:solidFill>
                <a:latin typeface="Times New Roman" pitchFamily="18" charset="0"/>
                <a:cs typeface="Times New Roman" pitchFamily="18" charset="0"/>
              </a:rPr>
              <a:t>ゲーミフィケーション</a:t>
            </a:r>
            <a:r>
              <a:rPr kumimoji="1" lang="en-US" altLang="ja-JP" sz="6000" b="1" dirty="0" smtClean="0">
                <a:solidFill>
                  <a:schemeClr val="bg1"/>
                </a:solidFill>
                <a:latin typeface="Times New Roman" pitchFamily="18" charset="0"/>
                <a:cs typeface="Times New Roman" pitchFamily="18" charset="0"/>
              </a:rPr>
              <a:t>』</a:t>
            </a:r>
            <a:endParaRPr kumimoji="1" lang="ja-JP" altLang="en-US" sz="6000" b="1" dirty="0">
              <a:solidFill>
                <a:schemeClr val="bg1"/>
              </a:solidFill>
              <a:latin typeface="Times New Roman" pitchFamily="18" charset="0"/>
              <a:cs typeface="Times New Roman" pitchFamily="18" charset="0"/>
            </a:endParaRPr>
          </a:p>
        </p:txBody>
      </p:sp>
      <p:sp>
        <p:nvSpPr>
          <p:cNvPr id="17" name="テキスト ボックス 16"/>
          <p:cNvSpPr txBox="1"/>
          <p:nvPr/>
        </p:nvSpPr>
        <p:spPr>
          <a:xfrm>
            <a:off x="10981432" y="7897951"/>
            <a:ext cx="5400600" cy="3170099"/>
          </a:xfrm>
          <a:prstGeom prst="rect">
            <a:avLst/>
          </a:prstGeom>
          <a:noFill/>
          <a:ln w="190500">
            <a:noFill/>
          </a:ln>
        </p:spPr>
        <p:txBody>
          <a:bodyPr wrap="square" rtlCol="0">
            <a:spAutoFit/>
          </a:bodyPr>
          <a:lstStyle/>
          <a:p>
            <a:r>
              <a:rPr kumimoji="1" lang="ja-JP" altLang="en-US" sz="4000" dirty="0" smtClean="0">
                <a:solidFill>
                  <a:schemeClr val="bg1"/>
                </a:solidFill>
                <a:latin typeface="Times New Roman" pitchFamily="18" charset="0"/>
                <a:cs typeface="Times New Roman" pitchFamily="18" charset="0"/>
              </a:rPr>
              <a:t>　・</a:t>
            </a:r>
            <a:r>
              <a:rPr kumimoji="1" lang="en-US" altLang="ja-JP" sz="4000" dirty="0" smtClean="0">
                <a:solidFill>
                  <a:schemeClr val="bg1"/>
                </a:solidFill>
                <a:latin typeface="Times New Roman" pitchFamily="18" charset="0"/>
                <a:cs typeface="Times New Roman" pitchFamily="18" charset="0"/>
              </a:rPr>
              <a:t>MyBarackObama.com</a:t>
            </a:r>
          </a:p>
          <a:p>
            <a:r>
              <a:rPr lang="ja-JP" altLang="en-US" sz="4000" dirty="0" smtClean="0">
                <a:solidFill>
                  <a:schemeClr val="bg1"/>
                </a:solidFill>
                <a:latin typeface="Times New Roman" pitchFamily="18" charset="0"/>
                <a:cs typeface="Times New Roman" pitchFamily="18" charset="0"/>
              </a:rPr>
              <a:t>　・ポケットピカチュウ</a:t>
            </a:r>
            <a:endParaRPr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　・</a:t>
            </a:r>
            <a:r>
              <a:rPr lang="en-US" altLang="ja-JP" sz="4000" dirty="0" err="1" smtClean="0">
                <a:solidFill>
                  <a:schemeClr val="bg1"/>
                </a:solidFill>
                <a:latin typeface="Times New Roman" pitchFamily="18" charset="0"/>
                <a:cs typeface="Times New Roman" pitchFamily="18" charset="0"/>
              </a:rPr>
              <a:t>Codecademy</a:t>
            </a:r>
            <a:endParaRPr lang="en-US" altLang="ja-JP" sz="4000" dirty="0" smtClean="0">
              <a:solidFill>
                <a:schemeClr val="bg1"/>
              </a:solidFill>
              <a:latin typeface="Times New Roman" pitchFamily="18" charset="0"/>
              <a:cs typeface="Times New Roman" pitchFamily="18" charset="0"/>
            </a:endParaRPr>
          </a:p>
          <a:p>
            <a:r>
              <a:rPr kumimoji="1" lang="ja-JP" altLang="en-US" sz="4000" dirty="0" smtClean="0">
                <a:solidFill>
                  <a:schemeClr val="bg1"/>
                </a:solidFill>
                <a:latin typeface="Times New Roman" pitchFamily="18" charset="0"/>
                <a:cs typeface="Times New Roman" pitchFamily="18" charset="0"/>
              </a:rPr>
              <a:t>　・</a:t>
            </a:r>
            <a:r>
              <a:rPr kumimoji="1" lang="en-US" altLang="ja-JP" sz="4000" dirty="0" err="1" smtClean="0">
                <a:solidFill>
                  <a:schemeClr val="bg1"/>
                </a:solidFill>
                <a:latin typeface="Times New Roman" pitchFamily="18" charset="0"/>
                <a:cs typeface="Times New Roman" pitchFamily="18" charset="0"/>
              </a:rPr>
              <a:t>Badgeville</a:t>
            </a:r>
            <a:endParaRPr kumimoji="1"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　・</a:t>
            </a:r>
            <a:r>
              <a:rPr lang="en-US" altLang="ja-JP" sz="4000" dirty="0" err="1" smtClean="0">
                <a:solidFill>
                  <a:schemeClr val="bg1"/>
                </a:solidFill>
                <a:latin typeface="Times New Roman" pitchFamily="18" charset="0"/>
                <a:cs typeface="Times New Roman" pitchFamily="18" charset="0"/>
              </a:rPr>
              <a:t>Rypple</a:t>
            </a:r>
            <a:endParaRPr lang="en-US" altLang="ja-JP" sz="4000" dirty="0" smtClean="0">
              <a:solidFill>
                <a:schemeClr val="bg1"/>
              </a:solidFill>
              <a:latin typeface="Times New Roman" pitchFamily="18" charset="0"/>
              <a:cs typeface="Times New Roman" pitchFamily="18" charset="0"/>
            </a:endParaRPr>
          </a:p>
        </p:txBody>
      </p:sp>
      <p:sp>
        <p:nvSpPr>
          <p:cNvPr id="18" name="テキスト ボックス 17"/>
          <p:cNvSpPr txBox="1"/>
          <p:nvPr/>
        </p:nvSpPr>
        <p:spPr>
          <a:xfrm>
            <a:off x="10981432" y="7050122"/>
            <a:ext cx="9433048" cy="830997"/>
          </a:xfrm>
          <a:prstGeom prst="rect">
            <a:avLst/>
          </a:prstGeom>
          <a:noFill/>
          <a:ln w="190500">
            <a:noFill/>
          </a:ln>
        </p:spPr>
        <p:txBody>
          <a:bodyPr wrap="square" rtlCol="0">
            <a:spAutoFit/>
          </a:bodyPr>
          <a:lstStyle/>
          <a:p>
            <a:pPr algn="ctr"/>
            <a:r>
              <a:rPr lang="ja-JP" altLang="en-US" sz="4800" dirty="0" smtClean="0">
                <a:solidFill>
                  <a:schemeClr val="bg1"/>
                </a:solidFill>
                <a:latin typeface="Times New Roman" pitchFamily="18" charset="0"/>
                <a:cs typeface="Times New Roman" pitchFamily="18" charset="0"/>
              </a:rPr>
              <a:t>成功事例の例</a:t>
            </a:r>
            <a:endParaRPr lang="en-US" altLang="ja-JP" sz="4800" dirty="0" smtClean="0">
              <a:solidFill>
                <a:schemeClr val="bg1"/>
              </a:solidFill>
              <a:latin typeface="Times New Roman" pitchFamily="18" charset="0"/>
              <a:cs typeface="Times New Roman" pitchFamily="18" charset="0"/>
            </a:endParaRPr>
          </a:p>
        </p:txBody>
      </p:sp>
      <p:sp>
        <p:nvSpPr>
          <p:cNvPr id="19" name="テキスト ボックス 18"/>
          <p:cNvSpPr txBox="1"/>
          <p:nvPr/>
        </p:nvSpPr>
        <p:spPr>
          <a:xfrm>
            <a:off x="756296" y="13411795"/>
            <a:ext cx="19874208" cy="923330"/>
          </a:xfrm>
          <a:prstGeom prst="rect">
            <a:avLst/>
          </a:prstGeom>
          <a:noFill/>
        </p:spPr>
        <p:txBody>
          <a:bodyPr wrap="square" rtlCol="0">
            <a:spAutoFit/>
          </a:bodyPr>
          <a:lstStyle/>
          <a:p>
            <a:pPr algn="ctr"/>
            <a:r>
              <a:rPr kumimoji="1" lang="ja-JP" altLang="en-US" sz="5400" dirty="0" smtClean="0">
                <a:solidFill>
                  <a:schemeClr val="bg1"/>
                </a:solidFill>
                <a:latin typeface="Times New Roman" pitchFamily="18" charset="0"/>
                <a:cs typeface="Times New Roman" pitchFamily="18" charset="0"/>
              </a:rPr>
              <a:t>ゲーミフィケーションは非常に多岐に渡って存在している</a:t>
            </a:r>
            <a:endParaRPr kumimoji="1" lang="ja-JP" altLang="en-US" sz="5400" dirty="0">
              <a:solidFill>
                <a:schemeClr val="bg1"/>
              </a:solidFill>
              <a:latin typeface="Times New Roman" pitchFamily="18" charset="0"/>
              <a:cs typeface="Times New Roman" pitchFamily="18" charset="0"/>
            </a:endParaRPr>
          </a:p>
        </p:txBody>
      </p:sp>
      <p:sp>
        <p:nvSpPr>
          <p:cNvPr id="20" name="雲 19"/>
          <p:cNvSpPr/>
          <p:nvPr/>
        </p:nvSpPr>
        <p:spPr>
          <a:xfrm>
            <a:off x="5868864" y="17804282"/>
            <a:ext cx="9649072" cy="6408712"/>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bg1"/>
              </a:solidFill>
              <a:latin typeface="Times New Roman" pitchFamily="18" charset="0"/>
              <a:cs typeface="Times New Roman" pitchFamily="18" charset="0"/>
            </a:endParaRPr>
          </a:p>
        </p:txBody>
      </p:sp>
      <p:sp>
        <p:nvSpPr>
          <p:cNvPr id="21" name="円/楕円 20"/>
          <p:cNvSpPr/>
          <p:nvPr/>
        </p:nvSpPr>
        <p:spPr>
          <a:xfrm>
            <a:off x="10765770" y="18956410"/>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dirty="0" smtClean="0">
                <a:solidFill>
                  <a:schemeClr val="bg1"/>
                </a:solidFill>
                <a:latin typeface="Times New Roman" pitchFamily="18" charset="0"/>
                <a:cs typeface="Times New Roman" pitchFamily="18" charset="0"/>
              </a:rPr>
              <a:t>デザインや</a:t>
            </a:r>
            <a:endParaRPr lang="en-US" altLang="ja-JP" sz="2400" dirty="0" smtClean="0">
              <a:solidFill>
                <a:schemeClr val="bg1"/>
              </a:solidFill>
              <a:latin typeface="Times New Roman" pitchFamily="18" charset="0"/>
              <a:cs typeface="Times New Roman" pitchFamily="18" charset="0"/>
            </a:endParaRPr>
          </a:p>
          <a:p>
            <a:pPr algn="ctr"/>
            <a:r>
              <a:rPr lang="ja-JP" altLang="en-US" sz="2400" dirty="0" smtClean="0">
                <a:solidFill>
                  <a:schemeClr val="bg1"/>
                </a:solidFill>
                <a:latin typeface="Times New Roman" pitchFamily="18" charset="0"/>
                <a:cs typeface="Times New Roman" pitchFamily="18" charset="0"/>
              </a:rPr>
              <a:t>ルール・アルゴリズムなどの要素</a:t>
            </a:r>
            <a:endParaRPr kumimoji="1" lang="ja-JP" altLang="en-US" sz="2400" dirty="0">
              <a:solidFill>
                <a:schemeClr val="bg1"/>
              </a:solidFill>
              <a:latin typeface="Times New Roman" pitchFamily="18" charset="0"/>
              <a:cs typeface="Times New Roman" pitchFamily="18" charset="0"/>
            </a:endParaRPr>
          </a:p>
        </p:txBody>
      </p:sp>
      <p:sp>
        <p:nvSpPr>
          <p:cNvPr id="22" name="円/楕円 21"/>
          <p:cNvSpPr/>
          <p:nvPr/>
        </p:nvSpPr>
        <p:spPr>
          <a:xfrm>
            <a:off x="6444566" y="18956410"/>
            <a:ext cx="4320480" cy="22322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ゲームの考え方</a:t>
            </a:r>
            <a:endParaRPr kumimoji="1" lang="ja-JP" altLang="en-US" sz="3200" dirty="0">
              <a:solidFill>
                <a:schemeClr val="bg1"/>
              </a:solidFill>
              <a:latin typeface="Times New Roman" pitchFamily="18" charset="0"/>
              <a:cs typeface="Times New Roman" pitchFamily="18" charset="0"/>
            </a:endParaRPr>
          </a:p>
        </p:txBody>
      </p:sp>
      <p:sp>
        <p:nvSpPr>
          <p:cNvPr id="23" name="正方形/長方形 22"/>
          <p:cNvSpPr/>
          <p:nvPr/>
        </p:nvSpPr>
        <p:spPr>
          <a:xfrm>
            <a:off x="8509640" y="21692714"/>
            <a:ext cx="4536504" cy="15841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プロジェクトマネジメント</a:t>
            </a:r>
            <a:endParaRPr kumimoji="1" lang="ja-JP" altLang="en-US" sz="3200" dirty="0">
              <a:solidFill>
                <a:schemeClr val="bg1"/>
              </a:solidFill>
              <a:latin typeface="Times New Roman" pitchFamily="18" charset="0"/>
              <a:cs typeface="Times New Roman" pitchFamily="18" charset="0"/>
            </a:endParaRPr>
          </a:p>
        </p:txBody>
      </p:sp>
      <p:sp>
        <p:nvSpPr>
          <p:cNvPr id="24" name="下矢印 23"/>
          <p:cNvSpPr/>
          <p:nvPr/>
        </p:nvSpPr>
        <p:spPr>
          <a:xfrm>
            <a:off x="10452850" y="20684602"/>
            <a:ext cx="696118" cy="936104"/>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latin typeface="Times New Roman" pitchFamily="18" charset="0"/>
              <a:cs typeface="Times New Roman" pitchFamily="18" charset="0"/>
            </a:endParaRPr>
          </a:p>
        </p:txBody>
      </p:sp>
      <p:sp>
        <p:nvSpPr>
          <p:cNvPr id="25" name="テキスト ボックス 24"/>
          <p:cNvSpPr txBox="1"/>
          <p:nvPr/>
        </p:nvSpPr>
        <p:spPr>
          <a:xfrm>
            <a:off x="10237108" y="20756610"/>
            <a:ext cx="1152128" cy="584775"/>
          </a:xfrm>
          <a:prstGeom prst="rect">
            <a:avLst/>
          </a:prstGeom>
          <a:noFill/>
        </p:spPr>
        <p:txBody>
          <a:bodyPr wrap="square" rtlCol="0">
            <a:spAutoFit/>
          </a:bodyPr>
          <a:lstStyle/>
          <a:p>
            <a:r>
              <a:rPr kumimoji="1" lang="ja-JP" altLang="en-US" sz="3200" b="1" dirty="0" smtClean="0">
                <a:solidFill>
                  <a:schemeClr val="bg1"/>
                </a:solidFill>
                <a:latin typeface="Times New Roman" pitchFamily="18" charset="0"/>
                <a:cs typeface="Times New Roman" pitchFamily="18" charset="0"/>
              </a:rPr>
              <a:t>利用</a:t>
            </a:r>
            <a:endParaRPr kumimoji="1" lang="ja-JP" altLang="en-US" sz="3200" b="1" dirty="0">
              <a:solidFill>
                <a:schemeClr val="bg1"/>
              </a:solidFill>
              <a:latin typeface="Times New Roman" pitchFamily="18" charset="0"/>
              <a:cs typeface="Times New Roman" pitchFamily="18" charset="0"/>
            </a:endParaRPr>
          </a:p>
        </p:txBody>
      </p:sp>
      <p:sp>
        <p:nvSpPr>
          <p:cNvPr id="26" name="テキスト ボックス 25"/>
          <p:cNvSpPr txBox="1"/>
          <p:nvPr/>
        </p:nvSpPr>
        <p:spPr>
          <a:xfrm>
            <a:off x="684288" y="16868179"/>
            <a:ext cx="19946216" cy="1015663"/>
          </a:xfrm>
          <a:prstGeom prst="rect">
            <a:avLst/>
          </a:prstGeom>
          <a:noFill/>
        </p:spPr>
        <p:txBody>
          <a:bodyPr wrap="square" rtlCol="0">
            <a:spAutoFit/>
          </a:bodyPr>
          <a:lstStyle/>
          <a:p>
            <a:pPr algn="ctr"/>
            <a:r>
              <a:rPr kumimoji="1" lang="en-US" altLang="ja-JP" sz="6000" b="1" dirty="0" smtClean="0">
                <a:solidFill>
                  <a:schemeClr val="bg1"/>
                </a:solidFill>
                <a:latin typeface="Times New Roman" pitchFamily="18" charset="0"/>
                <a:cs typeface="Times New Roman" pitchFamily="18" charset="0"/>
              </a:rPr>
              <a:t>『</a:t>
            </a:r>
            <a:r>
              <a:rPr kumimoji="1" lang="ja-JP" altLang="en-US" sz="6000" b="1" dirty="0" smtClean="0">
                <a:solidFill>
                  <a:schemeClr val="bg1"/>
                </a:solidFill>
                <a:latin typeface="Times New Roman" pitchFamily="18" charset="0"/>
                <a:cs typeface="Times New Roman" pitchFamily="18" charset="0"/>
              </a:rPr>
              <a:t>プロジェクトマネジメント＋ゲーミフィケーション</a:t>
            </a:r>
            <a:r>
              <a:rPr kumimoji="1" lang="en-US" altLang="ja-JP" sz="6000" b="1" dirty="0" smtClean="0">
                <a:solidFill>
                  <a:schemeClr val="bg1"/>
                </a:solidFill>
                <a:latin typeface="Times New Roman" pitchFamily="18" charset="0"/>
                <a:cs typeface="Times New Roman" pitchFamily="18" charset="0"/>
              </a:rPr>
              <a:t>』</a:t>
            </a:r>
            <a:endParaRPr kumimoji="1" lang="ja-JP" altLang="en-US" sz="6000" b="1" dirty="0">
              <a:solidFill>
                <a:schemeClr val="bg1"/>
              </a:solidFill>
              <a:latin typeface="Times New Roman" pitchFamily="18" charset="0"/>
              <a:cs typeface="Times New Roman" pitchFamily="18" charset="0"/>
            </a:endParaRPr>
          </a:p>
        </p:txBody>
      </p:sp>
      <p:sp>
        <p:nvSpPr>
          <p:cNvPr id="27" name="下矢印 26"/>
          <p:cNvSpPr/>
          <p:nvPr/>
        </p:nvSpPr>
        <p:spPr>
          <a:xfrm>
            <a:off x="4308932" y="14802743"/>
            <a:ext cx="12889432" cy="1800200"/>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latin typeface="Times New Roman" pitchFamily="18" charset="0"/>
              <a:cs typeface="Times New Roman" pitchFamily="18" charset="0"/>
            </a:endParaRPr>
          </a:p>
        </p:txBody>
      </p:sp>
      <p:sp>
        <p:nvSpPr>
          <p:cNvPr id="28" name="テキスト ボックス 27"/>
          <p:cNvSpPr txBox="1"/>
          <p:nvPr/>
        </p:nvSpPr>
        <p:spPr>
          <a:xfrm>
            <a:off x="972320" y="15245094"/>
            <a:ext cx="19442160" cy="830997"/>
          </a:xfrm>
          <a:prstGeom prst="rect">
            <a:avLst/>
          </a:prstGeom>
          <a:noFill/>
        </p:spPr>
        <p:txBody>
          <a:bodyPr wrap="square" rtlCol="0">
            <a:spAutoFit/>
          </a:bodyPr>
          <a:lstStyle/>
          <a:p>
            <a:pPr algn="ctr"/>
            <a:r>
              <a:rPr lang="ja-JP" altLang="en-US" sz="4800" b="1" dirty="0" smtClean="0">
                <a:solidFill>
                  <a:schemeClr val="bg1"/>
                </a:solidFill>
                <a:latin typeface="Times New Roman" pitchFamily="18" charset="0"/>
                <a:cs typeface="Times New Roman" pitchFamily="18" charset="0"/>
              </a:rPr>
              <a:t>プロジェクトマネジメントに導入するとどうなるのか</a:t>
            </a:r>
            <a:endParaRPr kumimoji="1" lang="ja-JP" altLang="en-US" sz="4800" b="1" dirty="0">
              <a:solidFill>
                <a:schemeClr val="bg1"/>
              </a:solidFill>
              <a:latin typeface="Times New Roman" pitchFamily="18" charset="0"/>
              <a:cs typeface="Times New Roman" pitchFamily="18" charset="0"/>
            </a:endParaRPr>
          </a:p>
        </p:txBody>
      </p:sp>
      <p:sp>
        <p:nvSpPr>
          <p:cNvPr id="29" name="テキスト ボックス 28"/>
          <p:cNvSpPr txBox="1"/>
          <p:nvPr/>
        </p:nvSpPr>
        <p:spPr>
          <a:xfrm>
            <a:off x="16405914" y="7891061"/>
            <a:ext cx="4008566" cy="3170099"/>
          </a:xfrm>
          <a:prstGeom prst="rect">
            <a:avLst/>
          </a:prstGeom>
          <a:noFill/>
          <a:ln w="190500">
            <a:noFill/>
          </a:ln>
        </p:spPr>
        <p:txBody>
          <a:bodyPr wrap="square" rtlCol="0">
            <a:spAutoFit/>
          </a:bodyPr>
          <a:lstStyle/>
          <a:p>
            <a:r>
              <a:rPr lang="ja-JP" altLang="en-US" sz="4000" dirty="0" smtClean="0">
                <a:solidFill>
                  <a:schemeClr val="bg1"/>
                </a:solidFill>
                <a:latin typeface="Times New Roman" pitchFamily="18" charset="0"/>
                <a:cs typeface="Times New Roman" pitchFamily="18" charset="0"/>
              </a:rPr>
              <a:t>→選挙活動</a:t>
            </a:r>
            <a:endParaRPr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→ウォーキング</a:t>
            </a:r>
            <a:endParaRPr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a:t>
            </a:r>
            <a:r>
              <a:rPr lang="en-US" altLang="ja-JP" sz="4000" dirty="0" smtClean="0">
                <a:solidFill>
                  <a:schemeClr val="bg1"/>
                </a:solidFill>
                <a:latin typeface="Times New Roman" pitchFamily="18" charset="0"/>
                <a:cs typeface="Times New Roman" pitchFamily="18" charset="0"/>
              </a:rPr>
              <a:t>JavaScript</a:t>
            </a:r>
          </a:p>
          <a:p>
            <a:r>
              <a:rPr lang="ja-JP" altLang="en-US" sz="4000" dirty="0" smtClean="0">
                <a:solidFill>
                  <a:schemeClr val="bg1"/>
                </a:solidFill>
                <a:latin typeface="Times New Roman" pitchFamily="18" charset="0"/>
                <a:cs typeface="Times New Roman" pitchFamily="18" charset="0"/>
              </a:rPr>
              <a:t>→アクセス解析</a:t>
            </a:r>
            <a:endParaRPr lang="en-US" altLang="ja-JP" sz="4000" dirty="0" smtClean="0">
              <a:solidFill>
                <a:schemeClr val="bg1"/>
              </a:solidFill>
              <a:latin typeface="Times New Roman" pitchFamily="18" charset="0"/>
              <a:cs typeface="Times New Roman" pitchFamily="18" charset="0"/>
            </a:endParaRPr>
          </a:p>
          <a:p>
            <a:r>
              <a:rPr lang="ja-JP" altLang="en-US" sz="4000" dirty="0" smtClean="0">
                <a:solidFill>
                  <a:schemeClr val="bg1"/>
                </a:solidFill>
                <a:latin typeface="Times New Roman" pitchFamily="18" charset="0"/>
                <a:cs typeface="Times New Roman" pitchFamily="18" charset="0"/>
              </a:rPr>
              <a:t>→進捗管理</a:t>
            </a:r>
            <a:endParaRPr lang="en-US" altLang="ja-JP" sz="4000" dirty="0" smtClean="0">
              <a:solidFill>
                <a:schemeClr val="bg1"/>
              </a:solidFill>
              <a:latin typeface="Times New Roman" pitchFamily="18" charset="0"/>
              <a:cs typeface="Times New Roman" pitchFamily="18" charset="0"/>
            </a:endParaRPr>
          </a:p>
        </p:txBody>
      </p:sp>
      <p:sp>
        <p:nvSpPr>
          <p:cNvPr id="30" name="正方形/長方形 29"/>
          <p:cNvSpPr/>
          <p:nvPr/>
        </p:nvSpPr>
        <p:spPr>
          <a:xfrm>
            <a:off x="828304" y="25437131"/>
            <a:ext cx="12853428" cy="4464496"/>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latin typeface="Times New Roman" pitchFamily="18" charset="0"/>
              <a:cs typeface="Times New Roman" pitchFamily="18" charset="0"/>
            </a:endParaRPr>
          </a:p>
        </p:txBody>
      </p:sp>
      <p:sp>
        <p:nvSpPr>
          <p:cNvPr id="31" name="正方形/長方形 30"/>
          <p:cNvSpPr/>
          <p:nvPr/>
        </p:nvSpPr>
        <p:spPr>
          <a:xfrm>
            <a:off x="1836416" y="24933075"/>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bg1"/>
                </a:solidFill>
                <a:latin typeface="Times New Roman" pitchFamily="18" charset="0"/>
                <a:cs typeface="Times New Roman" pitchFamily="18" charset="0"/>
              </a:rPr>
              <a:t>目的</a:t>
            </a:r>
            <a:endParaRPr kumimoji="1" lang="ja-JP" altLang="en-US" sz="4800" dirty="0">
              <a:solidFill>
                <a:schemeClr val="bg1"/>
              </a:solidFill>
              <a:latin typeface="Times New Roman" pitchFamily="18" charset="0"/>
              <a:cs typeface="Times New Roman" pitchFamily="18" charset="0"/>
            </a:endParaRPr>
          </a:p>
        </p:txBody>
      </p:sp>
      <p:sp>
        <p:nvSpPr>
          <p:cNvPr id="32" name="正方形/長方形 31"/>
          <p:cNvSpPr/>
          <p:nvPr/>
        </p:nvSpPr>
        <p:spPr>
          <a:xfrm>
            <a:off x="14221792" y="25437131"/>
            <a:ext cx="6336704" cy="4464496"/>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latin typeface="Times New Roman" pitchFamily="18" charset="0"/>
              <a:cs typeface="Times New Roman" pitchFamily="18" charset="0"/>
            </a:endParaRPr>
          </a:p>
        </p:txBody>
      </p:sp>
      <p:sp>
        <p:nvSpPr>
          <p:cNvPr id="33" name="テキスト ボックス 32"/>
          <p:cNvSpPr txBox="1"/>
          <p:nvPr/>
        </p:nvSpPr>
        <p:spPr>
          <a:xfrm>
            <a:off x="828304" y="26373235"/>
            <a:ext cx="12853428" cy="830997"/>
          </a:xfrm>
          <a:prstGeom prst="rect">
            <a:avLst/>
          </a:prstGeom>
          <a:noFill/>
        </p:spPr>
        <p:txBody>
          <a:bodyPr wrap="square" rtlCol="0">
            <a:spAutoFit/>
          </a:bodyPr>
          <a:lstStyle/>
          <a:p>
            <a:pPr algn="ctr"/>
            <a:r>
              <a:rPr kumimoji="1" lang="en-US" altLang="ja-JP" sz="4800" b="1" dirty="0" smtClean="0">
                <a:latin typeface="Times New Roman" pitchFamily="18" charset="0"/>
                <a:cs typeface="Times New Roman" pitchFamily="18" charset="0"/>
              </a:rPr>
              <a:t>『</a:t>
            </a:r>
            <a:r>
              <a:rPr kumimoji="1" lang="ja-JP" altLang="en-US" sz="4800" b="1" dirty="0" smtClean="0">
                <a:solidFill>
                  <a:srgbClr val="FF0000"/>
                </a:solidFill>
                <a:latin typeface="Times New Roman" pitchFamily="18" charset="0"/>
                <a:cs typeface="Times New Roman" pitchFamily="18" charset="0"/>
              </a:rPr>
              <a:t>プロジェクトマネジメント＋ゲーミフィケーション</a:t>
            </a:r>
            <a:r>
              <a:rPr kumimoji="1" lang="en-US" altLang="ja-JP" sz="4800" b="1" dirty="0" smtClean="0">
                <a:latin typeface="Times New Roman" pitchFamily="18" charset="0"/>
                <a:cs typeface="Times New Roman" pitchFamily="18" charset="0"/>
              </a:rPr>
              <a:t>』</a:t>
            </a:r>
            <a:endParaRPr kumimoji="1" lang="ja-JP" altLang="en-US" sz="4800" b="1" dirty="0">
              <a:latin typeface="Times New Roman" pitchFamily="18" charset="0"/>
              <a:cs typeface="Times New Roman" pitchFamily="18" charset="0"/>
            </a:endParaRPr>
          </a:p>
        </p:txBody>
      </p:sp>
      <p:sp>
        <p:nvSpPr>
          <p:cNvPr id="34" name="角丸四角形 33"/>
          <p:cNvSpPr/>
          <p:nvPr/>
        </p:nvSpPr>
        <p:spPr>
          <a:xfrm>
            <a:off x="3533077" y="27316890"/>
            <a:ext cx="7376347" cy="20086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3600" dirty="0" smtClean="0">
                <a:latin typeface="Times New Roman" pitchFamily="18" charset="0"/>
                <a:cs typeface="Times New Roman" pitchFamily="18" charset="0"/>
              </a:rPr>
              <a:t>プロジェクトマネジメントを</a:t>
            </a:r>
            <a:endParaRPr lang="en-US" altLang="ja-JP" sz="3600" dirty="0" smtClean="0">
              <a:latin typeface="Times New Roman" pitchFamily="18" charset="0"/>
              <a:cs typeface="Times New Roman" pitchFamily="18" charset="0"/>
            </a:endParaRPr>
          </a:p>
          <a:p>
            <a:pPr algn="ctr"/>
            <a:r>
              <a:rPr lang="ja-JP" altLang="en-US" sz="3600" dirty="0" smtClean="0">
                <a:latin typeface="Times New Roman" pitchFamily="18" charset="0"/>
                <a:cs typeface="Times New Roman" pitchFamily="18" charset="0"/>
              </a:rPr>
              <a:t>学習するための方法の提案</a:t>
            </a:r>
            <a:endParaRPr lang="en-US" altLang="ja-JP" sz="3600" dirty="0" smtClean="0">
              <a:latin typeface="Times New Roman" pitchFamily="18" charset="0"/>
              <a:cs typeface="Times New Roman" pitchFamily="18" charset="0"/>
            </a:endParaRPr>
          </a:p>
        </p:txBody>
      </p:sp>
      <p:sp>
        <p:nvSpPr>
          <p:cNvPr id="35" name="正方形/長方形 34"/>
          <p:cNvSpPr/>
          <p:nvPr/>
        </p:nvSpPr>
        <p:spPr>
          <a:xfrm>
            <a:off x="15013880" y="24933075"/>
            <a:ext cx="475252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a:solidFill>
                  <a:schemeClr val="bg1"/>
                </a:solidFill>
                <a:latin typeface="Times New Roman" pitchFamily="18" charset="0"/>
                <a:cs typeface="Times New Roman" pitchFamily="18" charset="0"/>
              </a:rPr>
              <a:t>シリアスゲーム</a:t>
            </a:r>
            <a:endParaRPr kumimoji="1" lang="ja-JP" altLang="en-US" sz="4800" dirty="0">
              <a:solidFill>
                <a:schemeClr val="bg1"/>
              </a:solidFill>
              <a:latin typeface="Times New Roman" pitchFamily="18" charset="0"/>
              <a:cs typeface="Times New Roman" pitchFamily="18" charset="0"/>
            </a:endParaRPr>
          </a:p>
        </p:txBody>
      </p:sp>
      <p:sp>
        <p:nvSpPr>
          <p:cNvPr id="36" name="テキスト ボックス 35"/>
          <p:cNvSpPr txBox="1"/>
          <p:nvPr/>
        </p:nvSpPr>
        <p:spPr>
          <a:xfrm>
            <a:off x="14221792" y="26229219"/>
            <a:ext cx="6336704" cy="3170099"/>
          </a:xfrm>
          <a:prstGeom prst="rect">
            <a:avLst/>
          </a:prstGeom>
          <a:noFill/>
        </p:spPr>
        <p:txBody>
          <a:bodyPr wrap="square" rtlCol="0">
            <a:spAutoFit/>
          </a:bodyPr>
          <a:lstStyle/>
          <a:p>
            <a:pPr algn="ctr"/>
            <a:r>
              <a:rPr lang="ja-JP" altLang="en-US" sz="4000" dirty="0">
                <a:solidFill>
                  <a:schemeClr val="bg1"/>
                </a:solidFill>
              </a:rPr>
              <a:t>教育をはじめとする社会の諸領域の問題解決のために利用されるデジタルゲーム</a:t>
            </a:r>
            <a:endParaRPr kumimoji="1" lang="en-US" altLang="ja-JP" sz="4000" dirty="0" smtClean="0">
              <a:solidFill>
                <a:schemeClr val="bg1"/>
              </a:solidFill>
            </a:endParaRPr>
          </a:p>
          <a:p>
            <a:pPr algn="ctr"/>
            <a:r>
              <a:rPr lang="ja-JP" altLang="en-US" sz="4000" dirty="0" smtClean="0">
                <a:solidFill>
                  <a:schemeClr val="bg1"/>
                </a:solidFill>
              </a:rPr>
              <a:t>広義ではその目的のために</a:t>
            </a:r>
            <a:endParaRPr lang="en-US" altLang="ja-JP" sz="4000" dirty="0" smtClean="0">
              <a:solidFill>
                <a:schemeClr val="bg1"/>
              </a:solidFill>
            </a:endParaRPr>
          </a:p>
          <a:p>
            <a:pPr algn="ctr"/>
            <a:r>
              <a:rPr lang="ja-JP" altLang="en-US" sz="4000" dirty="0" smtClean="0">
                <a:solidFill>
                  <a:schemeClr val="bg1"/>
                </a:solidFill>
              </a:rPr>
              <a:t>利用可能なゲームも含む</a:t>
            </a:r>
            <a:endParaRPr lang="en-US" altLang="ja-JP" sz="4000" dirty="0">
              <a:solidFill>
                <a:schemeClr val="bg1"/>
              </a:solidFill>
            </a:endParaRPr>
          </a:p>
        </p:txBody>
      </p:sp>
    </p:spTree>
    <p:extLst>
      <p:ext uri="{BB962C8B-B14F-4D97-AF65-F5344CB8AC3E}">
        <p14:creationId xmlns:p14="http://schemas.microsoft.com/office/powerpoint/2010/main" val="245103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横巻き 2"/>
          <p:cNvSpPr/>
          <p:nvPr/>
        </p:nvSpPr>
        <p:spPr>
          <a:xfrm>
            <a:off x="1188344" y="306339"/>
            <a:ext cx="19010112" cy="3528392"/>
          </a:xfrm>
          <a:prstGeom prst="horizontalScroll">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200" dirty="0" smtClean="0">
                <a:solidFill>
                  <a:schemeClr val="bg1"/>
                </a:solidFill>
                <a:latin typeface="Times New Roman" pitchFamily="18" charset="0"/>
                <a:cs typeface="Times New Roman" pitchFamily="18" charset="0"/>
              </a:rPr>
              <a:t>プロジェクトマネジメントコース 矢吹研究室</a:t>
            </a:r>
            <a:endParaRPr lang="en-US" altLang="ja-JP" sz="7200" dirty="0" smtClean="0">
              <a:solidFill>
                <a:schemeClr val="bg1"/>
              </a:solidFill>
              <a:latin typeface="Times New Roman" pitchFamily="18" charset="0"/>
              <a:cs typeface="Times New Roman" pitchFamily="18" charset="0"/>
            </a:endParaRPr>
          </a:p>
          <a:p>
            <a:pPr algn="ctr"/>
            <a:r>
              <a:rPr kumimoji="1" lang="en-US" altLang="ja-JP" sz="7200" dirty="0" smtClean="0">
                <a:solidFill>
                  <a:schemeClr val="bg1"/>
                </a:solidFill>
                <a:latin typeface="Times New Roman" pitchFamily="18" charset="0"/>
                <a:cs typeface="Times New Roman" pitchFamily="18" charset="0"/>
              </a:rPr>
              <a:t>0942083</a:t>
            </a:r>
            <a:r>
              <a:rPr kumimoji="1" lang="ja-JP" altLang="en-US" sz="7200" dirty="0" smtClean="0">
                <a:solidFill>
                  <a:schemeClr val="bg1"/>
                </a:solidFill>
                <a:latin typeface="Times New Roman" pitchFamily="18" charset="0"/>
                <a:cs typeface="Times New Roman" pitchFamily="18" charset="0"/>
              </a:rPr>
              <a:t>　</a:t>
            </a:r>
            <a:r>
              <a:rPr kumimoji="1" lang="en-US" altLang="ja-JP" sz="7200" dirty="0" smtClean="0">
                <a:solidFill>
                  <a:schemeClr val="bg1"/>
                </a:solidFill>
                <a:latin typeface="Times New Roman" pitchFamily="18" charset="0"/>
                <a:cs typeface="Times New Roman" pitchFamily="18" charset="0"/>
              </a:rPr>
              <a:t>Htet Myet Mun Win</a:t>
            </a:r>
          </a:p>
        </p:txBody>
      </p:sp>
      <p:sp>
        <p:nvSpPr>
          <p:cNvPr id="4" name="正方形/長方形 3"/>
          <p:cNvSpPr/>
          <p:nvPr/>
        </p:nvSpPr>
        <p:spPr>
          <a:xfrm>
            <a:off x="828304" y="4554811"/>
            <a:ext cx="19730192" cy="9217024"/>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ja-JP" dirty="0">
              <a:solidFill>
                <a:schemeClr val="bg1"/>
              </a:solidFill>
            </a:endParaRPr>
          </a:p>
        </p:txBody>
      </p:sp>
      <p:sp>
        <p:nvSpPr>
          <p:cNvPr id="5" name="正方形/長方形 4"/>
          <p:cNvSpPr/>
          <p:nvPr/>
        </p:nvSpPr>
        <p:spPr>
          <a:xfrm>
            <a:off x="1836416" y="4050755"/>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bg1"/>
                </a:solidFill>
                <a:latin typeface="Times New Roman" pitchFamily="18" charset="0"/>
                <a:cs typeface="Times New Roman" pitchFamily="18" charset="0"/>
              </a:rPr>
              <a:t>方法</a:t>
            </a:r>
            <a:endParaRPr lang="en-US" altLang="ja-JP" sz="5400" dirty="0" smtClean="0">
              <a:solidFill>
                <a:schemeClr val="bg1"/>
              </a:solidFill>
              <a:latin typeface="Times New Roman" pitchFamily="18" charset="0"/>
              <a:cs typeface="Times New Roman" pitchFamily="18" charset="0"/>
            </a:endParaRPr>
          </a:p>
        </p:txBody>
      </p:sp>
      <p:sp>
        <p:nvSpPr>
          <p:cNvPr id="6" name="正方形/長方形 5"/>
          <p:cNvSpPr/>
          <p:nvPr/>
        </p:nvSpPr>
        <p:spPr>
          <a:xfrm>
            <a:off x="1836416" y="5706939"/>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プロジェクトマネジメントを学習するための方法の調査</a:t>
            </a:r>
            <a:endParaRPr kumimoji="1" lang="ja-JP" altLang="en-US" sz="3200" dirty="0">
              <a:solidFill>
                <a:schemeClr val="bg1"/>
              </a:solidFill>
              <a:latin typeface="Times New Roman" pitchFamily="18" charset="0"/>
              <a:cs typeface="Times New Roman" pitchFamily="18" charset="0"/>
            </a:endParaRPr>
          </a:p>
        </p:txBody>
      </p:sp>
      <p:sp>
        <p:nvSpPr>
          <p:cNvPr id="7" name="正方形/長方形 6"/>
          <p:cNvSpPr/>
          <p:nvPr/>
        </p:nvSpPr>
        <p:spPr>
          <a:xfrm>
            <a:off x="1810396" y="7215931"/>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ゲーミフィケーションの実用例についての調査</a:t>
            </a:r>
            <a:endParaRPr kumimoji="1" lang="ja-JP" altLang="en-US" sz="3200" dirty="0">
              <a:solidFill>
                <a:schemeClr val="bg1"/>
              </a:solidFill>
              <a:latin typeface="Times New Roman" pitchFamily="18" charset="0"/>
              <a:cs typeface="Times New Roman" pitchFamily="18" charset="0"/>
            </a:endParaRPr>
          </a:p>
        </p:txBody>
      </p:sp>
      <p:sp>
        <p:nvSpPr>
          <p:cNvPr id="8" name="正方形/長方形 7"/>
          <p:cNvSpPr/>
          <p:nvPr/>
        </p:nvSpPr>
        <p:spPr>
          <a:xfrm>
            <a:off x="1836416" y="8731275"/>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教育ゲームについての調査</a:t>
            </a:r>
            <a:endParaRPr kumimoji="1" lang="ja-JP" altLang="en-US" sz="3200" dirty="0">
              <a:solidFill>
                <a:schemeClr val="bg1"/>
              </a:solidFill>
              <a:latin typeface="Times New Roman" pitchFamily="18" charset="0"/>
              <a:cs typeface="Times New Roman" pitchFamily="18" charset="0"/>
            </a:endParaRPr>
          </a:p>
        </p:txBody>
      </p:sp>
      <p:sp>
        <p:nvSpPr>
          <p:cNvPr id="9" name="正方形/長方形 8"/>
          <p:cNvSpPr/>
          <p:nvPr/>
        </p:nvSpPr>
        <p:spPr>
          <a:xfrm>
            <a:off x="1836416" y="10278367"/>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3200" dirty="0" smtClean="0">
                <a:solidFill>
                  <a:schemeClr val="bg1"/>
                </a:solidFill>
                <a:latin typeface="Times New Roman" pitchFamily="18" charset="0"/>
                <a:cs typeface="Times New Roman" pitchFamily="18" charset="0"/>
              </a:rPr>
              <a:t>調査をまとめ，学習方法の提案を行う</a:t>
            </a:r>
            <a:endParaRPr kumimoji="1" lang="ja-JP" altLang="en-US" sz="3200" dirty="0">
              <a:solidFill>
                <a:schemeClr val="bg1"/>
              </a:solidFill>
              <a:latin typeface="Times New Roman" pitchFamily="18" charset="0"/>
              <a:cs typeface="Times New Roman" pitchFamily="18" charset="0"/>
            </a:endParaRPr>
          </a:p>
        </p:txBody>
      </p:sp>
      <p:sp>
        <p:nvSpPr>
          <p:cNvPr id="10" name="正方形/長方形 9"/>
          <p:cNvSpPr/>
          <p:nvPr/>
        </p:nvSpPr>
        <p:spPr>
          <a:xfrm>
            <a:off x="1836416" y="11790535"/>
            <a:ext cx="9649072"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3200" dirty="0" smtClean="0">
                <a:solidFill>
                  <a:schemeClr val="bg1"/>
                </a:solidFill>
                <a:latin typeface="Times New Roman" pitchFamily="18" charset="0"/>
                <a:cs typeface="Times New Roman" pitchFamily="18" charset="0"/>
              </a:rPr>
              <a:t>実際に運用し，どのような効果がでるか調べる</a:t>
            </a:r>
            <a:endParaRPr lang="en-US" altLang="ja-JP" sz="3200" dirty="0" smtClean="0">
              <a:solidFill>
                <a:schemeClr val="bg1"/>
              </a:solidFill>
              <a:latin typeface="Times New Roman" pitchFamily="18" charset="0"/>
              <a:cs typeface="Times New Roman" pitchFamily="18" charset="0"/>
            </a:endParaRPr>
          </a:p>
        </p:txBody>
      </p:sp>
      <p:sp>
        <p:nvSpPr>
          <p:cNvPr id="2" name="右中かっこ 1"/>
          <p:cNvSpPr/>
          <p:nvPr/>
        </p:nvSpPr>
        <p:spPr>
          <a:xfrm>
            <a:off x="11845528" y="7215931"/>
            <a:ext cx="936104" cy="2560540"/>
          </a:xfrm>
          <a:prstGeom prst="rightBrace">
            <a:avLst/>
          </a:prstGeom>
          <a:noFill/>
          <a:ln w="1270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828304" y="14635931"/>
            <a:ext cx="19730192" cy="10369152"/>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ja-JP" dirty="0">
              <a:solidFill>
                <a:schemeClr val="bg1"/>
              </a:solidFill>
            </a:endParaRPr>
          </a:p>
        </p:txBody>
      </p:sp>
      <p:sp>
        <p:nvSpPr>
          <p:cNvPr id="13" name="正方形/長方形 12"/>
          <p:cNvSpPr/>
          <p:nvPr/>
        </p:nvSpPr>
        <p:spPr>
          <a:xfrm>
            <a:off x="1836416" y="14131875"/>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solidFill>
                  <a:schemeClr val="bg1"/>
                </a:solidFill>
                <a:latin typeface="Times New Roman" pitchFamily="18" charset="0"/>
                <a:cs typeface="Times New Roman" pitchFamily="18" charset="0"/>
              </a:rPr>
              <a:t>成果</a:t>
            </a:r>
            <a:endParaRPr lang="en-US" altLang="ja-JP" sz="5400" dirty="0" smtClean="0">
              <a:solidFill>
                <a:schemeClr val="bg1"/>
              </a:solidFill>
              <a:latin typeface="Times New Roman" pitchFamily="18" charset="0"/>
              <a:cs typeface="Times New Roman" pitchFamily="18" charset="0"/>
            </a:endParaRPr>
          </a:p>
        </p:txBody>
      </p:sp>
      <p:sp>
        <p:nvSpPr>
          <p:cNvPr id="14" name="正方形/長方形 13"/>
          <p:cNvSpPr/>
          <p:nvPr/>
        </p:nvSpPr>
        <p:spPr>
          <a:xfrm>
            <a:off x="1522364" y="15913533"/>
            <a:ext cx="8661548"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ゲーミフィケーションの実用例についての調査</a:t>
            </a:r>
            <a:endParaRPr kumimoji="1" lang="ja-JP" altLang="en-US" sz="3200" dirty="0">
              <a:solidFill>
                <a:schemeClr val="bg1"/>
              </a:solidFill>
              <a:latin typeface="Times New Roman" pitchFamily="18" charset="0"/>
              <a:cs typeface="Times New Roman" pitchFamily="18" charset="0"/>
            </a:endParaRPr>
          </a:p>
        </p:txBody>
      </p:sp>
      <p:sp>
        <p:nvSpPr>
          <p:cNvPr id="15" name="正方形/長方形 14"/>
          <p:cNvSpPr/>
          <p:nvPr/>
        </p:nvSpPr>
        <p:spPr>
          <a:xfrm>
            <a:off x="11248876" y="15909106"/>
            <a:ext cx="8661548" cy="10451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3200" dirty="0" smtClean="0">
                <a:solidFill>
                  <a:schemeClr val="bg1"/>
                </a:solidFill>
                <a:latin typeface="Times New Roman" pitchFamily="18" charset="0"/>
                <a:cs typeface="Times New Roman" pitchFamily="18" charset="0"/>
              </a:rPr>
              <a:t>教育ゲームについての調査</a:t>
            </a:r>
            <a:endParaRPr kumimoji="1" lang="ja-JP" altLang="en-US" sz="3200" dirty="0">
              <a:solidFill>
                <a:schemeClr val="bg1"/>
              </a:solidFill>
              <a:latin typeface="Times New Roman" pitchFamily="18" charset="0"/>
              <a:cs typeface="Times New Roman" pitchFamily="18" charset="0"/>
            </a:endParaRPr>
          </a:p>
        </p:txBody>
      </p:sp>
      <p:pic>
        <p:nvPicPr>
          <p:cNvPr id="16" name="図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416" y="17832786"/>
            <a:ext cx="3209502" cy="936104"/>
          </a:xfrm>
          <a:prstGeom prst="rect">
            <a:avLst/>
          </a:prstGeom>
        </p:spPr>
      </p:pic>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932" y="18621303"/>
            <a:ext cx="3236472" cy="1021217"/>
          </a:xfrm>
          <a:prstGeom prst="rect">
            <a:avLst/>
          </a:prstGeom>
        </p:spPr>
      </p:pic>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965" y="19131911"/>
            <a:ext cx="1951955" cy="1962392"/>
          </a:xfrm>
          <a:prstGeom prst="rect">
            <a:avLst/>
          </a:prstGeom>
        </p:spPr>
      </p:pic>
      <p:pic>
        <p:nvPicPr>
          <p:cNvPr id="19" name="図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843" y="21764723"/>
            <a:ext cx="4056648" cy="1301508"/>
          </a:xfrm>
          <a:prstGeom prst="rect">
            <a:avLst/>
          </a:prstGeom>
        </p:spPr>
      </p:pic>
      <p:pic>
        <p:nvPicPr>
          <p:cNvPr id="20" name="図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6236" y="21403827"/>
            <a:ext cx="4067676" cy="2023300"/>
          </a:xfrm>
          <a:prstGeom prst="rect">
            <a:avLst/>
          </a:prstGeom>
        </p:spPr>
      </p:pic>
      <p:pic>
        <p:nvPicPr>
          <p:cNvPr id="21" name="図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0064" y="20407583"/>
            <a:ext cx="2630859" cy="2501310"/>
          </a:xfrm>
          <a:prstGeom prst="rect">
            <a:avLst/>
          </a:prstGeom>
        </p:spPr>
      </p:pic>
      <p:pic>
        <p:nvPicPr>
          <p:cNvPr id="22" name="図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13580" y="20038447"/>
            <a:ext cx="3585798" cy="3239582"/>
          </a:xfrm>
          <a:prstGeom prst="rect">
            <a:avLst/>
          </a:prstGeom>
        </p:spPr>
      </p:pic>
      <p:pic>
        <p:nvPicPr>
          <p:cNvPr id="23" name="図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73720" y="18300838"/>
            <a:ext cx="4651316" cy="1100775"/>
          </a:xfrm>
          <a:prstGeom prst="rect">
            <a:avLst/>
          </a:prstGeom>
        </p:spPr>
      </p:pic>
      <p:sp>
        <p:nvSpPr>
          <p:cNvPr id="24" name="正方形/長方形 23"/>
          <p:cNvSpPr/>
          <p:nvPr/>
        </p:nvSpPr>
        <p:spPr>
          <a:xfrm>
            <a:off x="828304" y="25941187"/>
            <a:ext cx="19730192" cy="396044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ja-JP" dirty="0">
              <a:solidFill>
                <a:schemeClr val="bg1"/>
              </a:solidFill>
            </a:endParaRPr>
          </a:p>
        </p:txBody>
      </p:sp>
      <p:sp>
        <p:nvSpPr>
          <p:cNvPr id="25" name="正方形/長方形 24"/>
          <p:cNvSpPr/>
          <p:nvPr/>
        </p:nvSpPr>
        <p:spPr>
          <a:xfrm>
            <a:off x="1836416" y="25437131"/>
            <a:ext cx="2232248" cy="1080120"/>
          </a:xfrm>
          <a:prstGeom prst="rect">
            <a:avLst/>
          </a:prstGeom>
          <a:solidFill>
            <a:schemeClr val="tx1"/>
          </a:solidFill>
          <a:ln w="2540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a:solidFill>
                  <a:schemeClr val="bg1"/>
                </a:solidFill>
                <a:latin typeface="Times New Roman" pitchFamily="18" charset="0"/>
                <a:cs typeface="Times New Roman" pitchFamily="18" charset="0"/>
              </a:rPr>
              <a:t>計画</a:t>
            </a:r>
            <a:endParaRPr lang="en-US" altLang="ja-JP" sz="5400" dirty="0" smtClean="0">
              <a:solidFill>
                <a:schemeClr val="bg1"/>
              </a:solidFill>
              <a:latin typeface="Times New Roman" pitchFamily="18" charset="0"/>
              <a:cs typeface="Times New Roman" pitchFamily="18" charset="0"/>
            </a:endParaRPr>
          </a:p>
        </p:txBody>
      </p:sp>
      <p:graphicFrame>
        <p:nvGraphicFramePr>
          <p:cNvPr id="27" name="表 26"/>
          <p:cNvGraphicFramePr>
            <a:graphicFrameLocks noGrp="1"/>
          </p:cNvGraphicFramePr>
          <p:nvPr>
            <p:extLst>
              <p:ext uri="{D42A27DB-BD31-4B8C-83A1-F6EECF244321}">
                <p14:modId xmlns:p14="http://schemas.microsoft.com/office/powerpoint/2010/main" val="39979685"/>
              </p:ext>
            </p:extLst>
          </p:nvPr>
        </p:nvGraphicFramePr>
        <p:xfrm>
          <a:off x="4356696" y="26013195"/>
          <a:ext cx="15387490" cy="3901440"/>
        </p:xfrm>
        <a:graphic>
          <a:graphicData uri="http://schemas.openxmlformats.org/drawingml/2006/table">
            <a:tbl>
              <a:tblPr firstRow="1" bandRow="1">
                <a:tableStyleId>{D7AC3CCA-C797-4891-BE02-D94E43425B78}</a:tableStyleId>
              </a:tblPr>
              <a:tblGrid>
                <a:gridCol w="7693745"/>
                <a:gridCol w="7693745"/>
              </a:tblGrid>
              <a:tr h="903352">
                <a:tc>
                  <a:txBody>
                    <a:bodyPr/>
                    <a:lstStyle/>
                    <a:p>
                      <a:pPr algn="ctr"/>
                      <a:r>
                        <a:rPr kumimoji="1" lang="ja-JP" altLang="en-US" dirty="0" smtClean="0"/>
                        <a:t>日程</a:t>
                      </a:r>
                      <a:endParaRPr kumimoji="1" lang="ja-JP" altLang="en-US" dirty="0"/>
                    </a:p>
                  </a:txBody>
                  <a:tcPr>
                    <a:solidFill>
                      <a:schemeClr val="tx1"/>
                    </a:solidFill>
                  </a:tcPr>
                </a:tc>
                <a:tc>
                  <a:txBody>
                    <a:bodyPr/>
                    <a:lstStyle/>
                    <a:p>
                      <a:pPr algn="ctr"/>
                      <a:r>
                        <a:rPr kumimoji="1" lang="ja-JP" altLang="en-US" dirty="0" smtClean="0"/>
                        <a:t>内容</a:t>
                      </a:r>
                      <a:endParaRPr kumimoji="1" lang="ja-JP" altLang="en-US" dirty="0"/>
                    </a:p>
                  </a:txBody>
                  <a:tcPr>
                    <a:solidFill>
                      <a:schemeClr val="tx1"/>
                    </a:solidFill>
                  </a:tcPr>
                </a:tc>
              </a:tr>
              <a:tr h="903352">
                <a:tc>
                  <a:txBody>
                    <a:bodyPr/>
                    <a:lstStyle/>
                    <a:p>
                      <a:pPr algn="ctr"/>
                      <a:r>
                        <a:rPr kumimoji="1" lang="ja-JP" altLang="en-US" dirty="0" smtClean="0"/>
                        <a:t>～</a:t>
                      </a:r>
                      <a:r>
                        <a:rPr kumimoji="1" lang="en-US" altLang="ja-JP" dirty="0" smtClean="0"/>
                        <a:t>2013</a:t>
                      </a:r>
                      <a:r>
                        <a:rPr kumimoji="1" lang="ja-JP" altLang="en-US" dirty="0" smtClean="0"/>
                        <a:t>年</a:t>
                      </a:r>
                      <a:r>
                        <a:rPr kumimoji="1" lang="en-US" altLang="ja-JP" dirty="0" smtClean="0"/>
                        <a:t>11</a:t>
                      </a:r>
                      <a:r>
                        <a:rPr kumimoji="1" lang="ja-JP" altLang="en-US" dirty="0" smtClean="0"/>
                        <a:t>月</a:t>
                      </a:r>
                      <a:endParaRPr kumimoji="1" lang="ja-JP" altLang="en-US" dirty="0"/>
                    </a:p>
                  </a:txBody>
                  <a:tcPr>
                    <a:solidFill>
                      <a:schemeClr val="tx1"/>
                    </a:solidFill>
                  </a:tcPr>
                </a:tc>
                <a:tc>
                  <a:txBody>
                    <a:bodyPr/>
                    <a:lstStyle/>
                    <a:p>
                      <a:pPr algn="ctr"/>
                      <a:r>
                        <a:rPr kumimoji="1" lang="ja-JP" altLang="en-US" dirty="0" smtClean="0"/>
                        <a:t>学習方法の提案</a:t>
                      </a:r>
                      <a:endParaRPr kumimoji="1" lang="ja-JP" altLang="en-US" dirty="0"/>
                    </a:p>
                  </a:txBody>
                  <a:tcPr>
                    <a:solidFill>
                      <a:schemeClr val="tx1"/>
                    </a:solidFill>
                  </a:tcPr>
                </a:tc>
              </a:tr>
              <a:tr h="903352">
                <a:tc>
                  <a:txBody>
                    <a:bodyPr/>
                    <a:lstStyle/>
                    <a:p>
                      <a:pPr algn="ctr"/>
                      <a:r>
                        <a:rPr kumimoji="1" lang="ja-JP" altLang="en-US" dirty="0" smtClean="0"/>
                        <a:t>～</a:t>
                      </a:r>
                      <a:r>
                        <a:rPr kumimoji="1" lang="en-US" altLang="ja-JP" dirty="0" smtClean="0"/>
                        <a:t>2013</a:t>
                      </a:r>
                      <a:r>
                        <a:rPr kumimoji="1" lang="ja-JP" altLang="en-US" dirty="0" smtClean="0"/>
                        <a:t>年</a:t>
                      </a:r>
                      <a:r>
                        <a:rPr kumimoji="1" lang="en-US" altLang="ja-JP" dirty="0" smtClean="0"/>
                        <a:t>12</a:t>
                      </a:r>
                      <a:r>
                        <a:rPr kumimoji="1" lang="ja-JP" altLang="en-US" dirty="0" smtClean="0"/>
                        <a:t>月</a:t>
                      </a:r>
                      <a:endParaRPr kumimoji="1" lang="en-US" altLang="ja-JP" dirty="0" smtClean="0"/>
                    </a:p>
                  </a:txBody>
                  <a:tcPr>
                    <a:solidFill>
                      <a:schemeClr val="tx1"/>
                    </a:solidFill>
                  </a:tcPr>
                </a:tc>
                <a:tc>
                  <a:txBody>
                    <a:bodyPr/>
                    <a:lstStyle/>
                    <a:p>
                      <a:pPr algn="ctr"/>
                      <a:r>
                        <a:rPr kumimoji="1" lang="ja-JP" altLang="en-US" dirty="0" smtClean="0"/>
                        <a:t>学習方法の運用，評価</a:t>
                      </a:r>
                      <a:endParaRPr kumimoji="1" lang="ja-JP" altLang="en-US" dirty="0"/>
                    </a:p>
                  </a:txBody>
                  <a:tcPr>
                    <a:solidFill>
                      <a:schemeClr val="tx1"/>
                    </a:solidFill>
                  </a:tcPr>
                </a:tc>
              </a:tr>
              <a:tr h="903352">
                <a:tc>
                  <a:txBody>
                    <a:bodyPr/>
                    <a:lstStyle/>
                    <a:p>
                      <a:pPr algn="ctr"/>
                      <a:r>
                        <a:rPr kumimoji="1" lang="en-US" altLang="ja-JP" dirty="0" smtClean="0"/>
                        <a:t>2014</a:t>
                      </a:r>
                      <a:r>
                        <a:rPr kumimoji="1" lang="ja-JP" altLang="en-US" dirty="0" smtClean="0"/>
                        <a:t>年</a:t>
                      </a:r>
                      <a:r>
                        <a:rPr kumimoji="1" lang="en-US" altLang="ja-JP" dirty="0" smtClean="0"/>
                        <a:t>1</a:t>
                      </a:r>
                      <a:r>
                        <a:rPr kumimoji="1" lang="ja-JP" altLang="en-US" dirty="0" smtClean="0"/>
                        <a:t>月～</a:t>
                      </a:r>
                      <a:endParaRPr kumimoji="1" lang="ja-JP" altLang="en-US" dirty="0"/>
                    </a:p>
                  </a:txBody>
                  <a:tcPr>
                    <a:solidFill>
                      <a:schemeClr val="tx1"/>
                    </a:solidFill>
                  </a:tcPr>
                </a:tc>
                <a:tc>
                  <a:txBody>
                    <a:bodyPr/>
                    <a:lstStyle/>
                    <a:p>
                      <a:pPr algn="ctr"/>
                      <a:r>
                        <a:rPr kumimoji="1" lang="ja-JP" altLang="en-US" dirty="0" smtClean="0"/>
                        <a:t>論文の執筆</a:t>
                      </a:r>
                      <a:endParaRPr kumimoji="1" lang="ja-JP" altLang="en-US" dirty="0"/>
                    </a:p>
                  </a:txBody>
                  <a:tcPr>
                    <a:solidFill>
                      <a:schemeClr val="tx1"/>
                    </a:solidFill>
                  </a:tcPr>
                </a:tc>
              </a:tr>
            </a:tbl>
          </a:graphicData>
        </a:graphic>
      </p:graphicFrame>
      <p:sp>
        <p:nvSpPr>
          <p:cNvPr id="26" name="テキスト ボックス 25"/>
          <p:cNvSpPr txBox="1"/>
          <p:nvPr/>
        </p:nvSpPr>
        <p:spPr>
          <a:xfrm>
            <a:off x="8029103" y="12847925"/>
            <a:ext cx="6077375" cy="707886"/>
          </a:xfrm>
          <a:prstGeom prst="rect">
            <a:avLst/>
          </a:prstGeom>
          <a:noFill/>
        </p:spPr>
        <p:txBody>
          <a:bodyPr wrap="square" rtlCol="0">
            <a:spAutoFit/>
          </a:bodyPr>
          <a:lstStyle/>
          <a:p>
            <a:r>
              <a:rPr kumimoji="1" lang="en-US" altLang="ja-JP" sz="4000" dirty="0" smtClean="0">
                <a:solidFill>
                  <a:schemeClr val="bg1"/>
                </a:solidFill>
              </a:rPr>
              <a:t>※</a:t>
            </a:r>
            <a:r>
              <a:rPr kumimoji="1" lang="ja-JP" altLang="en-US" sz="4000" dirty="0" smtClean="0">
                <a:solidFill>
                  <a:schemeClr val="bg1"/>
                </a:solidFill>
              </a:rPr>
              <a:t>アンケートを考えている</a:t>
            </a:r>
            <a:endParaRPr kumimoji="1" lang="ja-JP" altLang="en-US" sz="4000" dirty="0">
              <a:solidFill>
                <a:schemeClr val="bg1"/>
              </a:solidFill>
            </a:endParaRPr>
          </a:p>
        </p:txBody>
      </p:sp>
      <p:sp>
        <p:nvSpPr>
          <p:cNvPr id="29" name="テキスト ボックス 28"/>
          <p:cNvSpPr txBox="1"/>
          <p:nvPr/>
        </p:nvSpPr>
        <p:spPr>
          <a:xfrm>
            <a:off x="12997656" y="8003758"/>
            <a:ext cx="6998304" cy="984885"/>
          </a:xfrm>
          <a:prstGeom prst="rect">
            <a:avLst/>
          </a:prstGeom>
          <a:noFill/>
        </p:spPr>
        <p:txBody>
          <a:bodyPr wrap="square" rtlCol="0">
            <a:spAutoFit/>
          </a:bodyPr>
          <a:lstStyle/>
          <a:p>
            <a:r>
              <a:rPr kumimoji="1" lang="ja-JP" altLang="en-US" dirty="0" smtClean="0">
                <a:solidFill>
                  <a:schemeClr val="bg1"/>
                </a:solidFill>
              </a:rPr>
              <a:t>ここまで終わっている</a:t>
            </a:r>
            <a:endParaRPr kumimoji="1" lang="ja-JP" altLang="en-US" dirty="0">
              <a:solidFill>
                <a:schemeClr val="bg1"/>
              </a:solidFill>
            </a:endParaRPr>
          </a:p>
        </p:txBody>
      </p:sp>
      <p:sp>
        <p:nvSpPr>
          <p:cNvPr id="30" name="テキスト ボックス 29"/>
          <p:cNvSpPr txBox="1"/>
          <p:nvPr/>
        </p:nvSpPr>
        <p:spPr>
          <a:xfrm>
            <a:off x="12997656" y="5706939"/>
            <a:ext cx="6768751" cy="984885"/>
          </a:xfrm>
          <a:prstGeom prst="rect">
            <a:avLst/>
          </a:prstGeom>
          <a:noFill/>
        </p:spPr>
        <p:txBody>
          <a:bodyPr wrap="square" rtlCol="0">
            <a:spAutoFit/>
          </a:bodyPr>
          <a:lstStyle/>
          <a:p>
            <a:r>
              <a:rPr lang="ja-JP" altLang="en-US" dirty="0" smtClean="0">
                <a:solidFill>
                  <a:schemeClr val="bg1"/>
                </a:solidFill>
              </a:rPr>
              <a:t>課題研究で行った</a:t>
            </a:r>
            <a:endParaRPr kumimoji="1" lang="ja-JP" altLang="en-US" dirty="0">
              <a:solidFill>
                <a:schemeClr val="bg1"/>
              </a:solidFill>
            </a:endParaRPr>
          </a:p>
        </p:txBody>
      </p:sp>
    </p:spTree>
    <p:extLst>
      <p:ext uri="{BB962C8B-B14F-4D97-AF65-F5344CB8AC3E}">
        <p14:creationId xmlns:p14="http://schemas.microsoft.com/office/powerpoint/2010/main" val="2157362638"/>
      </p:ext>
    </p:extLst>
  </p:cSld>
  <p:clrMapOvr>
    <a:masterClrMapping/>
  </p:clrMapOvr>
</p:sld>
</file>

<file path=ppt/theme/theme1.xml><?xml version="1.0" encoding="utf-8"?>
<a:theme xmlns:a="http://schemas.openxmlformats.org/drawingml/2006/main" name="Office ​​テーマ">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239</Words>
  <Application>Microsoft Office PowerPoint</Application>
  <PresentationFormat>ユーザー設定</PresentationFormat>
  <Paragraphs>60</Paragraphs>
  <Slides>2</Slides>
  <Notes>1</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win</cp:lastModifiedBy>
  <cp:revision>15</cp:revision>
  <dcterms:created xsi:type="dcterms:W3CDTF">2012-09-17T17:26:59Z</dcterms:created>
  <dcterms:modified xsi:type="dcterms:W3CDTF">2013-10-09T06:10:31Z</dcterms:modified>
</cp:coreProperties>
</file>