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7" d="100"/>
          <a:sy n="37" d="100"/>
        </p:scale>
        <p:origin x="120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96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93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250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73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65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44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28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76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38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90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14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2CA72-24AD-4332-9D1C-35DD63E783C0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6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右矢印 20"/>
          <p:cNvSpPr/>
          <p:nvPr/>
        </p:nvSpPr>
        <p:spPr>
          <a:xfrm>
            <a:off x="4204910" y="1914685"/>
            <a:ext cx="822066" cy="2716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>
            <a:off x="3094106" y="1932503"/>
            <a:ext cx="544773" cy="253851"/>
          </a:xfrm>
          <a:prstGeom prst="rightArrow">
            <a:avLst>
              <a:gd name="adj1" fmla="val 58437"/>
              <a:gd name="adj2" fmla="val 6093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代替処理 3"/>
          <p:cNvSpPr/>
          <p:nvPr/>
        </p:nvSpPr>
        <p:spPr>
          <a:xfrm>
            <a:off x="329749" y="62536"/>
            <a:ext cx="5597716" cy="1084943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ソーシャルゲームにおける登録数の</a:t>
            </a:r>
            <a:endParaRPr lang="en-US" altLang="ja-JP" sz="240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smtClean="0">
                <a:solidFill>
                  <a:schemeClr val="tx1"/>
                </a:solidFill>
              </a:rPr>
              <a:t>時間</a:t>
            </a:r>
            <a:r>
              <a:rPr lang="ja-JP" altLang="en-US" sz="2400" dirty="0" smtClean="0">
                <a:solidFill>
                  <a:schemeClr val="tx1"/>
                </a:solidFill>
              </a:rPr>
              <a:t>変化のパターン分類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810250" y="167154"/>
            <a:ext cx="1047750" cy="1092114"/>
          </a:xfrm>
        </p:spPr>
        <p:txBody>
          <a:bodyPr>
            <a:normAutofit/>
          </a:bodyPr>
          <a:lstStyle/>
          <a:p>
            <a:pPr algn="ctr"/>
            <a:r>
              <a:rPr lang="en-US" altLang="ja-JP" sz="1050" dirty="0"/>
              <a:t>PM</a:t>
            </a:r>
            <a:r>
              <a:rPr lang="ja-JP" altLang="en-US" sz="1050" dirty="0" smtClean="0"/>
              <a:t>コース</a:t>
            </a:r>
            <a:endParaRPr lang="en-US" altLang="ja-JP" sz="1050" dirty="0" smtClean="0"/>
          </a:p>
          <a:p>
            <a:pPr algn="ctr"/>
            <a:r>
              <a:rPr lang="ja-JP" altLang="en-US" sz="1050" dirty="0"/>
              <a:t>　矢吹</a:t>
            </a:r>
            <a:r>
              <a:rPr lang="ja-JP" altLang="en-US" sz="1050" dirty="0" smtClean="0"/>
              <a:t>研究室</a:t>
            </a:r>
            <a:endParaRPr lang="en-US" altLang="ja-JP" sz="1050" dirty="0" smtClean="0"/>
          </a:p>
          <a:p>
            <a:pPr algn="ctr"/>
            <a:r>
              <a:rPr lang="ja-JP" altLang="en-US" sz="1050" dirty="0"/>
              <a:t>　</a:t>
            </a:r>
            <a:r>
              <a:rPr lang="en-US" altLang="ja-JP" sz="1050" dirty="0" smtClean="0"/>
              <a:t>1342029</a:t>
            </a:r>
            <a:r>
              <a:rPr lang="ja-JP" altLang="en-US" sz="1050" dirty="0"/>
              <a:t>　</a:t>
            </a:r>
            <a:endParaRPr lang="en-US" altLang="ja-JP" sz="1050" dirty="0" smtClean="0"/>
          </a:p>
          <a:p>
            <a:pPr algn="ctr"/>
            <a:r>
              <a:rPr lang="ja-JP" altLang="en-US" sz="1050" dirty="0"/>
              <a:t>　</a:t>
            </a:r>
            <a:r>
              <a:rPr lang="ja-JP" altLang="en-US" sz="1050" dirty="0" smtClean="0"/>
              <a:t>遠藤一輝</a:t>
            </a:r>
            <a:endParaRPr lang="ja-JP" altLang="en-US" sz="1050" dirty="0"/>
          </a:p>
        </p:txBody>
      </p:sp>
      <p:sp>
        <p:nvSpPr>
          <p:cNvPr id="7" name="フローチャート: 代替処理 6"/>
          <p:cNvSpPr/>
          <p:nvPr/>
        </p:nvSpPr>
        <p:spPr>
          <a:xfrm>
            <a:off x="127899" y="1259268"/>
            <a:ext cx="745179" cy="341868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背景</a:t>
            </a:r>
          </a:p>
        </p:txBody>
      </p:sp>
      <p:sp>
        <p:nvSpPr>
          <p:cNvPr id="41" name="フローチャート: 代替処理 40"/>
          <p:cNvSpPr/>
          <p:nvPr/>
        </p:nvSpPr>
        <p:spPr>
          <a:xfrm>
            <a:off x="127899" y="3817061"/>
            <a:ext cx="757627" cy="317320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方法</a:t>
            </a:r>
          </a:p>
        </p:txBody>
      </p:sp>
      <p:sp>
        <p:nvSpPr>
          <p:cNvPr id="27" name="フローチャート: 代替処理 26"/>
          <p:cNvSpPr/>
          <p:nvPr/>
        </p:nvSpPr>
        <p:spPr>
          <a:xfrm>
            <a:off x="127899" y="2755114"/>
            <a:ext cx="733285" cy="346022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目的</a:t>
            </a:r>
          </a:p>
        </p:txBody>
      </p:sp>
      <p:sp>
        <p:nvSpPr>
          <p:cNvPr id="49" name="フローチャート: 代替処理 48"/>
          <p:cNvSpPr/>
          <p:nvPr/>
        </p:nvSpPr>
        <p:spPr>
          <a:xfrm>
            <a:off x="127898" y="4916216"/>
            <a:ext cx="1537577" cy="319788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研究の進捗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フローチャート: 代替処理 49"/>
          <p:cNvSpPr/>
          <p:nvPr/>
        </p:nvSpPr>
        <p:spPr>
          <a:xfrm>
            <a:off x="127898" y="8124405"/>
            <a:ext cx="1537577" cy="319788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今後の計画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2" name="オブジェクト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28817"/>
              </p:ext>
            </p:extLst>
          </p:nvPr>
        </p:nvGraphicFramePr>
        <p:xfrm>
          <a:off x="688256" y="5820044"/>
          <a:ext cx="4018057" cy="2237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Acrobat Document" r:id="rId3" imgW="6309153" imgH="3512453" progId="AcroExch.Document.11">
                  <p:embed/>
                </p:oleObj>
              </mc:Choice>
              <mc:Fallback>
                <p:oleObj name="Acrobat Document" r:id="rId3" imgW="6309153" imgH="3512453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8256" y="5820044"/>
                        <a:ext cx="4018057" cy="2237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329749" y="8525166"/>
            <a:ext cx="2736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以下のように研究を進める予定である。</a:t>
            </a:r>
            <a:endParaRPr kumimoji="1" lang="ja-JP" altLang="en-US" sz="1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9749" y="8802165"/>
            <a:ext cx="6306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200" dirty="0"/>
              <a:t>データの件数を</a:t>
            </a:r>
            <a:r>
              <a:rPr lang="ja-JP" altLang="en-US" sz="1200" dirty="0" smtClean="0"/>
              <a:t>増やし、データ</a:t>
            </a:r>
            <a:r>
              <a:rPr lang="ja-JP" altLang="en-US" sz="1200" dirty="0"/>
              <a:t>の信頼性の向上を</a:t>
            </a:r>
            <a:r>
              <a:rPr lang="ja-JP" altLang="en-US" sz="1200" dirty="0" smtClean="0"/>
              <a:t>図る。</a:t>
            </a:r>
            <a:endParaRPr lang="en-US" altLang="ja-JP" sz="1200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z="1200" dirty="0"/>
              <a:t>グラフの推移を分類した</a:t>
            </a:r>
            <a:r>
              <a:rPr lang="en-US" altLang="ja-JP" sz="1200" dirty="0"/>
              <a:t>4</a:t>
            </a:r>
            <a:r>
              <a:rPr lang="ja-JP" altLang="en-US" sz="1200" dirty="0"/>
              <a:t>パターンに</a:t>
            </a:r>
            <a:r>
              <a:rPr lang="ja-JP" altLang="en-US" sz="1200" dirty="0" smtClean="0"/>
              <a:t>ついて、分析</a:t>
            </a:r>
            <a:r>
              <a:rPr lang="ja-JP" altLang="en-US" sz="1200" dirty="0"/>
              <a:t>を</a:t>
            </a:r>
            <a:r>
              <a:rPr lang="ja-JP" altLang="en-US" sz="1200" dirty="0" smtClean="0"/>
              <a:t>行う。</a:t>
            </a:r>
            <a:endParaRPr lang="en-US" altLang="ja-JP" sz="1200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z="1200" dirty="0"/>
              <a:t>現行のゲーム</a:t>
            </a:r>
            <a:r>
              <a:rPr lang="ja-JP" altLang="en-US" sz="1200" dirty="0" smtClean="0"/>
              <a:t>の登録人数</a:t>
            </a:r>
            <a:r>
              <a:rPr lang="ja-JP" altLang="en-US" sz="1200" smtClean="0"/>
              <a:t>の推移から、その</a:t>
            </a:r>
            <a:r>
              <a:rPr lang="ja-JP" altLang="en-US" sz="1200" dirty="0"/>
              <a:t>ゲームの今後の登録人数の推移を予測</a:t>
            </a:r>
            <a:r>
              <a:rPr lang="ja-JP" altLang="en-US" sz="1200" dirty="0" smtClean="0"/>
              <a:t>する。</a:t>
            </a:r>
            <a:endParaRPr lang="en-US" altLang="ja-JP" sz="1200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z="1200" dirty="0"/>
              <a:t>登録人数の今後の推移の予測の試行回数を</a:t>
            </a:r>
            <a:r>
              <a:rPr lang="ja-JP" altLang="en-US" sz="1200" dirty="0" smtClean="0"/>
              <a:t>増やし、予測</a:t>
            </a:r>
            <a:r>
              <a:rPr lang="ja-JP" altLang="en-US" sz="1200" dirty="0"/>
              <a:t>の精度の向上を</a:t>
            </a:r>
            <a:r>
              <a:rPr lang="ja-JP" altLang="en-US" sz="1200" dirty="0" smtClean="0"/>
              <a:t>図る。</a:t>
            </a:r>
            <a:endParaRPr kumimoji="1" lang="ja-JP" altLang="en-US" sz="1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32773" y="4202431"/>
            <a:ext cx="5384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ja-JP" altLang="en-US" sz="1200" dirty="0" smtClean="0"/>
              <a:t>ネット</a:t>
            </a:r>
            <a:r>
              <a:rPr lang="ja-JP" altLang="en-US" sz="1200" dirty="0"/>
              <a:t>ランキング</a:t>
            </a:r>
            <a:r>
              <a:rPr lang="ja-JP" altLang="en-US" sz="1200" dirty="0" smtClean="0"/>
              <a:t>より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位から</a:t>
            </a:r>
            <a:r>
              <a:rPr lang="en-US" altLang="ja-JP" sz="1200" dirty="0" smtClean="0"/>
              <a:t>10</a:t>
            </a:r>
            <a:r>
              <a:rPr lang="ja-JP" altLang="en-US" sz="1200" dirty="0" smtClean="0"/>
              <a:t>位までのゲームを数十週にわたって抜き出す。</a:t>
            </a:r>
            <a:endParaRPr lang="en-US" altLang="ja-JP" sz="1200" dirty="0" smtClean="0"/>
          </a:p>
          <a:p>
            <a:pPr marL="228600" indent="-228600">
              <a:buFont typeface="+mj-lt"/>
              <a:buAutoNum type="arabicPeriod"/>
            </a:pPr>
            <a:r>
              <a:rPr kumimoji="1" lang="ja-JP" altLang="en-US" sz="1200" dirty="0" smtClean="0"/>
              <a:t>対象のゲームについて調査し、推移について可視化を行う。</a:t>
            </a:r>
            <a:endParaRPr kumimoji="1" lang="en-US" altLang="ja-JP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ja-JP" altLang="en-US" sz="1200" dirty="0" smtClean="0"/>
              <a:t>推移のグラフを傾向ごとに分け、分析を行う。</a:t>
            </a:r>
            <a:endParaRPr lang="en-US" altLang="ja-JP" sz="1200" dirty="0" smtClean="0"/>
          </a:p>
          <a:p>
            <a:pPr marL="228600" indent="-228600">
              <a:buFont typeface="+mj-lt"/>
              <a:buAutoNum type="arabicPeriod"/>
            </a:pPr>
            <a:endParaRPr kumimoji="1" lang="ja-JP" altLang="en-US" sz="1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32773" y="5299627"/>
            <a:ext cx="5530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ソーシャルゲームを調査し、推移を可視化した。</a:t>
            </a:r>
            <a:endParaRPr kumimoji="1" lang="en-US" altLang="ja-JP" sz="1200" dirty="0" smtClean="0"/>
          </a:p>
          <a:p>
            <a:r>
              <a:rPr lang="ja-JP" altLang="en-US" sz="1200" dirty="0"/>
              <a:t>可視化</a:t>
            </a:r>
            <a:r>
              <a:rPr lang="ja-JP" altLang="en-US" sz="1200" dirty="0" smtClean="0"/>
              <a:t>したグラフを</a:t>
            </a:r>
            <a:r>
              <a:rPr lang="en-US" altLang="ja-JP" sz="1200" dirty="0" smtClean="0"/>
              <a:t>4</a:t>
            </a:r>
            <a:r>
              <a:rPr lang="ja-JP" altLang="en-US" sz="1200" dirty="0" smtClean="0"/>
              <a:t>パターンに分類した。</a:t>
            </a:r>
            <a:endParaRPr kumimoji="1" lang="en-US" altLang="ja-JP" sz="1050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127899" y="1706570"/>
            <a:ext cx="1266809" cy="6280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開発技術の進歩</a:t>
            </a:r>
            <a:endParaRPr kumimoji="1" lang="ja-JP" altLang="en-US" sz="1200" dirty="0"/>
          </a:p>
        </p:txBody>
      </p:sp>
      <p:sp>
        <p:nvSpPr>
          <p:cNvPr id="13" name="右矢印 12"/>
          <p:cNvSpPr/>
          <p:nvPr/>
        </p:nvSpPr>
        <p:spPr>
          <a:xfrm>
            <a:off x="1394708" y="1745013"/>
            <a:ext cx="639246" cy="23870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033954" y="1706569"/>
            <a:ext cx="1269044" cy="3447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ゲームの多様化</a:t>
            </a:r>
            <a:endParaRPr kumimoji="1" lang="ja-JP" altLang="en-US" sz="1200" dirty="0"/>
          </a:p>
        </p:txBody>
      </p:sp>
      <p:sp>
        <p:nvSpPr>
          <p:cNvPr id="14" name="右矢印 13"/>
          <p:cNvSpPr/>
          <p:nvPr/>
        </p:nvSpPr>
        <p:spPr>
          <a:xfrm>
            <a:off x="1394708" y="2102206"/>
            <a:ext cx="295549" cy="260536"/>
          </a:xfrm>
          <a:prstGeom prst="rightArrow">
            <a:avLst>
              <a:gd name="adj1" fmla="val 57988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698073" y="2051307"/>
            <a:ext cx="1604925" cy="3412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携帯電話の高性能化</a:t>
            </a:r>
            <a:endParaRPr kumimoji="1" lang="ja-JP" altLang="en-US" sz="1200" dirty="0"/>
          </a:p>
        </p:txBody>
      </p:sp>
      <p:sp>
        <p:nvSpPr>
          <p:cNvPr id="19" name="正方形/長方形 18"/>
          <p:cNvSpPr/>
          <p:nvPr/>
        </p:nvSpPr>
        <p:spPr>
          <a:xfrm>
            <a:off x="3638879" y="1706569"/>
            <a:ext cx="1132063" cy="628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ソーシャルゲームの台頭</a:t>
            </a:r>
            <a:endParaRPr kumimoji="1" lang="ja-JP" altLang="en-US" sz="1200" dirty="0"/>
          </a:p>
        </p:txBody>
      </p:sp>
      <p:sp>
        <p:nvSpPr>
          <p:cNvPr id="28" name="正方形/長方形 27"/>
          <p:cNvSpPr/>
          <p:nvPr/>
        </p:nvSpPr>
        <p:spPr>
          <a:xfrm>
            <a:off x="5026976" y="1706569"/>
            <a:ext cx="900490" cy="628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激化する生存競争</a:t>
            </a:r>
            <a:endParaRPr kumimoji="1" lang="ja-JP" altLang="en-US" sz="1200" dirty="0"/>
          </a:p>
        </p:txBody>
      </p:sp>
      <p:sp>
        <p:nvSpPr>
          <p:cNvPr id="23" name="下矢印 22"/>
          <p:cNvSpPr/>
          <p:nvPr/>
        </p:nvSpPr>
        <p:spPr>
          <a:xfrm>
            <a:off x="5344432" y="2334662"/>
            <a:ext cx="334108" cy="168215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514257" y="2478115"/>
            <a:ext cx="1994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登録人数を獲得するには</a:t>
            </a:r>
            <a:r>
              <a:rPr lang="en-US" altLang="ja-JP" sz="1200" dirty="0" smtClean="0"/>
              <a:t>…?</a:t>
            </a:r>
            <a:endParaRPr kumimoji="1" lang="ja-JP" altLang="en-US" sz="12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32773" y="3165297"/>
            <a:ext cx="5522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ソーシャルゲームの登録人数と稼働日数について調査を行い、推移を可視化する。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可視化した推移を傾向ごとに分け、傾向ごとに分析を行う。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分析結果をもとに、現行のソーシャルゲームの今後のグラフの推移を予想する。</a:t>
            </a:r>
            <a:endParaRPr kumimoji="1" lang="en-US" altLang="ja-JP" sz="1200" dirty="0" smtClean="0"/>
          </a:p>
          <a:p>
            <a:endParaRPr kumimoji="1" lang="en-US" altLang="ja-JP" sz="12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706313" y="7278271"/>
            <a:ext cx="1031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lphaUcParenR"/>
            </a:pPr>
            <a:r>
              <a:rPr kumimoji="1" lang="ja-JP" altLang="en-US" sz="1200" dirty="0" smtClean="0"/>
              <a:t>早熟</a:t>
            </a:r>
            <a:r>
              <a:rPr lang="ja-JP" altLang="en-US" sz="1200" dirty="0" smtClean="0"/>
              <a:t>型</a:t>
            </a:r>
            <a:endParaRPr lang="en-US" altLang="ja-JP" sz="1200" dirty="0" smtClean="0"/>
          </a:p>
          <a:p>
            <a:pPr marL="228600" indent="-228600">
              <a:buFont typeface="+mj-lt"/>
              <a:buAutoNum type="alphaUcParenR"/>
            </a:pPr>
            <a:r>
              <a:rPr kumimoji="1" lang="ja-JP" altLang="en-US" sz="1200" dirty="0"/>
              <a:t>晩</a:t>
            </a:r>
            <a:r>
              <a:rPr kumimoji="1" lang="ja-JP" altLang="en-US" sz="1200" dirty="0" smtClean="0"/>
              <a:t>成型</a:t>
            </a:r>
            <a:endParaRPr kumimoji="1" lang="en-US" altLang="ja-JP" sz="1200" dirty="0" smtClean="0"/>
          </a:p>
          <a:p>
            <a:pPr marL="228600" indent="-228600">
              <a:buFont typeface="+mj-lt"/>
              <a:buAutoNum type="alphaUcParenR"/>
            </a:pPr>
            <a:r>
              <a:rPr lang="ja-JP" altLang="en-US" sz="1200" dirty="0" smtClean="0"/>
              <a:t>不規則型</a:t>
            </a:r>
            <a:endParaRPr lang="en-US" altLang="ja-JP" sz="1200" dirty="0" smtClean="0"/>
          </a:p>
          <a:p>
            <a:pPr marL="228600" indent="-228600">
              <a:buFont typeface="+mj-lt"/>
              <a:buAutoNum type="alphaUcParenR"/>
            </a:pPr>
            <a:r>
              <a:rPr kumimoji="1" lang="ja-JP" altLang="en-US" sz="1200" dirty="0" smtClean="0"/>
              <a:t>平均</a:t>
            </a:r>
            <a:r>
              <a:rPr kumimoji="1" lang="ja-JP" altLang="en-US" sz="1200" dirty="0"/>
              <a:t>型</a:t>
            </a:r>
            <a:endParaRPr kumimoji="1" lang="en-US" altLang="ja-JP" sz="1200" dirty="0" smtClean="0"/>
          </a:p>
        </p:txBody>
      </p:sp>
    </p:spTree>
    <p:extLst>
      <p:ext uri="{BB962C8B-B14F-4D97-AF65-F5344CB8AC3E}">
        <p14:creationId xmlns:p14="http://schemas.microsoft.com/office/powerpoint/2010/main" val="207881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</TotalTime>
  <Words>255</Words>
  <Application>Microsoft Office PowerPoint</Application>
  <PresentationFormat>A4 210 x 297 mm</PresentationFormat>
  <Paragraphs>34</Paragraphs>
  <Slides>1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Acrobat Document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moriya</dc:creator>
  <cp:lastModifiedBy>遠藤一輝</cp:lastModifiedBy>
  <cp:revision>68</cp:revision>
  <dcterms:created xsi:type="dcterms:W3CDTF">2014-12-11T05:44:41Z</dcterms:created>
  <dcterms:modified xsi:type="dcterms:W3CDTF">2015-12-17T01:11:35Z</dcterms:modified>
</cp:coreProperties>
</file>