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notesMasterIdLst>
    <p:notesMasterId r:id="rId3"/>
  </p:notesMasterIdLst>
  <p:sldIdLst>
    <p:sldId id="269" r:id="rId2"/>
  </p:sldIdLst>
  <p:sldSz cx="21386800" cy="30279975"/>
  <p:notesSz cx="6858000" cy="914400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 autoAdjust="0"/>
    <p:restoredTop sz="94299" autoAdjust="0"/>
  </p:normalViewPr>
  <p:slideViewPr>
    <p:cSldViewPr>
      <p:cViewPr>
        <p:scale>
          <a:sx n="20" d="100"/>
          <a:sy n="20" d="100"/>
        </p:scale>
        <p:origin x="1988" y="-38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935E7-A51F-4FE3-8E46-E43B536CCFB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22964-6963-45B4-9F39-6B1745C82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15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2016/10/12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63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2016/10/12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47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2016/10/12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47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2016/10/12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70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2016/10/12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10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9340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71623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2016/10/12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62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2016/10/12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1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2016/10/12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83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2016/10/12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9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2016/10/12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90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2016/10/12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70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2016/10/12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33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xStyles>
    <p:titleStyle>
      <a:lvl1pPr algn="ctr" defTabSz="1476162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1476162" rtl="0" eaLnBrk="1" latinLnBrk="0" hangingPunct="1">
        <a:spcBef>
          <a:spcPct val="20000"/>
        </a:spcBef>
        <a:buFont typeface="Arial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1476162" rtl="0" eaLnBrk="1" latinLnBrk="0" hangingPunct="1">
        <a:spcBef>
          <a:spcPct val="20000"/>
        </a:spcBef>
        <a:buFont typeface="Arial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1476162" rtl="0" eaLnBrk="1" latinLnBrk="0" hangingPunct="1">
        <a:spcBef>
          <a:spcPct val="20000"/>
        </a:spcBef>
        <a:buFont typeface="Arial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1476162" rtl="0" eaLnBrk="1" latinLnBrk="0" hangingPunct="1">
        <a:spcBef>
          <a:spcPct val="20000"/>
        </a:spcBef>
        <a:buFont typeface="Arial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1476162" rtl="0" eaLnBrk="1" latinLnBrk="0" hangingPunct="1">
        <a:spcBef>
          <a:spcPct val="20000"/>
        </a:spcBef>
        <a:buFont typeface="Arial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549" y="5035130"/>
            <a:ext cx="4769192" cy="3576894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 flipH="1">
            <a:off x="558544" y="432370"/>
            <a:ext cx="20431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dirty="0" smtClean="0"/>
              <a:t>ゲーム</a:t>
            </a:r>
            <a:r>
              <a:rPr lang="ja-JP" altLang="en-US" sz="7200" dirty="0"/>
              <a:t>攻略</a:t>
            </a:r>
            <a:r>
              <a:rPr lang="en-US" altLang="ja-JP" sz="7200" dirty="0"/>
              <a:t>Wiki</a:t>
            </a:r>
            <a:r>
              <a:rPr lang="ja-JP" altLang="en-US" sz="7200" dirty="0"/>
              <a:t>に</a:t>
            </a:r>
            <a:r>
              <a:rPr lang="ja-JP" altLang="en-US" sz="7200" dirty="0" smtClean="0"/>
              <a:t>おける</a:t>
            </a:r>
            <a:endParaRPr lang="en-US" altLang="ja-JP" sz="7200" dirty="0" smtClean="0"/>
          </a:p>
          <a:p>
            <a:pPr algn="ctr"/>
            <a:r>
              <a:rPr lang="ja-JP" altLang="en-US" sz="7200" dirty="0" smtClean="0"/>
              <a:t>プロジェクトマネジメント状況</a:t>
            </a:r>
            <a:r>
              <a:rPr lang="ja-JP" altLang="en-US" sz="7200" dirty="0"/>
              <a:t>の</a:t>
            </a:r>
            <a:r>
              <a:rPr lang="ja-JP" altLang="en-US" sz="7200" dirty="0" smtClean="0"/>
              <a:t>分析</a:t>
            </a:r>
            <a:endParaRPr lang="en-US" altLang="ja-JP" sz="7200" dirty="0" smtClean="0"/>
          </a:p>
        </p:txBody>
      </p:sp>
      <p:sp>
        <p:nvSpPr>
          <p:cNvPr id="2" name="正方形/長方形 1"/>
          <p:cNvSpPr/>
          <p:nvPr/>
        </p:nvSpPr>
        <p:spPr>
          <a:xfrm>
            <a:off x="514411" y="3834731"/>
            <a:ext cx="20431999" cy="58175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対角する 2 つの角を切り取った四角形 4"/>
          <p:cNvSpPr/>
          <p:nvPr/>
        </p:nvSpPr>
        <p:spPr>
          <a:xfrm>
            <a:off x="496602" y="3837164"/>
            <a:ext cx="3456384" cy="1080120"/>
          </a:xfrm>
          <a:prstGeom prst="snip2Diag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背景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96230" y="9940459"/>
            <a:ext cx="20431999" cy="36462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対角する 2 つの角を切り取った四角形 28"/>
          <p:cNvSpPr/>
          <p:nvPr/>
        </p:nvSpPr>
        <p:spPr>
          <a:xfrm>
            <a:off x="496602" y="9955411"/>
            <a:ext cx="3456384" cy="1080120"/>
          </a:xfrm>
          <a:prstGeom prst="snip2Diag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目的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19187" y="14054694"/>
            <a:ext cx="9990840" cy="116501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対角する 2 つの角を切り取った四角形 11"/>
          <p:cNvSpPr/>
          <p:nvPr/>
        </p:nvSpPr>
        <p:spPr>
          <a:xfrm>
            <a:off x="541904" y="14072896"/>
            <a:ext cx="3384268" cy="999775"/>
          </a:xfrm>
          <a:prstGeom prst="snip2Diag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>
                <a:solidFill>
                  <a:sysClr val="windowText" lastClr="000000"/>
                </a:solidFill>
              </a:rPr>
              <a:t>研究</a:t>
            </a:r>
            <a:r>
              <a:rPr lang="ja-JP" altLang="en-US" dirty="0">
                <a:solidFill>
                  <a:sysClr val="windowText" lastClr="000000"/>
                </a:solidFill>
              </a:rPr>
              <a:t>手法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42"/>
          <p:cNvGrpSpPr>
            <a:grpSpLocks noChangeAspect="1"/>
          </p:cNvGrpSpPr>
          <p:nvPr/>
        </p:nvGrpSpPr>
        <p:grpSpPr bwMode="auto">
          <a:xfrm>
            <a:off x="15853896" y="14521559"/>
            <a:ext cx="5161435" cy="5148678"/>
            <a:chOff x="4713" y="7519"/>
            <a:chExt cx="4046" cy="4036"/>
          </a:xfrm>
        </p:grpSpPr>
        <p:sp>
          <p:nvSpPr>
            <p:cNvPr id="54" name="AutoShape 41"/>
            <p:cNvSpPr>
              <a:spLocks noChangeAspect="1" noChangeArrowheads="1" noTextEdit="1"/>
            </p:cNvSpPr>
            <p:nvPr/>
          </p:nvSpPr>
          <p:spPr bwMode="auto">
            <a:xfrm>
              <a:off x="4713" y="7519"/>
              <a:ext cx="4046" cy="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55" name="Line 43"/>
            <p:cNvSpPr>
              <a:spLocks noChangeShapeType="1"/>
            </p:cNvSpPr>
            <p:nvPr/>
          </p:nvSpPr>
          <p:spPr bwMode="auto">
            <a:xfrm>
              <a:off x="5309" y="10978"/>
              <a:ext cx="308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56" name="Line 44"/>
            <p:cNvSpPr>
              <a:spLocks noChangeShapeType="1"/>
            </p:cNvSpPr>
            <p:nvPr/>
          </p:nvSpPr>
          <p:spPr bwMode="auto">
            <a:xfrm>
              <a:off x="5309" y="10978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57" name="Line 45"/>
            <p:cNvSpPr>
              <a:spLocks noChangeShapeType="1"/>
            </p:cNvSpPr>
            <p:nvPr/>
          </p:nvSpPr>
          <p:spPr bwMode="auto">
            <a:xfrm>
              <a:off x="5749" y="10978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58" name="Line 46"/>
            <p:cNvSpPr>
              <a:spLocks noChangeShapeType="1"/>
            </p:cNvSpPr>
            <p:nvPr/>
          </p:nvSpPr>
          <p:spPr bwMode="auto">
            <a:xfrm>
              <a:off x="6188" y="10978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59" name="Line 47"/>
            <p:cNvSpPr>
              <a:spLocks noChangeShapeType="1"/>
            </p:cNvSpPr>
            <p:nvPr/>
          </p:nvSpPr>
          <p:spPr bwMode="auto">
            <a:xfrm>
              <a:off x="6634" y="10978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60" name="Line 48"/>
            <p:cNvSpPr>
              <a:spLocks noChangeShapeType="1"/>
            </p:cNvSpPr>
            <p:nvPr/>
          </p:nvSpPr>
          <p:spPr bwMode="auto">
            <a:xfrm>
              <a:off x="7073" y="10978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61" name="Line 49"/>
            <p:cNvSpPr>
              <a:spLocks noChangeShapeType="1"/>
            </p:cNvSpPr>
            <p:nvPr/>
          </p:nvSpPr>
          <p:spPr bwMode="auto">
            <a:xfrm>
              <a:off x="7513" y="10978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62" name="Line 50"/>
            <p:cNvSpPr>
              <a:spLocks noChangeShapeType="1"/>
            </p:cNvSpPr>
            <p:nvPr/>
          </p:nvSpPr>
          <p:spPr bwMode="auto">
            <a:xfrm>
              <a:off x="7952" y="10978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63" name="Line 51"/>
            <p:cNvSpPr>
              <a:spLocks noChangeShapeType="1"/>
            </p:cNvSpPr>
            <p:nvPr/>
          </p:nvSpPr>
          <p:spPr bwMode="auto">
            <a:xfrm>
              <a:off x="8398" y="10978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64" name="Rectangle 52"/>
            <p:cNvSpPr>
              <a:spLocks noChangeArrowheads="1"/>
            </p:cNvSpPr>
            <p:nvPr/>
          </p:nvSpPr>
          <p:spPr bwMode="auto">
            <a:xfrm>
              <a:off x="5261" y="11104"/>
              <a:ext cx="1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ja-JP" altLang="ja-JP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53"/>
            <p:cNvSpPr>
              <a:spLocks noChangeArrowheads="1"/>
            </p:cNvSpPr>
            <p:nvPr/>
          </p:nvSpPr>
          <p:spPr bwMode="auto">
            <a:xfrm>
              <a:off x="5701" y="11104"/>
              <a:ext cx="1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54"/>
            <p:cNvSpPr>
              <a:spLocks noChangeArrowheads="1"/>
            </p:cNvSpPr>
            <p:nvPr/>
          </p:nvSpPr>
          <p:spPr bwMode="auto">
            <a:xfrm>
              <a:off x="6140" y="11104"/>
              <a:ext cx="1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ja-JP" altLang="ja-JP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55"/>
            <p:cNvSpPr>
              <a:spLocks noChangeArrowheads="1"/>
            </p:cNvSpPr>
            <p:nvPr/>
          </p:nvSpPr>
          <p:spPr bwMode="auto">
            <a:xfrm>
              <a:off x="6586" y="11104"/>
              <a:ext cx="1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56"/>
            <p:cNvSpPr>
              <a:spLocks noChangeArrowheads="1"/>
            </p:cNvSpPr>
            <p:nvPr/>
          </p:nvSpPr>
          <p:spPr bwMode="auto">
            <a:xfrm>
              <a:off x="7025" y="11104"/>
              <a:ext cx="1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57"/>
            <p:cNvSpPr>
              <a:spLocks noChangeArrowheads="1"/>
            </p:cNvSpPr>
            <p:nvPr/>
          </p:nvSpPr>
          <p:spPr bwMode="auto">
            <a:xfrm>
              <a:off x="7438" y="11104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ja-JP" altLang="ja-JP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58"/>
            <p:cNvSpPr>
              <a:spLocks noChangeArrowheads="1"/>
            </p:cNvSpPr>
            <p:nvPr/>
          </p:nvSpPr>
          <p:spPr bwMode="auto">
            <a:xfrm>
              <a:off x="7877" y="11104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12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59"/>
            <p:cNvSpPr>
              <a:spLocks noChangeArrowheads="1"/>
            </p:cNvSpPr>
            <p:nvPr/>
          </p:nvSpPr>
          <p:spPr bwMode="auto">
            <a:xfrm>
              <a:off x="8323" y="11104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14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Line 60"/>
            <p:cNvSpPr>
              <a:spLocks noChangeShapeType="1"/>
            </p:cNvSpPr>
            <p:nvPr/>
          </p:nvSpPr>
          <p:spPr bwMode="auto">
            <a:xfrm flipV="1">
              <a:off x="5183" y="8463"/>
              <a:ext cx="0" cy="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73" name="Line 61"/>
            <p:cNvSpPr>
              <a:spLocks noChangeShapeType="1"/>
            </p:cNvSpPr>
            <p:nvPr/>
          </p:nvSpPr>
          <p:spPr bwMode="auto">
            <a:xfrm flipH="1">
              <a:off x="5128" y="10863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74" name="Line 62"/>
            <p:cNvSpPr>
              <a:spLocks noChangeShapeType="1"/>
            </p:cNvSpPr>
            <p:nvPr/>
          </p:nvSpPr>
          <p:spPr bwMode="auto">
            <a:xfrm flipH="1">
              <a:off x="5128" y="10262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75" name="Line 63"/>
            <p:cNvSpPr>
              <a:spLocks noChangeShapeType="1"/>
            </p:cNvSpPr>
            <p:nvPr/>
          </p:nvSpPr>
          <p:spPr bwMode="auto">
            <a:xfrm flipH="1">
              <a:off x="5128" y="9660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76" name="Line 64"/>
            <p:cNvSpPr>
              <a:spLocks noChangeShapeType="1"/>
            </p:cNvSpPr>
            <p:nvPr/>
          </p:nvSpPr>
          <p:spPr bwMode="auto">
            <a:xfrm flipH="1">
              <a:off x="5128" y="9059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77" name="Line 65"/>
            <p:cNvSpPr>
              <a:spLocks noChangeShapeType="1"/>
            </p:cNvSpPr>
            <p:nvPr/>
          </p:nvSpPr>
          <p:spPr bwMode="auto">
            <a:xfrm flipH="1">
              <a:off x="5128" y="8463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78" name="Rectangle 66"/>
            <p:cNvSpPr>
              <a:spLocks noChangeArrowheads="1"/>
            </p:cNvSpPr>
            <p:nvPr/>
          </p:nvSpPr>
          <p:spPr bwMode="auto">
            <a:xfrm rot="16200000">
              <a:off x="4964" y="10726"/>
              <a:ext cx="1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67"/>
            <p:cNvSpPr>
              <a:spLocks noChangeArrowheads="1"/>
            </p:cNvSpPr>
            <p:nvPr/>
          </p:nvSpPr>
          <p:spPr bwMode="auto">
            <a:xfrm rot="16200000">
              <a:off x="4900" y="10125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68"/>
            <p:cNvSpPr>
              <a:spLocks noChangeArrowheads="1"/>
            </p:cNvSpPr>
            <p:nvPr/>
          </p:nvSpPr>
          <p:spPr bwMode="auto">
            <a:xfrm rot="16200000">
              <a:off x="4900" y="9523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ja-JP" altLang="ja-JP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69"/>
            <p:cNvSpPr>
              <a:spLocks noChangeArrowheads="1"/>
            </p:cNvSpPr>
            <p:nvPr/>
          </p:nvSpPr>
          <p:spPr bwMode="auto">
            <a:xfrm rot="16200000">
              <a:off x="4900" y="8922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70"/>
            <p:cNvSpPr>
              <a:spLocks noChangeArrowheads="1"/>
            </p:cNvSpPr>
            <p:nvPr/>
          </p:nvSpPr>
          <p:spPr bwMode="auto">
            <a:xfrm rot="16200000">
              <a:off x="4900" y="8326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71"/>
            <p:cNvSpPr>
              <a:spLocks noChangeArrowheads="1"/>
            </p:cNvSpPr>
            <p:nvPr/>
          </p:nvSpPr>
          <p:spPr bwMode="auto">
            <a:xfrm>
              <a:off x="5309" y="8102"/>
              <a:ext cx="440" cy="2761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84" name="Rectangle 72"/>
            <p:cNvSpPr>
              <a:spLocks noChangeArrowheads="1"/>
            </p:cNvSpPr>
            <p:nvPr/>
          </p:nvSpPr>
          <p:spPr bwMode="auto">
            <a:xfrm>
              <a:off x="5749" y="10563"/>
              <a:ext cx="439" cy="300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85" name="Rectangle 73"/>
            <p:cNvSpPr>
              <a:spLocks noChangeArrowheads="1"/>
            </p:cNvSpPr>
            <p:nvPr/>
          </p:nvSpPr>
          <p:spPr bwMode="auto">
            <a:xfrm>
              <a:off x="6188" y="10863"/>
              <a:ext cx="446" cy="1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86" name="Rectangle 74"/>
            <p:cNvSpPr>
              <a:spLocks noChangeArrowheads="1"/>
            </p:cNvSpPr>
            <p:nvPr/>
          </p:nvSpPr>
          <p:spPr bwMode="auto">
            <a:xfrm>
              <a:off x="6634" y="10803"/>
              <a:ext cx="439" cy="60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87" name="Rectangle 75"/>
            <p:cNvSpPr>
              <a:spLocks noChangeArrowheads="1"/>
            </p:cNvSpPr>
            <p:nvPr/>
          </p:nvSpPr>
          <p:spPr bwMode="auto">
            <a:xfrm>
              <a:off x="7073" y="10833"/>
              <a:ext cx="440" cy="30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88" name="Rectangle 76"/>
            <p:cNvSpPr>
              <a:spLocks noChangeArrowheads="1"/>
            </p:cNvSpPr>
            <p:nvPr/>
          </p:nvSpPr>
          <p:spPr bwMode="auto">
            <a:xfrm>
              <a:off x="7513" y="10863"/>
              <a:ext cx="439" cy="1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89" name="Rectangle 77"/>
            <p:cNvSpPr>
              <a:spLocks noChangeArrowheads="1"/>
            </p:cNvSpPr>
            <p:nvPr/>
          </p:nvSpPr>
          <p:spPr bwMode="auto">
            <a:xfrm>
              <a:off x="7952" y="10833"/>
              <a:ext cx="446" cy="30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</p:grpSp>
      <p:grpSp>
        <p:nvGrpSpPr>
          <p:cNvPr id="91" name="Group 80"/>
          <p:cNvGrpSpPr>
            <a:grpSpLocks noChangeAspect="1"/>
          </p:cNvGrpSpPr>
          <p:nvPr/>
        </p:nvGrpSpPr>
        <p:grpSpPr bwMode="auto">
          <a:xfrm>
            <a:off x="15916770" y="20105995"/>
            <a:ext cx="4976811" cy="4964510"/>
            <a:chOff x="1702" y="9131"/>
            <a:chExt cx="4046" cy="4036"/>
          </a:xfrm>
        </p:grpSpPr>
        <p:sp>
          <p:nvSpPr>
            <p:cNvPr id="92" name="AutoShape 79"/>
            <p:cNvSpPr>
              <a:spLocks noChangeAspect="1" noChangeArrowheads="1" noTextEdit="1"/>
            </p:cNvSpPr>
            <p:nvPr/>
          </p:nvSpPr>
          <p:spPr bwMode="auto">
            <a:xfrm>
              <a:off x="1702" y="9131"/>
              <a:ext cx="4046" cy="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93" name="Line 81"/>
            <p:cNvSpPr>
              <a:spLocks noChangeShapeType="1"/>
            </p:cNvSpPr>
            <p:nvPr/>
          </p:nvSpPr>
          <p:spPr bwMode="auto">
            <a:xfrm>
              <a:off x="2298" y="12590"/>
              <a:ext cx="308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94" name="Line 82"/>
            <p:cNvSpPr>
              <a:spLocks noChangeShapeType="1"/>
            </p:cNvSpPr>
            <p:nvPr/>
          </p:nvSpPr>
          <p:spPr bwMode="auto">
            <a:xfrm>
              <a:off x="2298" y="12590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95" name="Line 83"/>
            <p:cNvSpPr>
              <a:spLocks noChangeShapeType="1"/>
            </p:cNvSpPr>
            <p:nvPr/>
          </p:nvSpPr>
          <p:spPr bwMode="auto">
            <a:xfrm>
              <a:off x="2810" y="12590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96" name="Line 84"/>
            <p:cNvSpPr>
              <a:spLocks noChangeShapeType="1"/>
            </p:cNvSpPr>
            <p:nvPr/>
          </p:nvSpPr>
          <p:spPr bwMode="auto">
            <a:xfrm>
              <a:off x="3328" y="12590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97" name="Line 85"/>
            <p:cNvSpPr>
              <a:spLocks noChangeShapeType="1"/>
            </p:cNvSpPr>
            <p:nvPr/>
          </p:nvSpPr>
          <p:spPr bwMode="auto">
            <a:xfrm>
              <a:off x="3839" y="12590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98" name="Line 86"/>
            <p:cNvSpPr>
              <a:spLocks noChangeShapeType="1"/>
            </p:cNvSpPr>
            <p:nvPr/>
          </p:nvSpPr>
          <p:spPr bwMode="auto">
            <a:xfrm>
              <a:off x="4357" y="12590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99" name="Line 87"/>
            <p:cNvSpPr>
              <a:spLocks noChangeShapeType="1"/>
            </p:cNvSpPr>
            <p:nvPr/>
          </p:nvSpPr>
          <p:spPr bwMode="auto">
            <a:xfrm>
              <a:off x="4869" y="12590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00" name="Line 88"/>
            <p:cNvSpPr>
              <a:spLocks noChangeShapeType="1"/>
            </p:cNvSpPr>
            <p:nvPr/>
          </p:nvSpPr>
          <p:spPr bwMode="auto">
            <a:xfrm>
              <a:off x="5387" y="12590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01" name="Rectangle 89"/>
            <p:cNvSpPr>
              <a:spLocks noChangeArrowheads="1"/>
            </p:cNvSpPr>
            <p:nvPr/>
          </p:nvSpPr>
          <p:spPr bwMode="auto">
            <a:xfrm>
              <a:off x="2211" y="12716"/>
              <a:ext cx="3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90"/>
            <p:cNvSpPr>
              <a:spLocks noChangeArrowheads="1"/>
            </p:cNvSpPr>
            <p:nvPr/>
          </p:nvSpPr>
          <p:spPr bwMode="auto">
            <a:xfrm>
              <a:off x="2723" y="12716"/>
              <a:ext cx="3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0.5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Rectangle 91"/>
            <p:cNvSpPr>
              <a:spLocks noChangeArrowheads="1"/>
            </p:cNvSpPr>
            <p:nvPr/>
          </p:nvSpPr>
          <p:spPr bwMode="auto">
            <a:xfrm>
              <a:off x="3241" y="12716"/>
              <a:ext cx="3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1.0</a:t>
              </a:r>
              <a:endParaRPr kumimoji="0" lang="ja-JP" altLang="ja-JP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Rectangle 92"/>
            <p:cNvSpPr>
              <a:spLocks noChangeArrowheads="1"/>
            </p:cNvSpPr>
            <p:nvPr/>
          </p:nvSpPr>
          <p:spPr bwMode="auto">
            <a:xfrm>
              <a:off x="3752" y="12716"/>
              <a:ext cx="3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1.5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93"/>
            <p:cNvSpPr>
              <a:spLocks noChangeArrowheads="1"/>
            </p:cNvSpPr>
            <p:nvPr/>
          </p:nvSpPr>
          <p:spPr bwMode="auto">
            <a:xfrm>
              <a:off x="4270" y="12716"/>
              <a:ext cx="3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2.0</a:t>
              </a:r>
              <a:endParaRPr kumimoji="0" lang="ja-JP" altLang="ja-JP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Rectangle 94"/>
            <p:cNvSpPr>
              <a:spLocks noChangeArrowheads="1"/>
            </p:cNvSpPr>
            <p:nvPr/>
          </p:nvSpPr>
          <p:spPr bwMode="auto">
            <a:xfrm>
              <a:off x="4782" y="12716"/>
              <a:ext cx="3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2.5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Rectangle 95"/>
            <p:cNvSpPr>
              <a:spLocks noChangeArrowheads="1"/>
            </p:cNvSpPr>
            <p:nvPr/>
          </p:nvSpPr>
          <p:spPr bwMode="auto">
            <a:xfrm>
              <a:off x="5300" y="12716"/>
              <a:ext cx="3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3.0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Line 96"/>
            <p:cNvSpPr>
              <a:spLocks noChangeShapeType="1"/>
            </p:cNvSpPr>
            <p:nvPr/>
          </p:nvSpPr>
          <p:spPr bwMode="auto">
            <a:xfrm flipV="1">
              <a:off x="2172" y="9841"/>
              <a:ext cx="0" cy="263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09" name="Line 97"/>
            <p:cNvSpPr>
              <a:spLocks noChangeShapeType="1"/>
            </p:cNvSpPr>
            <p:nvPr/>
          </p:nvSpPr>
          <p:spPr bwMode="auto">
            <a:xfrm flipH="1">
              <a:off x="2117" y="12475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10" name="Line 98"/>
            <p:cNvSpPr>
              <a:spLocks noChangeShapeType="1"/>
            </p:cNvSpPr>
            <p:nvPr/>
          </p:nvSpPr>
          <p:spPr bwMode="auto">
            <a:xfrm flipH="1">
              <a:off x="2117" y="12036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11" name="Line 99"/>
            <p:cNvSpPr>
              <a:spLocks noChangeShapeType="1"/>
            </p:cNvSpPr>
            <p:nvPr/>
          </p:nvSpPr>
          <p:spPr bwMode="auto">
            <a:xfrm flipH="1">
              <a:off x="2117" y="11597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12" name="Line 100"/>
            <p:cNvSpPr>
              <a:spLocks noChangeShapeType="1"/>
            </p:cNvSpPr>
            <p:nvPr/>
          </p:nvSpPr>
          <p:spPr bwMode="auto">
            <a:xfrm flipH="1">
              <a:off x="2117" y="11158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13" name="Line 101"/>
            <p:cNvSpPr>
              <a:spLocks noChangeShapeType="1"/>
            </p:cNvSpPr>
            <p:nvPr/>
          </p:nvSpPr>
          <p:spPr bwMode="auto">
            <a:xfrm flipH="1">
              <a:off x="2117" y="10719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14" name="Line 102"/>
            <p:cNvSpPr>
              <a:spLocks noChangeShapeType="1"/>
            </p:cNvSpPr>
            <p:nvPr/>
          </p:nvSpPr>
          <p:spPr bwMode="auto">
            <a:xfrm flipH="1">
              <a:off x="2117" y="10280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15" name="Line 103"/>
            <p:cNvSpPr>
              <a:spLocks noChangeShapeType="1"/>
            </p:cNvSpPr>
            <p:nvPr/>
          </p:nvSpPr>
          <p:spPr bwMode="auto">
            <a:xfrm flipH="1">
              <a:off x="2117" y="9841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16" name="Rectangle 104"/>
            <p:cNvSpPr>
              <a:spLocks noChangeArrowheads="1"/>
            </p:cNvSpPr>
            <p:nvPr/>
          </p:nvSpPr>
          <p:spPr bwMode="auto">
            <a:xfrm rot="16200000">
              <a:off x="1954" y="12339"/>
              <a:ext cx="1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Rectangle 105"/>
            <p:cNvSpPr>
              <a:spLocks noChangeArrowheads="1"/>
            </p:cNvSpPr>
            <p:nvPr/>
          </p:nvSpPr>
          <p:spPr bwMode="auto">
            <a:xfrm rot="16200000">
              <a:off x="1889" y="11900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Rectangle 106"/>
            <p:cNvSpPr>
              <a:spLocks noChangeArrowheads="1"/>
            </p:cNvSpPr>
            <p:nvPr/>
          </p:nvSpPr>
          <p:spPr bwMode="auto">
            <a:xfrm rot="16200000">
              <a:off x="1889" y="11461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Rectangle 107"/>
            <p:cNvSpPr>
              <a:spLocks noChangeArrowheads="1"/>
            </p:cNvSpPr>
            <p:nvPr/>
          </p:nvSpPr>
          <p:spPr bwMode="auto">
            <a:xfrm rot="16200000">
              <a:off x="1889" y="11022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Rectangle 108"/>
            <p:cNvSpPr>
              <a:spLocks noChangeArrowheads="1"/>
            </p:cNvSpPr>
            <p:nvPr/>
          </p:nvSpPr>
          <p:spPr bwMode="auto">
            <a:xfrm rot="16200000">
              <a:off x="1889" y="10583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auto">
            <a:xfrm rot="16200000">
              <a:off x="1889" y="10144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auto">
            <a:xfrm rot="16200000">
              <a:off x="1889" y="9705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auto">
            <a:xfrm>
              <a:off x="2298" y="9714"/>
              <a:ext cx="512" cy="2761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auto">
            <a:xfrm>
              <a:off x="2810" y="11820"/>
              <a:ext cx="518" cy="655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auto">
            <a:xfrm>
              <a:off x="3328" y="11904"/>
              <a:ext cx="511" cy="571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26" name="Rectangle 114"/>
            <p:cNvSpPr>
              <a:spLocks noChangeArrowheads="1"/>
            </p:cNvSpPr>
            <p:nvPr/>
          </p:nvSpPr>
          <p:spPr bwMode="auto">
            <a:xfrm>
              <a:off x="3839" y="12343"/>
              <a:ext cx="518" cy="132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27" name="Rectangle 115"/>
            <p:cNvSpPr>
              <a:spLocks noChangeArrowheads="1"/>
            </p:cNvSpPr>
            <p:nvPr/>
          </p:nvSpPr>
          <p:spPr bwMode="auto">
            <a:xfrm>
              <a:off x="4357" y="12211"/>
              <a:ext cx="512" cy="26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28" name="Rectangle 116"/>
            <p:cNvSpPr>
              <a:spLocks noChangeArrowheads="1"/>
            </p:cNvSpPr>
            <p:nvPr/>
          </p:nvSpPr>
          <p:spPr bwMode="auto">
            <a:xfrm>
              <a:off x="4869" y="12343"/>
              <a:ext cx="518" cy="132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</p:grpSp>
      <p:sp>
        <p:nvSpPr>
          <p:cNvPr id="130" name="正方形/長方形 129"/>
          <p:cNvSpPr/>
          <p:nvPr/>
        </p:nvSpPr>
        <p:spPr>
          <a:xfrm>
            <a:off x="10902741" y="14085801"/>
            <a:ext cx="9990840" cy="116190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対角する 2 つの角を切り取った四角形 130"/>
          <p:cNvSpPr/>
          <p:nvPr/>
        </p:nvSpPr>
        <p:spPr>
          <a:xfrm>
            <a:off x="10902741" y="14103377"/>
            <a:ext cx="3384268" cy="999775"/>
          </a:xfrm>
          <a:prstGeom prst="snip2Diag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>
                <a:solidFill>
                  <a:sysClr val="windowText" lastClr="000000"/>
                </a:solidFill>
              </a:rPr>
              <a:t>進行</a:t>
            </a:r>
            <a:r>
              <a:rPr lang="ja-JP" altLang="en-US" dirty="0">
                <a:solidFill>
                  <a:sysClr val="windowText" lastClr="000000"/>
                </a:solidFill>
              </a:rPr>
              <a:t>状況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898161" y="19921017"/>
            <a:ext cx="4730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図</a:t>
            </a:r>
            <a:r>
              <a:rPr kumimoji="1" lang="en-US" altLang="ja-JP" sz="2800" dirty="0" smtClean="0"/>
              <a:t>1</a:t>
            </a:r>
            <a:r>
              <a:rPr lang="ja-JP" altLang="en-US" sz="2800" dirty="0" smtClean="0"/>
              <a:t>　</a:t>
            </a:r>
            <a:r>
              <a:rPr kumimoji="1" lang="ja-JP" altLang="en-US" sz="2800" dirty="0" smtClean="0"/>
              <a:t>編集</a:t>
            </a:r>
            <a:r>
              <a:rPr kumimoji="1" lang="ja-JP" altLang="en-US" sz="2800" dirty="0" smtClean="0"/>
              <a:t>回数の</a:t>
            </a:r>
            <a:r>
              <a:rPr kumimoji="1" lang="ja-JP" altLang="en-US" sz="2800" dirty="0" smtClean="0"/>
              <a:t>ヒストグラム</a:t>
            </a:r>
            <a:endParaRPr kumimoji="1" lang="ja-JP" altLang="en-US" sz="2800" dirty="0"/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15952905" y="24985343"/>
            <a:ext cx="4884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図</a:t>
            </a:r>
            <a:r>
              <a:rPr lang="en-US" altLang="ja-JP" sz="2800" dirty="0"/>
              <a:t>2</a:t>
            </a:r>
            <a:r>
              <a:rPr kumimoji="1" lang="ja-JP" altLang="en-US" sz="2800" dirty="0" smtClean="0"/>
              <a:t>　編集文字数のヒストグラム</a:t>
            </a:r>
            <a:endParaRPr kumimoji="1" lang="ja-JP" altLang="en-US" sz="2800" dirty="0"/>
          </a:p>
        </p:txBody>
      </p:sp>
      <p:sp>
        <p:nvSpPr>
          <p:cNvPr id="133" name="正方形/長方形 132"/>
          <p:cNvSpPr/>
          <p:nvPr/>
        </p:nvSpPr>
        <p:spPr>
          <a:xfrm>
            <a:off x="514411" y="26229137"/>
            <a:ext cx="20431999" cy="290412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対角する 2 つの角を切り取った四角形 133"/>
          <p:cNvSpPr/>
          <p:nvPr/>
        </p:nvSpPr>
        <p:spPr>
          <a:xfrm>
            <a:off x="514410" y="26229137"/>
            <a:ext cx="4063467" cy="1080120"/>
          </a:xfrm>
          <a:prstGeom prst="snip2Diag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今後</a:t>
            </a:r>
            <a:r>
              <a:rPr lang="ja-JP" altLang="en-US" dirty="0" smtClean="0">
                <a:solidFill>
                  <a:sysClr val="windowText" lastClr="000000"/>
                </a:solidFill>
              </a:rPr>
              <a:t>の</a:t>
            </a:r>
            <a:r>
              <a:rPr lang="ja-JP" altLang="en-US" dirty="0">
                <a:solidFill>
                  <a:sysClr val="windowText" lastClr="000000"/>
                </a:solidFill>
              </a:rPr>
              <a:t>計画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27907" y="27495545"/>
            <a:ext cx="20165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wiki</a:t>
            </a:r>
            <a:r>
              <a:rPr lang="ja-JP" altLang="en-US" sz="3600" dirty="0"/>
              <a:t>からデータを取得する工程を自動化するために</a:t>
            </a:r>
            <a:r>
              <a:rPr lang="ja-JP" altLang="en-US" sz="3600" dirty="0" smtClean="0"/>
              <a:t>，</a:t>
            </a:r>
            <a:r>
              <a:rPr lang="en-US" altLang="ja-JP" sz="3600" dirty="0" err="1" smtClean="0"/>
              <a:t>pukiwiki</a:t>
            </a:r>
            <a:r>
              <a:rPr lang="ja-JP" altLang="en-US" sz="3600" dirty="0" smtClean="0"/>
              <a:t>から</a:t>
            </a:r>
            <a:r>
              <a:rPr lang="ja-JP" altLang="en-US" sz="3600" dirty="0"/>
              <a:t>機械的にデータを取得する方法を見つける</a:t>
            </a:r>
            <a:r>
              <a:rPr lang="ja-JP" altLang="en-US" sz="3600" dirty="0" smtClean="0"/>
              <a:t>．</a:t>
            </a:r>
            <a:r>
              <a:rPr lang="en-US" altLang="ja-JP" sz="3600" dirty="0" smtClean="0"/>
              <a:t>※</a:t>
            </a:r>
            <a:r>
              <a:rPr lang="en-US" altLang="ja-JP" sz="3600" dirty="0" err="1" smtClean="0"/>
              <a:t>pukiwiki</a:t>
            </a:r>
            <a:r>
              <a:rPr lang="ja-JP" altLang="en-US" sz="3600" dirty="0" smtClean="0"/>
              <a:t>とは，</a:t>
            </a:r>
            <a:r>
              <a:rPr lang="en-US" altLang="ja-JP" sz="3600" dirty="0" smtClean="0"/>
              <a:t>wiki</a:t>
            </a:r>
            <a:r>
              <a:rPr lang="ja-JP" altLang="en-US" sz="3600" dirty="0" smtClean="0"/>
              <a:t>の一種</a:t>
            </a:r>
            <a:endParaRPr kumimoji="1" lang="ja-JP" altLang="en-US" sz="36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3514521" y="2803168"/>
            <a:ext cx="7941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ln w="0"/>
              </a:rPr>
              <a:t>矢吹研究室　</a:t>
            </a:r>
            <a:r>
              <a:rPr lang="en-US" altLang="ja-JP" sz="4400" dirty="0">
                <a:ln w="0"/>
              </a:rPr>
              <a:t>1342014</a:t>
            </a:r>
            <a:r>
              <a:rPr lang="ja-JP" altLang="ja-JP" sz="4400" dirty="0">
                <a:ln w="0"/>
              </a:rPr>
              <a:t>　</a:t>
            </a:r>
            <a:r>
              <a:rPr lang="ja-JP" altLang="en-US" sz="4400" dirty="0">
                <a:ln w="0"/>
              </a:rPr>
              <a:t>泉雄</a:t>
            </a:r>
            <a:r>
              <a:rPr lang="ja-JP" altLang="en-US" sz="4400" dirty="0" smtClean="0">
                <a:ln w="0"/>
              </a:rPr>
              <a:t>太</a:t>
            </a:r>
            <a:endParaRPr lang="ja-JP" altLang="en-US" sz="4400" dirty="0">
              <a:ln w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13" y="6144917"/>
            <a:ext cx="3502065" cy="2414822"/>
          </a:xfrm>
          <a:prstGeom prst="rect">
            <a:avLst/>
          </a:prstGeom>
        </p:spPr>
      </p:pic>
      <p:sp>
        <p:nvSpPr>
          <p:cNvPr id="9" name="右矢印 8"/>
          <p:cNvSpPr/>
          <p:nvPr/>
        </p:nvSpPr>
        <p:spPr>
          <a:xfrm>
            <a:off x="4834221" y="6104941"/>
            <a:ext cx="1554803" cy="2183154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dirty="0">
                <a:solidFill>
                  <a:sysClr val="windowText" lastClr="000000"/>
                </a:solidFill>
              </a:rPr>
              <a:t>ネット</a:t>
            </a:r>
            <a:r>
              <a:rPr lang="ja-JP" altLang="en-US" sz="2400" dirty="0" smtClean="0">
                <a:solidFill>
                  <a:sysClr val="windowText" lastClr="000000"/>
                </a:solidFill>
              </a:rPr>
              <a:t>の普及</a:t>
            </a:r>
            <a:endParaRPr kumimoji="1" lang="ja-JP" altLang="en-US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9" name="フローチャート: 磁気ディスク 18"/>
          <p:cNvSpPr/>
          <p:nvPr/>
        </p:nvSpPr>
        <p:spPr>
          <a:xfrm>
            <a:off x="16920031" y="5651226"/>
            <a:ext cx="3172783" cy="3559754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ysClr val="windowText" lastClr="000000"/>
                </a:solidFill>
              </a:rPr>
              <a:t>wiki</a:t>
            </a:r>
            <a:endParaRPr kumimoji="1" lang="ja-JP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11743865" y="5113621"/>
            <a:ext cx="2250314" cy="718786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4000" dirty="0" smtClean="0">
                <a:solidFill>
                  <a:sysClr val="windowText" lastClr="000000"/>
                </a:solidFill>
              </a:rPr>
              <a:t>ユーザ</a:t>
            </a:r>
            <a:endParaRPr kumimoji="1" lang="ja-JP" altLang="en-US" sz="40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22" name="直線コネクタ 21"/>
          <p:cNvCxnSpPr>
            <a:stCxn id="20" idx="3"/>
            <a:endCxn id="19" idx="2"/>
          </p:cNvCxnSpPr>
          <p:nvPr/>
        </p:nvCxnSpPr>
        <p:spPr>
          <a:xfrm>
            <a:off x="13994179" y="5473014"/>
            <a:ext cx="2925852" cy="19580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角丸四角形 135"/>
          <p:cNvSpPr/>
          <p:nvPr/>
        </p:nvSpPr>
        <p:spPr>
          <a:xfrm>
            <a:off x="11743865" y="6378086"/>
            <a:ext cx="2250314" cy="718786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4000" dirty="0" smtClean="0">
                <a:solidFill>
                  <a:sysClr val="windowText" lastClr="000000"/>
                </a:solidFill>
              </a:rPr>
              <a:t>ユーザ</a:t>
            </a:r>
            <a:endParaRPr kumimoji="1" lang="ja-JP" altLang="en-US" sz="4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7" name="角丸四角形 136"/>
          <p:cNvSpPr/>
          <p:nvPr/>
        </p:nvSpPr>
        <p:spPr>
          <a:xfrm>
            <a:off x="11744734" y="7582524"/>
            <a:ext cx="2250314" cy="718786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4000" dirty="0" smtClean="0">
                <a:solidFill>
                  <a:sysClr val="windowText" lastClr="000000"/>
                </a:solidFill>
              </a:rPr>
              <a:t>ユーザ</a:t>
            </a:r>
            <a:endParaRPr kumimoji="1" lang="ja-JP" altLang="en-US" sz="4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8" name="角丸四角形 137"/>
          <p:cNvSpPr/>
          <p:nvPr/>
        </p:nvSpPr>
        <p:spPr>
          <a:xfrm>
            <a:off x="11743865" y="8706899"/>
            <a:ext cx="2250314" cy="718786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4000" dirty="0" smtClean="0">
                <a:solidFill>
                  <a:sysClr val="windowText" lastClr="000000"/>
                </a:solidFill>
              </a:rPr>
              <a:t>ユーザ</a:t>
            </a:r>
            <a:endParaRPr kumimoji="1" lang="ja-JP" altLang="en-US" sz="40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39" name="直線コネクタ 138"/>
          <p:cNvCxnSpPr>
            <a:stCxn id="136" idx="3"/>
            <a:endCxn id="19" idx="2"/>
          </p:cNvCxnSpPr>
          <p:nvPr/>
        </p:nvCxnSpPr>
        <p:spPr>
          <a:xfrm>
            <a:off x="13994179" y="6737479"/>
            <a:ext cx="2925852" cy="6936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/>
          <p:cNvCxnSpPr>
            <a:stCxn id="137" idx="3"/>
            <a:endCxn id="19" idx="2"/>
          </p:cNvCxnSpPr>
          <p:nvPr/>
        </p:nvCxnSpPr>
        <p:spPr>
          <a:xfrm flipV="1">
            <a:off x="13995048" y="7431103"/>
            <a:ext cx="2924983" cy="5108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stCxn id="138" idx="3"/>
            <a:endCxn id="19" idx="2"/>
          </p:cNvCxnSpPr>
          <p:nvPr/>
        </p:nvCxnSpPr>
        <p:spPr>
          <a:xfrm flipV="1">
            <a:off x="13994179" y="7431103"/>
            <a:ext cx="2925852" cy="1635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2" idx="0"/>
            <a:endCxn id="2" idx="2"/>
          </p:cNvCxnSpPr>
          <p:nvPr/>
        </p:nvCxnSpPr>
        <p:spPr>
          <a:xfrm>
            <a:off x="10730411" y="3834731"/>
            <a:ext cx="0" cy="581752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フローチャート: 磁気ディスク 141"/>
          <p:cNvSpPr/>
          <p:nvPr/>
        </p:nvSpPr>
        <p:spPr>
          <a:xfrm>
            <a:off x="16815209" y="11071225"/>
            <a:ext cx="3799646" cy="2395577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Wikipedia</a:t>
            </a:r>
            <a:endParaRPr kumimoji="1" lang="ja-JP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5" name="左矢印 144"/>
          <p:cNvSpPr/>
          <p:nvPr/>
        </p:nvSpPr>
        <p:spPr>
          <a:xfrm>
            <a:off x="13396794" y="11214271"/>
            <a:ext cx="2987315" cy="2126643"/>
          </a:xfrm>
          <a:prstGeom prst="lef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3600" dirty="0" smtClean="0">
                <a:solidFill>
                  <a:sysClr val="windowText" lastClr="000000"/>
                </a:solidFill>
              </a:rPr>
              <a:t>データ</a:t>
            </a:r>
          </a:p>
        </p:txBody>
      </p:sp>
      <p:sp>
        <p:nvSpPr>
          <p:cNvPr id="146" name="右矢印 145"/>
          <p:cNvSpPr/>
          <p:nvPr/>
        </p:nvSpPr>
        <p:spPr>
          <a:xfrm>
            <a:off x="5228027" y="11204608"/>
            <a:ext cx="2987315" cy="2126643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3600" dirty="0" smtClean="0">
                <a:solidFill>
                  <a:sysClr val="windowText" lastClr="000000"/>
                </a:solidFill>
              </a:rPr>
              <a:t>データ</a:t>
            </a:r>
          </a:p>
        </p:txBody>
      </p:sp>
      <p:sp>
        <p:nvSpPr>
          <p:cNvPr id="147" name="フローチャート: 磁気ディスク 146"/>
          <p:cNvSpPr/>
          <p:nvPr/>
        </p:nvSpPr>
        <p:spPr>
          <a:xfrm>
            <a:off x="783124" y="11204608"/>
            <a:ext cx="3799646" cy="2225487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>
                <a:solidFill>
                  <a:sysClr val="windowText" lastClr="000000"/>
                </a:solidFill>
              </a:rPr>
              <a:t>攻略</a:t>
            </a:r>
            <a:r>
              <a:rPr lang="en-US" altLang="ja-JP" dirty="0" smtClean="0">
                <a:solidFill>
                  <a:sysClr val="windowText" lastClr="000000"/>
                </a:solidFill>
              </a:rPr>
              <a:t>wiki</a:t>
            </a:r>
            <a:endParaRPr kumimoji="1" lang="ja-JP" altLang="en-US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47" name="図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801" y="14448418"/>
            <a:ext cx="4966346" cy="3474606"/>
          </a:xfrm>
          <a:prstGeom prst="rect">
            <a:avLst/>
          </a:prstGeom>
        </p:spPr>
      </p:pic>
      <p:sp>
        <p:nvSpPr>
          <p:cNvPr id="48" name="角丸四角形 47"/>
          <p:cNvSpPr/>
          <p:nvPr/>
        </p:nvSpPr>
        <p:spPr>
          <a:xfrm>
            <a:off x="867972" y="15398492"/>
            <a:ext cx="3629949" cy="176030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 smtClean="0">
                <a:solidFill>
                  <a:sysClr val="windowText" lastClr="000000"/>
                </a:solidFill>
              </a:rPr>
              <a:t>web</a:t>
            </a:r>
            <a:r>
              <a:rPr kumimoji="1" lang="ja-JP" altLang="en-US" sz="5400" dirty="0" smtClean="0">
                <a:solidFill>
                  <a:sysClr val="windowText" lastClr="000000"/>
                </a:solidFill>
              </a:rPr>
              <a:t>ページ</a:t>
            </a:r>
          </a:p>
        </p:txBody>
      </p:sp>
      <p:sp>
        <p:nvSpPr>
          <p:cNvPr id="148" name="角丸四角形 147"/>
          <p:cNvSpPr/>
          <p:nvPr/>
        </p:nvSpPr>
        <p:spPr>
          <a:xfrm>
            <a:off x="867972" y="19449842"/>
            <a:ext cx="3629949" cy="176030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400" dirty="0">
                <a:solidFill>
                  <a:sysClr val="windowText" lastClr="000000"/>
                </a:solidFill>
              </a:rPr>
              <a:t>Excel</a:t>
            </a:r>
            <a:endParaRPr kumimoji="1" lang="ja-JP" altLang="en-US" sz="5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9" name="角丸四角形 148"/>
          <p:cNvSpPr/>
          <p:nvPr/>
        </p:nvSpPr>
        <p:spPr>
          <a:xfrm>
            <a:off x="934916" y="23428439"/>
            <a:ext cx="3629949" cy="176030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400" dirty="0">
                <a:solidFill>
                  <a:sysClr val="windowText" lastClr="000000"/>
                </a:solidFill>
              </a:rPr>
              <a:t>R</a:t>
            </a:r>
            <a:endParaRPr kumimoji="1" lang="ja-JP" altLang="en-US" sz="5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下矢印 48"/>
          <p:cNvSpPr/>
          <p:nvPr/>
        </p:nvSpPr>
        <p:spPr>
          <a:xfrm>
            <a:off x="1076565" y="17444457"/>
            <a:ext cx="3212759" cy="1771370"/>
          </a:xfrm>
          <a:prstGeom prst="down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4000" dirty="0" smtClean="0">
                <a:solidFill>
                  <a:sysClr val="windowText" lastClr="000000"/>
                </a:solidFill>
              </a:rPr>
              <a:t>データ抽出</a:t>
            </a:r>
          </a:p>
        </p:txBody>
      </p:sp>
      <p:sp>
        <p:nvSpPr>
          <p:cNvPr id="150" name="下矢印 149"/>
          <p:cNvSpPr/>
          <p:nvPr/>
        </p:nvSpPr>
        <p:spPr>
          <a:xfrm>
            <a:off x="1011550" y="21444162"/>
            <a:ext cx="3212759" cy="1771370"/>
          </a:xfrm>
          <a:prstGeom prst="down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4000" dirty="0" smtClean="0">
                <a:solidFill>
                  <a:sysClr val="windowText" lastClr="000000"/>
                </a:solidFill>
              </a:rPr>
              <a:t>データ解析</a:t>
            </a:r>
          </a:p>
        </p:txBody>
      </p:sp>
      <p:graphicFrame>
        <p:nvGraphicFramePr>
          <p:cNvPr id="50" name="表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935434"/>
              </p:ext>
            </p:extLst>
          </p:nvPr>
        </p:nvGraphicFramePr>
        <p:xfrm>
          <a:off x="4935205" y="18850853"/>
          <a:ext cx="5300593" cy="30473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5527"/>
                <a:gridCol w="2675066"/>
              </a:tblGrid>
              <a:tr h="50788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 dirty="0">
                          <a:effectLst/>
                        </a:rPr>
                        <a:t>編集者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編集文字数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507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BiO9B9t4xiT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507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BiO9B9t4xiT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4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507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 err="1">
                          <a:effectLst/>
                        </a:rPr>
                        <a:t>keYEKDrRYl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1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507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E5oN997tA9v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10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507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HrG78k72T2s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2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1" name="テキスト ボックス 50"/>
          <p:cNvSpPr txBox="1"/>
          <p:nvPr/>
        </p:nvSpPr>
        <p:spPr>
          <a:xfrm>
            <a:off x="4872819" y="23585316"/>
            <a:ext cx="55845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/>
              <a:t>R</a:t>
            </a:r>
            <a:r>
              <a:rPr kumimoji="1" lang="ja-JP" altLang="en-US" sz="4400" dirty="0" smtClean="0"/>
              <a:t>とは</a:t>
            </a:r>
            <a:r>
              <a:rPr kumimoji="1" lang="en-US" altLang="ja-JP" sz="4400" dirty="0" smtClean="0"/>
              <a:t>…</a:t>
            </a:r>
          </a:p>
          <a:p>
            <a:r>
              <a:rPr kumimoji="1" lang="ja-JP" altLang="en-US" sz="4400" dirty="0" smtClean="0"/>
              <a:t>統計解析ソフトのこと</a:t>
            </a:r>
            <a:endParaRPr kumimoji="1" lang="ja-JP" altLang="en-US" sz="4400" dirty="0"/>
          </a:p>
        </p:txBody>
      </p:sp>
      <p:sp>
        <p:nvSpPr>
          <p:cNvPr id="157" name="角丸四角形 156"/>
          <p:cNvSpPr/>
          <p:nvPr/>
        </p:nvSpPr>
        <p:spPr>
          <a:xfrm>
            <a:off x="11372732" y="15508896"/>
            <a:ext cx="3629949" cy="176030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 smtClean="0">
                <a:solidFill>
                  <a:sysClr val="windowText" lastClr="000000"/>
                </a:solidFill>
              </a:rPr>
              <a:t>web</a:t>
            </a:r>
            <a:r>
              <a:rPr kumimoji="1" lang="ja-JP" altLang="en-US" sz="5400" dirty="0" smtClean="0">
                <a:solidFill>
                  <a:sysClr val="windowText" lastClr="000000"/>
                </a:solidFill>
              </a:rPr>
              <a:t>ページ</a:t>
            </a:r>
          </a:p>
        </p:txBody>
      </p:sp>
      <p:sp>
        <p:nvSpPr>
          <p:cNvPr id="158" name="角丸四角形 157"/>
          <p:cNvSpPr/>
          <p:nvPr/>
        </p:nvSpPr>
        <p:spPr>
          <a:xfrm>
            <a:off x="11372732" y="19560246"/>
            <a:ext cx="3629949" cy="176030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400" dirty="0">
                <a:solidFill>
                  <a:sysClr val="windowText" lastClr="000000"/>
                </a:solidFill>
              </a:rPr>
              <a:t>Excel</a:t>
            </a:r>
            <a:endParaRPr kumimoji="1" lang="ja-JP" altLang="en-US" sz="5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59" name="角丸四角形 158"/>
          <p:cNvSpPr/>
          <p:nvPr/>
        </p:nvSpPr>
        <p:spPr>
          <a:xfrm>
            <a:off x="11439676" y="23538843"/>
            <a:ext cx="3629949" cy="176030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400" dirty="0">
                <a:solidFill>
                  <a:sysClr val="windowText" lastClr="000000"/>
                </a:solidFill>
              </a:rPr>
              <a:t>R</a:t>
            </a:r>
            <a:endParaRPr kumimoji="1" lang="ja-JP" altLang="en-US" sz="5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0" name="下矢印 159"/>
          <p:cNvSpPr/>
          <p:nvPr/>
        </p:nvSpPr>
        <p:spPr>
          <a:xfrm>
            <a:off x="11581325" y="17554861"/>
            <a:ext cx="3212759" cy="1771370"/>
          </a:xfrm>
          <a:prstGeom prst="down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dirty="0" smtClean="0">
                <a:solidFill>
                  <a:sysClr val="windowText" lastClr="000000"/>
                </a:solidFill>
              </a:rPr>
              <a:t>106</a:t>
            </a:r>
            <a:r>
              <a:rPr lang="ja-JP" altLang="en-US" sz="3200" dirty="0" smtClean="0">
                <a:solidFill>
                  <a:sysClr val="windowText" lastClr="000000"/>
                </a:solidFill>
              </a:rPr>
              <a:t>人</a:t>
            </a:r>
            <a:endParaRPr lang="en-US" altLang="ja-JP" sz="3200" dirty="0" smtClean="0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ja-JP" sz="3200" dirty="0" smtClean="0">
                <a:solidFill>
                  <a:sysClr val="windowText" lastClr="000000"/>
                </a:solidFill>
              </a:rPr>
              <a:t>3</a:t>
            </a:r>
            <a:r>
              <a:rPr kumimoji="1" lang="ja-JP" altLang="en-US" sz="3200" dirty="0" smtClean="0">
                <a:solidFill>
                  <a:sysClr val="windowText" lastClr="000000"/>
                </a:solidFill>
              </a:rPr>
              <a:t>ページ</a:t>
            </a:r>
          </a:p>
        </p:txBody>
      </p:sp>
      <p:sp>
        <p:nvSpPr>
          <p:cNvPr id="161" name="下矢印 160"/>
          <p:cNvSpPr/>
          <p:nvPr/>
        </p:nvSpPr>
        <p:spPr>
          <a:xfrm>
            <a:off x="11087435" y="21554566"/>
            <a:ext cx="4023306" cy="1771370"/>
          </a:xfrm>
          <a:prstGeom prst="down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 smtClean="0">
                <a:solidFill>
                  <a:sysClr val="windowText" lastClr="000000"/>
                </a:solidFill>
              </a:rPr>
              <a:t>編集回数</a:t>
            </a:r>
            <a:endParaRPr lang="en-US" altLang="ja-JP" sz="2800" dirty="0" smtClean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2800" dirty="0" smtClean="0">
                <a:solidFill>
                  <a:sysClr val="windowText" lastClr="000000"/>
                </a:solidFill>
              </a:rPr>
              <a:t>編集</a:t>
            </a:r>
            <a:r>
              <a:rPr kumimoji="1" lang="ja-JP" altLang="en-US" sz="2800" dirty="0">
                <a:solidFill>
                  <a:sysClr val="windowText" lastClr="000000"/>
                </a:solidFill>
              </a:rPr>
              <a:t>文字数</a:t>
            </a:r>
            <a:endParaRPr kumimoji="1" lang="ja-JP" altLang="en-US" sz="28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0" name="カギ線コネクタ 9"/>
          <p:cNvCxnSpPr>
            <a:stCxn id="159" idx="3"/>
            <a:endCxn id="54" idx="1"/>
          </p:cNvCxnSpPr>
          <p:nvPr/>
        </p:nvCxnSpPr>
        <p:spPr>
          <a:xfrm flipV="1">
            <a:off x="15069625" y="17095898"/>
            <a:ext cx="784271" cy="7323098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カギ線コネクタ 142"/>
          <p:cNvCxnSpPr>
            <a:stCxn id="159" idx="3"/>
            <a:endCxn id="92" idx="1"/>
          </p:cNvCxnSpPr>
          <p:nvPr/>
        </p:nvCxnSpPr>
        <p:spPr>
          <a:xfrm flipV="1">
            <a:off x="15069625" y="22588250"/>
            <a:ext cx="847145" cy="183074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492744" y="9937919"/>
            <a:ext cx="19773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/>
              <a:t>調査</a:t>
            </a:r>
            <a:r>
              <a:rPr lang="ja-JP" altLang="en-US" sz="4800" dirty="0" smtClean="0"/>
              <a:t>した</a:t>
            </a:r>
            <a:r>
              <a:rPr kumimoji="1" lang="ja-JP" altLang="en-US" sz="4800" dirty="0" smtClean="0"/>
              <a:t>攻略</a:t>
            </a:r>
            <a:r>
              <a:rPr kumimoji="1" lang="en-US" altLang="ja-JP" sz="4800" dirty="0" smtClean="0"/>
              <a:t>wiki</a:t>
            </a:r>
            <a:r>
              <a:rPr kumimoji="1" lang="ja-JP" altLang="en-US" sz="4800" dirty="0" smtClean="0"/>
              <a:t>のデータ</a:t>
            </a:r>
            <a:r>
              <a:rPr lang="ja-JP" altLang="en-US" sz="4800" dirty="0" smtClean="0"/>
              <a:t>と</a:t>
            </a:r>
            <a:r>
              <a:rPr lang="en-US" altLang="ja-JP" sz="4800" dirty="0" smtClean="0"/>
              <a:t>Wikipedia</a:t>
            </a:r>
            <a:r>
              <a:rPr lang="ja-JP" altLang="en-US" sz="4800" dirty="0" smtClean="0"/>
              <a:t>の研究結果を比較</a:t>
            </a:r>
            <a:endParaRPr kumimoji="1" lang="ja-JP" altLang="en-US" sz="4800" dirty="0"/>
          </a:p>
        </p:txBody>
      </p:sp>
      <p:sp>
        <p:nvSpPr>
          <p:cNvPr id="24" name="角丸四角形 23"/>
          <p:cNvSpPr/>
          <p:nvPr/>
        </p:nvSpPr>
        <p:spPr>
          <a:xfrm>
            <a:off x="8437106" y="11400366"/>
            <a:ext cx="4841998" cy="1735126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</a:rPr>
              <a:t>２つを比較</a:t>
            </a:r>
            <a:endParaRPr kumimoji="1" lang="ja-JP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25729" y="8841684"/>
            <a:ext cx="5069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かつては攻略本だけ</a:t>
            </a:r>
            <a:endParaRPr kumimoji="1" lang="ja-JP" altLang="en-US" sz="4000" dirty="0"/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6184798" y="8804883"/>
            <a:ext cx="4578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 smtClean="0"/>
              <a:t>攻略</a:t>
            </a:r>
            <a:r>
              <a:rPr lang="en-US" altLang="ja-JP" sz="4000" dirty="0" smtClean="0"/>
              <a:t>wiki</a:t>
            </a:r>
            <a:r>
              <a:rPr lang="ja-JP" altLang="en-US" sz="4000" dirty="0" smtClean="0"/>
              <a:t>が一般的に</a:t>
            </a:r>
            <a:endParaRPr kumimoji="1" lang="ja-JP" altLang="en-US" sz="40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104663" y="4019432"/>
            <a:ext cx="5257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ゲーム攻略の歴史</a:t>
            </a:r>
            <a:endParaRPr kumimoji="1" lang="ja-JP" altLang="en-US" sz="4800" dirty="0"/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11211232" y="4010469"/>
            <a:ext cx="5257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 smtClean="0"/>
              <a:t>Wiki</a:t>
            </a:r>
            <a:r>
              <a:rPr lang="ja-JP" altLang="en-US" sz="4800" dirty="0" smtClean="0"/>
              <a:t>の概要</a:t>
            </a:r>
            <a:endParaRPr kumimoji="1" lang="ja-JP" altLang="en-US" sz="4800" dirty="0"/>
          </a:p>
        </p:txBody>
      </p:sp>
      <p:sp>
        <p:nvSpPr>
          <p:cNvPr id="169" name="テキスト ボックス 168"/>
          <p:cNvSpPr txBox="1"/>
          <p:nvPr/>
        </p:nvSpPr>
        <p:spPr>
          <a:xfrm>
            <a:off x="14831092" y="8645844"/>
            <a:ext cx="2243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いつでも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どこからでも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0035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ysClr val="windowText" lastClr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3222</TotalTime>
  <Words>178</Words>
  <Application>Microsoft Office PowerPoint</Application>
  <PresentationFormat>ユーザー設定</PresentationFormat>
  <Paragraphs>82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ホワイト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onodera</dc:creator>
  <cp:lastModifiedBy>泉雄太</cp:lastModifiedBy>
  <cp:revision>440</cp:revision>
  <dcterms:created xsi:type="dcterms:W3CDTF">2014-09-26T05:41:04Z</dcterms:created>
  <dcterms:modified xsi:type="dcterms:W3CDTF">2016-10-12T08:17:09Z</dcterms:modified>
</cp:coreProperties>
</file>