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EC88"/>
    <a:srgbClr val="ADB9C7"/>
    <a:srgbClr val="DFFA7A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3567" autoAdjust="0"/>
  </p:normalViewPr>
  <p:slideViewPr>
    <p:cSldViewPr>
      <p:cViewPr>
        <p:scale>
          <a:sx n="100" d="100"/>
          <a:sy n="100" d="100"/>
        </p:scale>
        <p:origin x="-2892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29F05-2F6E-43CF-9ECC-EC9F25D9D1C4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219A-658C-4ECD-AB31-1DE57FE2D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4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6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7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5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3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0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1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コネクタ 30"/>
          <p:cNvCxnSpPr/>
          <p:nvPr/>
        </p:nvCxnSpPr>
        <p:spPr>
          <a:xfrm>
            <a:off x="6744967" y="5896069"/>
            <a:ext cx="113033" cy="999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16351" y="34361"/>
            <a:ext cx="1057356" cy="976020"/>
            <a:chOff x="4" y="-38839"/>
            <a:chExt cx="1470635" cy="1103413"/>
          </a:xfrm>
        </p:grpSpPr>
        <p:cxnSp>
          <p:nvCxnSpPr>
            <p:cNvPr id="22" name="直線コネクタ 21"/>
            <p:cNvCxnSpPr/>
            <p:nvPr/>
          </p:nvCxnSpPr>
          <p:spPr>
            <a:xfrm flipH="1">
              <a:off x="4" y="5"/>
              <a:ext cx="1470635" cy="1064569"/>
            </a:xfrm>
            <a:prstGeom prst="line">
              <a:avLst/>
            </a:prstGeom>
            <a:ln w="76200">
              <a:solidFill>
                <a:schemeClr val="accent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4" y="6"/>
              <a:ext cx="1089347" cy="75168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" y="-38839"/>
              <a:ext cx="1470635" cy="10595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73707" y="251520"/>
            <a:ext cx="5558227" cy="576064"/>
          </a:xfrm>
          <a:prstGeom prst="rect">
            <a:avLst/>
          </a:prstGeom>
          <a:noFill/>
          <a:ln w="254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</a:t>
            </a:r>
            <a:r>
              <a:rPr lang="ja-JP" altLang="en-US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教育におけるタブレット型端末の利用実態</a:t>
            </a:r>
            <a:r>
              <a:rPr lang="ja-JP" altLang="en-US" b="1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調査</a:t>
            </a:r>
            <a:endParaRPr lang="ja-JP" altLang="en-US" b="1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9574" y="92603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プロジェクトマネジメントコース　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1142104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松本 併太</a:t>
            </a:r>
          </a:p>
        </p:txBody>
      </p:sp>
      <p:grpSp>
        <p:nvGrpSpPr>
          <p:cNvPr id="1024" name="グループ化 1023"/>
          <p:cNvGrpSpPr/>
          <p:nvPr/>
        </p:nvGrpSpPr>
        <p:grpSpPr>
          <a:xfrm>
            <a:off x="4057181" y="7094449"/>
            <a:ext cx="2687786" cy="1942046"/>
            <a:chOff x="184686" y="7957043"/>
            <a:chExt cx="3820379" cy="1078055"/>
          </a:xfrm>
        </p:grpSpPr>
        <p:sp>
          <p:nvSpPr>
            <p:cNvPr id="28" name="角丸四角形 27"/>
            <p:cNvSpPr/>
            <p:nvPr/>
          </p:nvSpPr>
          <p:spPr>
            <a:xfrm>
              <a:off x="184686" y="7957043"/>
              <a:ext cx="3820379" cy="1078055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9663" tIns="14832" rIns="29663" bIns="14832" spcCol="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97314" y="8023264"/>
              <a:ext cx="158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進捗</a:t>
              </a:r>
              <a:r>
                <a:rPr lang="ja-JP" altLang="en-US" dirty="0"/>
                <a:t>状況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4581" y="8277867"/>
              <a:ext cx="3307791" cy="568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タブレット型端末を貸与されている学生の一部を対象に行う，アンケートの設計中である．</a:t>
              </a:r>
              <a:endParaRPr kumimoji="1" lang="ja-JP" altLang="en-US" sz="1400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-129181" y="1403648"/>
            <a:ext cx="6874149" cy="2448272"/>
            <a:chOff x="-129181" y="1403648"/>
            <a:chExt cx="6874149" cy="2448272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217" y="1581597"/>
              <a:ext cx="1906790" cy="1995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タイトル 1"/>
            <p:cNvSpPr txBox="1">
              <a:spLocks/>
            </p:cNvSpPr>
            <p:nvPr/>
          </p:nvSpPr>
          <p:spPr>
            <a:xfrm>
              <a:off x="-129181" y="1439340"/>
              <a:ext cx="2147412" cy="540372"/>
            </a:xfrm>
            <a:prstGeom prst="rect">
              <a:avLst/>
            </a:prstGeom>
          </p:spPr>
          <p:txBody>
            <a:bodyPr vert="horz" lIns="95773" tIns="47887" rIns="95773" bIns="47887" rtlCol="0" anchor="ctr">
              <a:normAutofit/>
            </a:bodyPr>
            <a:lstStyle>
              <a:lvl1pPr algn="ctr" defTabSz="2952323" rtl="0" eaLnBrk="1" latinLnBrk="0" hangingPunct="1">
                <a:spcBef>
                  <a:spcPct val="0"/>
                </a:spcBef>
                <a:buNone/>
                <a:defRPr kumimoji="1" sz="14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/>
                <a:t>研究</a:t>
              </a:r>
              <a:r>
                <a:rPr lang="ja-JP" altLang="en-US" sz="1800" dirty="0"/>
                <a:t>背景</a:t>
              </a: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215870" y="1403648"/>
              <a:ext cx="6529098" cy="2448272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9663" tIns="14832" rIns="29663" bIns="14832" spcCol="0"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26" name="Picture 2" descr="クリックすると新しいウィンドウで開きます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436" y="2339752"/>
              <a:ext cx="1798605" cy="1368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1860" y="1990288"/>
              <a:ext cx="37682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教育の場面で</a:t>
              </a:r>
              <a:endParaRPr kumimoji="1" lang="en-US" altLang="ja-JP" sz="1600" dirty="0" smtClean="0"/>
            </a:p>
            <a:p>
              <a:r>
                <a:rPr lang="ja-JP" altLang="en-US" sz="1600" dirty="0" smtClean="0"/>
                <a:t>タブレットが注目を浴びている．</a:t>
              </a:r>
              <a:endParaRPr lang="en-US" altLang="ja-JP" sz="1600" dirty="0" smtClean="0"/>
            </a:p>
            <a:p>
              <a:endParaRPr lang="en-US" altLang="ja-JP" sz="1600" dirty="0" smtClean="0"/>
            </a:p>
            <a:p>
              <a:endParaRPr lang="en-US" altLang="ja-JP" sz="1600" dirty="0"/>
            </a:p>
            <a:p>
              <a:r>
                <a:rPr lang="ja-JP" altLang="en-US" sz="1600" dirty="0" smtClean="0"/>
                <a:t>学生に貸与している学校も</a:t>
              </a:r>
              <a:r>
                <a:rPr lang="en-US" altLang="ja-JP" sz="1600" dirty="0" smtClean="0"/>
                <a:t>…</a:t>
              </a:r>
            </a:p>
            <a:p>
              <a:r>
                <a:rPr lang="ja-JP" altLang="en-US" sz="1600" dirty="0" smtClean="0"/>
                <a:t>千葉工業大学もその１つ！！</a:t>
              </a:r>
            </a:p>
          </p:txBody>
        </p:sp>
      </p:grpSp>
      <p:cxnSp>
        <p:nvCxnSpPr>
          <p:cNvPr id="36" name="直線コネクタ 35"/>
          <p:cNvCxnSpPr/>
          <p:nvPr/>
        </p:nvCxnSpPr>
        <p:spPr>
          <a:xfrm>
            <a:off x="4509120" y="3851920"/>
            <a:ext cx="72008" cy="785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6" name="グループ化 1035"/>
          <p:cNvGrpSpPr/>
          <p:nvPr/>
        </p:nvGrpSpPr>
        <p:grpSpPr>
          <a:xfrm>
            <a:off x="-122207" y="7094448"/>
            <a:ext cx="4124359" cy="1942047"/>
            <a:chOff x="-132770" y="6049083"/>
            <a:chExt cx="4178859" cy="1835285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-132770" y="6049083"/>
              <a:ext cx="4178859" cy="1835285"/>
              <a:chOff x="-132734" y="5694919"/>
              <a:chExt cx="4137799" cy="2117441"/>
            </a:xfrm>
          </p:grpSpPr>
          <p:sp>
            <p:nvSpPr>
              <p:cNvPr id="40" name="角丸四角形 39"/>
              <p:cNvSpPr/>
              <p:nvPr/>
            </p:nvSpPr>
            <p:spPr>
              <a:xfrm>
                <a:off x="215873" y="5724128"/>
                <a:ext cx="3789192" cy="2088232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9663" tIns="14832" rIns="29663" bIns="14832" spcCol="0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タイトル 1"/>
              <p:cNvSpPr txBox="1">
                <a:spLocks/>
              </p:cNvSpPr>
              <p:nvPr/>
            </p:nvSpPr>
            <p:spPr>
              <a:xfrm>
                <a:off x="-132734" y="5694919"/>
                <a:ext cx="2147412" cy="636044"/>
              </a:xfrm>
              <a:prstGeom prst="rect">
                <a:avLst/>
              </a:prstGeom>
            </p:spPr>
            <p:txBody>
              <a:bodyPr vert="horz" lIns="95773" tIns="47887" rIns="95773" bIns="47887" rtlCol="0" anchor="ctr">
                <a:normAutofit/>
              </a:bodyPr>
              <a:lstStyle>
                <a:lvl1pPr algn="ctr" defTabSz="2952323" rtl="0" eaLnBrk="1" latinLnBrk="0" hangingPunct="1">
                  <a:spcBef>
                    <a:spcPct val="0"/>
                  </a:spcBef>
                  <a:buNone/>
                  <a:defRPr kumimoji="1" sz="14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1800" dirty="0" smtClean="0"/>
                  <a:t>研究</a:t>
                </a:r>
                <a:r>
                  <a:rPr lang="ja-JP" altLang="en-US" sz="1800" dirty="0"/>
                  <a:t>方法</a:t>
                </a:r>
              </a:p>
            </p:txBody>
          </p:sp>
        </p:grpSp>
        <p:sp>
          <p:nvSpPr>
            <p:cNvPr id="1032" name="テキスト ボックス 1031"/>
            <p:cNvSpPr txBox="1"/>
            <p:nvPr/>
          </p:nvSpPr>
          <p:spPr>
            <a:xfrm>
              <a:off x="415432" y="6495620"/>
              <a:ext cx="34676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①アンケートを設計し実施</a:t>
              </a:r>
              <a:endParaRPr kumimoji="1" lang="en-US" altLang="ja-JP" sz="1400" dirty="0" smtClean="0"/>
            </a:p>
            <a:p>
              <a:r>
                <a:rPr lang="ja-JP" altLang="en-US" sz="1400" dirty="0" smtClean="0"/>
                <a:t>②アンケート</a:t>
              </a:r>
              <a:r>
                <a:rPr lang="ja-JP" altLang="en-US" sz="1400" dirty="0"/>
                <a:t>の分析方法を</a:t>
              </a:r>
              <a:r>
                <a:rPr lang="ja-JP" altLang="en-US" sz="1400" dirty="0" smtClean="0"/>
                <a:t>開発</a:t>
              </a:r>
              <a:endParaRPr lang="en-US" altLang="ja-JP" sz="1400" dirty="0" smtClean="0"/>
            </a:p>
            <a:p>
              <a:r>
                <a:rPr lang="ja-JP" altLang="en-US" sz="1400" dirty="0"/>
                <a:t>③収集したデータを</a:t>
              </a:r>
              <a:r>
                <a:rPr lang="ja-JP" altLang="en-US" sz="1400" dirty="0" smtClean="0"/>
                <a:t>分析</a:t>
              </a:r>
              <a:endParaRPr lang="en-US" altLang="ja-JP" sz="1400" dirty="0" smtClean="0"/>
            </a:p>
            <a:p>
              <a:endParaRPr lang="en-US" altLang="ja-JP" sz="1400" dirty="0" smtClean="0"/>
            </a:p>
            <a:p>
              <a:r>
                <a:rPr lang="ja-JP" altLang="en-US" sz="1400" dirty="0" smtClean="0"/>
                <a:t>活用</a:t>
              </a:r>
              <a:r>
                <a:rPr lang="ja-JP" altLang="en-US" sz="1400" dirty="0"/>
                <a:t>している学生</a:t>
              </a:r>
              <a:r>
                <a:rPr lang="ja-JP" altLang="en-US" sz="1400" dirty="0" smtClean="0"/>
                <a:t>と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活用</a:t>
              </a:r>
              <a:r>
                <a:rPr lang="ja-JP" altLang="en-US" sz="1400" dirty="0"/>
                <a:t>して</a:t>
              </a:r>
              <a:r>
                <a:rPr lang="ja-JP" altLang="en-US" sz="1400" dirty="0" smtClean="0"/>
                <a:t>いない</a:t>
              </a:r>
              <a:r>
                <a:rPr lang="ja-JP" altLang="en-US" sz="1200" dirty="0"/>
                <a:t>学生</a:t>
              </a:r>
              <a:r>
                <a:rPr lang="ja-JP" altLang="en-US" sz="1400" dirty="0" smtClean="0"/>
                <a:t>の</a:t>
              </a:r>
              <a:r>
                <a:rPr lang="ja-JP" altLang="en-US" sz="1400" dirty="0"/>
                <a:t>差を明らか</a:t>
              </a:r>
              <a:r>
                <a:rPr lang="ja-JP" altLang="en-US" sz="1400" dirty="0" smtClean="0"/>
                <a:t>に！</a:t>
              </a:r>
              <a:endParaRPr kumimoji="1" lang="ja-JP" altLang="en-US" sz="1400" dirty="0"/>
            </a:p>
          </p:txBody>
        </p:sp>
      </p:grpSp>
      <p:grpSp>
        <p:nvGrpSpPr>
          <p:cNvPr id="1037" name="グループ化 1036"/>
          <p:cNvGrpSpPr/>
          <p:nvPr/>
        </p:nvGrpSpPr>
        <p:grpSpPr>
          <a:xfrm>
            <a:off x="-129180" y="3923928"/>
            <a:ext cx="6893410" cy="3096344"/>
            <a:chOff x="-129180" y="3923928"/>
            <a:chExt cx="6893410" cy="2072075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-129180" y="3923928"/>
              <a:ext cx="6893410" cy="2072075"/>
              <a:chOff x="-129181" y="3990231"/>
              <a:chExt cx="6952385" cy="1805905"/>
            </a:xfrm>
          </p:grpSpPr>
          <p:sp>
            <p:nvSpPr>
              <p:cNvPr id="39" name="角丸四角形 38"/>
              <p:cNvSpPr/>
              <p:nvPr/>
            </p:nvSpPr>
            <p:spPr>
              <a:xfrm>
                <a:off x="215872" y="3995935"/>
                <a:ext cx="6607332" cy="1800201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9663" tIns="14832" rIns="29663" bIns="14832" spcCol="0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タイトル 1"/>
              <p:cNvSpPr txBox="1">
                <a:spLocks/>
              </p:cNvSpPr>
              <p:nvPr/>
            </p:nvSpPr>
            <p:spPr>
              <a:xfrm>
                <a:off x="-129181" y="3990231"/>
                <a:ext cx="2147412" cy="509761"/>
              </a:xfrm>
              <a:prstGeom prst="rect">
                <a:avLst/>
              </a:prstGeom>
            </p:spPr>
            <p:txBody>
              <a:bodyPr vert="horz" lIns="95773" tIns="47887" rIns="95773" bIns="47887" rtlCol="0" anchor="ctr">
                <a:normAutofit/>
              </a:bodyPr>
              <a:lstStyle>
                <a:lvl1pPr algn="ctr" defTabSz="2952323" rtl="0" eaLnBrk="1" latinLnBrk="0" hangingPunct="1">
                  <a:spcBef>
                    <a:spcPct val="0"/>
                  </a:spcBef>
                  <a:buNone/>
                  <a:defRPr kumimoji="1" sz="14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1800" dirty="0" smtClean="0"/>
                  <a:t>研究目的</a:t>
                </a:r>
                <a:endParaRPr lang="ja-JP" altLang="en-US" sz="1800" dirty="0"/>
              </a:p>
            </p:txBody>
          </p:sp>
        </p:grpSp>
        <p:sp>
          <p:nvSpPr>
            <p:cNvPr id="62" name="円/楕円 61"/>
            <p:cNvSpPr/>
            <p:nvPr/>
          </p:nvSpPr>
          <p:spPr>
            <a:xfrm>
              <a:off x="1484784" y="4020304"/>
              <a:ext cx="5054262" cy="5770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どの</a:t>
              </a:r>
              <a:r>
                <a:rPr lang="ja-JP" altLang="en-US" sz="1400" dirty="0">
                  <a:solidFill>
                    <a:schemeClr val="tx1"/>
                  </a:solidFill>
                </a:rPr>
                <a:t>ようにタブレットを利用しているのか？</a:t>
              </a: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活用</a:t>
              </a:r>
              <a:r>
                <a:rPr lang="ja-JP" altLang="en-US" sz="1400" dirty="0">
                  <a:solidFill>
                    <a:schemeClr val="tx1"/>
                  </a:solidFill>
                </a:rPr>
                <a:t>している学生と活用していない学生で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は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どの</a:t>
              </a:r>
              <a:r>
                <a:rPr lang="ja-JP" altLang="en-US" sz="1400" dirty="0">
                  <a:solidFill>
                    <a:schemeClr val="tx1"/>
                  </a:solidFill>
                </a:rPr>
                <a:t>ような差があるのか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？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9" name="下矢印 1028"/>
            <p:cNvSpPr/>
            <p:nvPr/>
          </p:nvSpPr>
          <p:spPr>
            <a:xfrm>
              <a:off x="3647373" y="4650185"/>
              <a:ext cx="329058" cy="237288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1" name="テキスト ボックス 1030"/>
            <p:cNvSpPr txBox="1"/>
            <p:nvPr/>
          </p:nvSpPr>
          <p:spPr>
            <a:xfrm>
              <a:off x="1484784" y="4878037"/>
              <a:ext cx="5054262" cy="43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学生にアンケートを行い，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結果から調査！！</a:t>
              </a:r>
              <a:endParaRPr kumimoji="1" lang="ja-JP" altLang="en-US" dirty="0"/>
            </a:p>
          </p:txBody>
        </p:sp>
        <p:pic>
          <p:nvPicPr>
            <p:cNvPr id="1033" name="Picture 4" descr="クリックすると新しいウィンドウで開きます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38" y="4490677"/>
              <a:ext cx="1080965" cy="945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5" name="直線矢印コネクタ 1034"/>
          <p:cNvCxnSpPr/>
          <p:nvPr/>
        </p:nvCxnSpPr>
        <p:spPr>
          <a:xfrm>
            <a:off x="2005295" y="7204756"/>
            <a:ext cx="0" cy="19219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506951" y="6084168"/>
            <a:ext cx="5258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レポートをタブレットで書いてる人の方が成績が良い．</a:t>
            </a:r>
            <a:endParaRPr lang="en-US" altLang="ja-JP" sz="1400" dirty="0" smtClean="0"/>
          </a:p>
          <a:p>
            <a:r>
              <a:rPr lang="ja-JP" altLang="en-US" sz="1400" dirty="0" smtClean="0"/>
              <a:t>アプリをたくさんインストールしている人の方が，実は成績が良い．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こんな結果が出るかも！？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5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179</Words>
  <Application>Microsoft Office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卒論中間発表ポスター</dc:title>
  <dc:creator>matsumoto</dc:creator>
  <cp:lastModifiedBy>matsumoto</cp:lastModifiedBy>
  <cp:revision>83</cp:revision>
  <cp:lastPrinted>2012-12-05T03:52:31Z</cp:lastPrinted>
  <dcterms:created xsi:type="dcterms:W3CDTF">2012-12-05T03:44:33Z</dcterms:created>
  <dcterms:modified xsi:type="dcterms:W3CDTF">2014-10-16T04:39:55Z</dcterms:modified>
</cp:coreProperties>
</file>