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" d="100"/>
          <a:sy n="34" d="100"/>
        </p:scale>
        <p:origin x="-1068" y="371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6639-CED4-47A0-B554-534581D7A030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539-7FD2-47CC-B451-F7FF59C97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0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842745" y="117545"/>
            <a:ext cx="19385017" cy="3252770"/>
          </a:xfrm>
          <a:prstGeom prst="rect">
            <a:avLst/>
          </a:prstGeom>
          <a:noFill/>
          <a:ln>
            <a:noFill/>
          </a:ln>
        </p:spPr>
        <p:txBody>
          <a:bodyPr wrap="square" lIns="295232" tIns="147616" rIns="295232" bIns="14761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物語を活用する</a:t>
            </a:r>
            <a:endParaRPr lang="en-US" altLang="ja-JP" sz="9600" b="1" spc="161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小塚ゴシック Pr6N M"/>
            </a:endParaRPr>
          </a:p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プロジェクトマネジメント教育</a:t>
            </a:r>
          </a:p>
        </p:txBody>
      </p:sp>
      <p:pic>
        <p:nvPicPr>
          <p:cNvPr id="5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128" y="832898"/>
            <a:ext cx="4059363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2997656" y="380120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ea typeface="小塚ゴシック Pr6N M"/>
              </a:rPr>
              <a:t>1142064</a:t>
            </a:r>
            <a:r>
              <a:rPr lang="ja-JP" altLang="en-US" sz="3600" b="1" dirty="0" smtClean="0">
                <a:ea typeface="小塚ゴシック Pr6N M"/>
              </a:rPr>
              <a:t>　鈴木淳子</a:t>
            </a:r>
            <a:endParaRPr kumimoji="1" lang="ja-JP" altLang="en-US" sz="3600" b="1" dirty="0">
              <a:ea typeface="小塚ゴシック Pr6N M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50102" y="4472148"/>
            <a:ext cx="20568434" cy="476318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ja-JP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桃太郎　</a:t>
            </a:r>
            <a:r>
              <a:rPr lang="ja-JP" altLang="en-US" sz="6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昔話「桃太郎」を使用</a:t>
            </a:r>
            <a:endParaRPr lang="en-US" altLang="ja-JP" sz="32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2011/3/26</a:t>
            </a:r>
            <a:r>
              <a:rPr lang="ja-JP" altLang="en-US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～</a:t>
            </a:r>
            <a:r>
              <a:rPr lang="en-US" altLang="ja-JP" sz="36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3/27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724848" y="5824304"/>
            <a:ext cx="4943765" cy="9626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物語の整理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2870510" y="5750719"/>
            <a:ext cx="7399954" cy="16124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基本計画書の作成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724848" y="798454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役割分担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724848" y="690442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時系列の整理</a:t>
            </a:r>
            <a:endParaRPr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10907487" y="6282925"/>
            <a:ext cx="1658121" cy="748465"/>
          </a:xfrm>
          <a:prstGeom prst="rightArrow">
            <a:avLst/>
          </a:prstGeom>
          <a:solidFill>
            <a:srgbClr val="0070C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/>
          </a:p>
        </p:txBody>
      </p:sp>
      <p:sp>
        <p:nvSpPr>
          <p:cNvPr id="27" name="角丸四角形 26"/>
          <p:cNvSpPr/>
          <p:nvPr/>
        </p:nvSpPr>
        <p:spPr>
          <a:xfrm>
            <a:off x="11629504" y="7614919"/>
            <a:ext cx="8948618" cy="12684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絵本の作成（オリジナル）</a:t>
            </a:r>
            <a:endParaRPr kumimoji="1"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784" y="6499027"/>
            <a:ext cx="3195229" cy="293190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360811" y="9434670"/>
            <a:ext cx="21105671" cy="7433509"/>
            <a:chOff x="360811" y="9434670"/>
            <a:chExt cx="21105671" cy="7433509"/>
          </a:xfrm>
        </p:grpSpPr>
        <p:sp>
          <p:nvSpPr>
            <p:cNvPr id="30" name="角丸四角形 29"/>
            <p:cNvSpPr/>
            <p:nvPr/>
          </p:nvSpPr>
          <p:spPr>
            <a:xfrm>
              <a:off x="360811" y="9434670"/>
              <a:ext cx="20568434" cy="741682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TDS</a:t>
              </a:r>
              <a:r>
                <a:rPr lang="ja-JP" altLang="en-US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プロジェクト</a:t>
              </a:r>
              <a:endParaRPr lang="en-US" altLang="ja-JP" sz="6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2014/4/21</a:t>
              </a:r>
              <a:r>
                <a:rPr lang="ja-JP" altLang="en-US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～</a:t>
              </a:r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7/5</a:t>
              </a:r>
            </a:p>
            <a:p>
              <a:endParaRPr lang="en-US" altLang="ja-JP" sz="36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ja-JP" altLang="en-US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矢吹グループの学生</a:t>
              </a:r>
              <a:endParaRPr lang="en-US" altLang="ja-JP" sz="4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	</a:t>
              </a:r>
              <a:r>
                <a:rPr lang="ja-JP" altLang="en-US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１０名</a:t>
              </a:r>
              <a:endParaRPr lang="en-US" altLang="ja-JP" sz="4000" b="1" dirty="0">
                <a:solidFill>
                  <a:schemeClr val="tx1"/>
                </a:solidFill>
                <a:latin typeface="+mn-ea"/>
                <a:ea typeface="小塚ゴシック Pr6N M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1332360" y="13267779"/>
              <a:ext cx="3927802" cy="2695486"/>
              <a:chOff x="1148974" y="14931521"/>
              <a:chExt cx="3927802" cy="2695486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1148974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3" name="二等辺三角形 32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3906393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9" name="二等辺三角形 38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2517126" y="15439889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42" name="二等辺三角形 41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3" name="円/楕円 42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</p:grpSp>
        <p:sp>
          <p:nvSpPr>
            <p:cNvPr id="46" name="正方形/長方形 45"/>
            <p:cNvSpPr/>
            <p:nvPr/>
          </p:nvSpPr>
          <p:spPr>
            <a:xfrm>
              <a:off x="7453040" y="10866536"/>
              <a:ext cx="14013442" cy="60016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①東京ディズニーシーに関する物語の調査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②調査した物語から，テーマにする物語を選択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③テーマにした物語を再度調査及び整理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④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ＰＭＢＯＫの「知識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エリア」について学習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⑤テーマにした物語を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「知識</a:t>
              </a:r>
              <a:r>
                <a:rPr lang="ja-JP" altLang="en-US" sz="4800" b="1" dirty="0" smtClean="0">
                  <a:latin typeface="+mn-ea"/>
                  <a:ea typeface="小塚ゴシック Pr6N M"/>
                </a:rPr>
                <a:t>エリア」に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　 当てはめて，マネジメントについての考察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⑥考察をもとに，オリジナルストーリーの作成</a:t>
              </a:r>
              <a:endParaRPr lang="ja-JP" altLang="ja-JP" sz="4800" b="1" dirty="0">
                <a:latin typeface="+mn-ea"/>
                <a:ea typeface="小塚ゴシック Pr6N M"/>
              </a:endParaRPr>
            </a:p>
            <a:p>
              <a:endParaRPr lang="ja-JP" altLang="ja-JP" sz="4800" b="1" dirty="0">
                <a:latin typeface="+mn-ea"/>
                <a:ea typeface="小塚ゴシック Pr6N M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03890" y="17156211"/>
            <a:ext cx="20568434" cy="56166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ja-JP" altLang="en-US" sz="66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成果物のイメージ</a:t>
            </a:r>
            <a:endParaRPr lang="en-US" altLang="ja-JP" sz="66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①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矢吹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グループの学生の成績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が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他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学生の成績よりも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上回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る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②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プログラム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実施に</a:t>
            </a:r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より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プロジェクトマネジメント知識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習得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貢献が証明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できる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こと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を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目標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としている</a:t>
            </a:r>
            <a:endParaRPr lang="en-US" altLang="ja-JP" sz="4400" b="1" dirty="0">
              <a:solidFill>
                <a:schemeClr val="tx1"/>
              </a:solidFill>
              <a:latin typeface="+mn-ea"/>
              <a:ea typeface="小塚ゴシック Pr6N M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03890" y="22988859"/>
            <a:ext cx="20568434" cy="698477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en-US" altLang="ja-JP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4287" y="23349469"/>
            <a:ext cx="14689633" cy="7848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6000" b="1" dirty="0" smtClean="0">
                <a:ea typeface="小塚ゴシック Pr6N M"/>
              </a:rPr>
              <a:t>現在の進捗（完了項目）</a:t>
            </a:r>
            <a:endParaRPr kumimoji="1" lang="en-US" altLang="ja-JP" sz="60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オリジナルプログラム実施</a:t>
            </a:r>
            <a:endParaRPr kumimoji="1" lang="en-US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矢吹グループへのアンケート調査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6000" b="1" dirty="0" smtClean="0">
                <a:ea typeface="小塚ゴシック Pr6N M"/>
              </a:rPr>
              <a:t>これから</a:t>
            </a:r>
            <a:r>
              <a:rPr lang="ja-JP" altLang="en-US" sz="6000" b="1" dirty="0">
                <a:ea typeface="小塚ゴシック Pr6N M"/>
              </a:rPr>
              <a:t>の作業</a:t>
            </a:r>
            <a:endParaRPr lang="en-US" altLang="ja-JP" sz="60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ja-JP" sz="4800" b="1" dirty="0" smtClean="0">
                <a:ea typeface="小塚ゴシック Pr6N M"/>
              </a:rPr>
              <a:t>学生の成績</a:t>
            </a:r>
            <a:r>
              <a:rPr lang="ja-JP" altLang="en-US" sz="4800" b="1" dirty="0" smtClean="0">
                <a:ea typeface="小塚ゴシック Pr6N M"/>
              </a:rPr>
              <a:t>を収集</a:t>
            </a:r>
            <a:r>
              <a:rPr lang="ja-JP" altLang="ja-JP" sz="4800" b="1" dirty="0" smtClean="0">
                <a:ea typeface="小塚ゴシック Pr6N M"/>
              </a:rPr>
              <a:t>（一般的な科目の成績と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4800" b="1" dirty="0" smtClean="0">
                <a:ea typeface="小塚ゴシック Pr6N M"/>
              </a:rPr>
              <a:t>　　</a:t>
            </a:r>
            <a:r>
              <a:rPr lang="ja-JP" altLang="ja-JP" sz="4800" b="1" dirty="0" smtClean="0">
                <a:ea typeface="小塚ゴシック Pr6N M"/>
              </a:rPr>
              <a:t>プロジェクトマネジメントに関する</a:t>
            </a:r>
            <a:endParaRPr lang="en-US" altLang="ja-JP" sz="4800" b="1" dirty="0">
              <a:ea typeface="小塚ゴシック Pr6N M"/>
            </a:endParaRPr>
          </a:p>
          <a:p>
            <a:r>
              <a:rPr lang="en-US" altLang="ja-JP" sz="4800" b="1" dirty="0" smtClean="0">
                <a:ea typeface="小塚ゴシック Pr6N M"/>
              </a:rPr>
              <a:t>			</a:t>
            </a:r>
            <a:r>
              <a:rPr lang="ja-JP" altLang="ja-JP" sz="4800" b="1" dirty="0" smtClean="0">
                <a:ea typeface="小塚ゴシック Pr6N M"/>
              </a:rPr>
              <a:t>授業の成績）</a:t>
            </a:r>
            <a:endParaRPr lang="en-US" altLang="ja-JP" sz="4800" b="1" dirty="0" smtClean="0">
              <a:ea typeface="小塚ゴシック Pr6N 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b="1" dirty="0" smtClean="0">
                <a:ea typeface="小塚ゴシック Pr6N M"/>
              </a:rPr>
              <a:t>成績の分析及び考察</a:t>
            </a:r>
            <a:endParaRPr lang="ja-JP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ja-JP" altLang="en-US" sz="48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sz="4800" b="1" dirty="0">
              <a:ea typeface="小塚ゴシック Pr6N M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84888" y="9691186"/>
            <a:ext cx="1519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小塚ゴシック Pr6N M"/>
              </a:rPr>
              <a:t>オリジナルプログラムの実施</a:t>
            </a:r>
            <a:endParaRPr kumimoji="1" lang="ja-JP" alt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小塚ゴシック Pr6N M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1619609" y="17343790"/>
            <a:ext cx="0" cy="48169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1197456" y="21836731"/>
            <a:ext cx="77048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765407" y="17320798"/>
            <a:ext cx="720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プロマネに関する成績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055238" y="21972036"/>
            <a:ext cx="438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a typeface="小塚ゴシック Pr6N M"/>
              </a:rPr>
              <a:t>一般的な科目の成績</a:t>
            </a:r>
            <a:endParaRPr kumimoji="1" lang="ja-JP" altLang="en-US" sz="3200" b="1" dirty="0">
              <a:ea typeface="小塚ゴシック Pr6N M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13033659" y="2003653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3033659" y="1950230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16742072" y="1848252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6742072" y="18122481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16886088" y="21232258"/>
            <a:ext cx="378043" cy="36928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16886088" y="20609799"/>
            <a:ext cx="378043" cy="369285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14473819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4581832" y="1910042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371848" y="20566084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矢吹グループの学生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7371848" y="21169495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a typeface="小塚ゴシック Pr6N M"/>
              </a:rPr>
              <a:t>他</a:t>
            </a:r>
            <a:r>
              <a:rPr kumimoji="1" lang="ja-JP" altLang="en-US" sz="2800" b="1" dirty="0" smtClean="0">
                <a:ea typeface="小塚ゴシック Pr6N M"/>
              </a:rPr>
              <a:t>の学生</a:t>
            </a:r>
            <a:endParaRPr kumimoji="1" lang="ja-JP" altLang="en-US" sz="2800" b="1" dirty="0">
              <a:ea typeface="小塚ゴシック Pr6N M"/>
            </a:endParaRPr>
          </a:p>
        </p:txBody>
      </p:sp>
      <p:pic>
        <p:nvPicPr>
          <p:cNvPr id="88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08" y="24226325"/>
            <a:ext cx="6515094" cy="47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円/楕円 47"/>
          <p:cNvSpPr/>
          <p:nvPr/>
        </p:nvSpPr>
        <p:spPr>
          <a:xfrm>
            <a:off x="14977875" y="1892624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14977875" y="1852436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3825747" y="1938845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3825747" y="1911210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2385587" y="2010853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2385587" y="1974849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15769963" y="1874038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5769963" y="1833850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18218235" y="1799014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8218235" y="1766026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7498155" y="1838034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7498155" y="1805047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13537715" y="1953247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3537715" y="1928628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17138115" y="1885423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5481931" y="1863821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4581832" y="1943030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5301912" y="1924444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6742072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6346027" y="1835018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2169563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2961651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17858195" y="1794829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13969765" y="1963464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2205568" y="2007837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2997656" y="1989251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14365808" y="2000636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149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15</cp:revision>
  <dcterms:created xsi:type="dcterms:W3CDTF">2014-10-02T09:41:14Z</dcterms:created>
  <dcterms:modified xsi:type="dcterms:W3CDTF">2014-10-15T20:39:19Z</dcterms:modified>
</cp:coreProperties>
</file>