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21386800" cy="30279975"/>
  <p:notesSz cx="6797675" cy="9926638"/>
  <p:defaultTextStyle>
    <a:defPPr>
      <a:defRPr lang="ja-JP"/>
    </a:defPPr>
    <a:lvl1pPr marL="0" algn="l" defTabSz="2818181" rtl="0" eaLnBrk="1" latinLnBrk="0" hangingPunct="1">
      <a:defRPr kumimoji="1" sz="5548" kern="1200">
        <a:solidFill>
          <a:schemeClr val="tx1"/>
        </a:solidFill>
        <a:latin typeface="+mn-lt"/>
        <a:ea typeface="+mn-ea"/>
        <a:cs typeface="+mn-cs"/>
      </a:defRPr>
    </a:lvl1pPr>
    <a:lvl2pPr marL="1409090" algn="l" defTabSz="2818181" rtl="0" eaLnBrk="1" latinLnBrk="0" hangingPunct="1">
      <a:defRPr kumimoji="1" sz="5548" kern="1200">
        <a:solidFill>
          <a:schemeClr val="tx1"/>
        </a:solidFill>
        <a:latin typeface="+mn-lt"/>
        <a:ea typeface="+mn-ea"/>
        <a:cs typeface="+mn-cs"/>
      </a:defRPr>
    </a:lvl2pPr>
    <a:lvl3pPr marL="2818181" algn="l" defTabSz="2818181" rtl="0" eaLnBrk="1" latinLnBrk="0" hangingPunct="1">
      <a:defRPr kumimoji="1" sz="5548" kern="1200">
        <a:solidFill>
          <a:schemeClr val="tx1"/>
        </a:solidFill>
        <a:latin typeface="+mn-lt"/>
        <a:ea typeface="+mn-ea"/>
        <a:cs typeface="+mn-cs"/>
      </a:defRPr>
    </a:lvl3pPr>
    <a:lvl4pPr marL="4227271" algn="l" defTabSz="2818181" rtl="0" eaLnBrk="1" latinLnBrk="0" hangingPunct="1">
      <a:defRPr kumimoji="1" sz="5548" kern="1200">
        <a:solidFill>
          <a:schemeClr val="tx1"/>
        </a:solidFill>
        <a:latin typeface="+mn-lt"/>
        <a:ea typeface="+mn-ea"/>
        <a:cs typeface="+mn-cs"/>
      </a:defRPr>
    </a:lvl4pPr>
    <a:lvl5pPr marL="5636362" algn="l" defTabSz="2818181" rtl="0" eaLnBrk="1" latinLnBrk="0" hangingPunct="1">
      <a:defRPr kumimoji="1" sz="5548" kern="1200">
        <a:solidFill>
          <a:schemeClr val="tx1"/>
        </a:solidFill>
        <a:latin typeface="+mn-lt"/>
        <a:ea typeface="+mn-ea"/>
        <a:cs typeface="+mn-cs"/>
      </a:defRPr>
    </a:lvl5pPr>
    <a:lvl6pPr marL="7045452" algn="l" defTabSz="2818181" rtl="0" eaLnBrk="1" latinLnBrk="0" hangingPunct="1">
      <a:defRPr kumimoji="1" sz="5548" kern="1200">
        <a:solidFill>
          <a:schemeClr val="tx1"/>
        </a:solidFill>
        <a:latin typeface="+mn-lt"/>
        <a:ea typeface="+mn-ea"/>
        <a:cs typeface="+mn-cs"/>
      </a:defRPr>
    </a:lvl6pPr>
    <a:lvl7pPr marL="8454542" algn="l" defTabSz="2818181" rtl="0" eaLnBrk="1" latinLnBrk="0" hangingPunct="1">
      <a:defRPr kumimoji="1" sz="5548" kern="1200">
        <a:solidFill>
          <a:schemeClr val="tx1"/>
        </a:solidFill>
        <a:latin typeface="+mn-lt"/>
        <a:ea typeface="+mn-ea"/>
        <a:cs typeface="+mn-cs"/>
      </a:defRPr>
    </a:lvl7pPr>
    <a:lvl8pPr marL="9863633" algn="l" defTabSz="2818181" rtl="0" eaLnBrk="1" latinLnBrk="0" hangingPunct="1">
      <a:defRPr kumimoji="1" sz="5548" kern="1200">
        <a:solidFill>
          <a:schemeClr val="tx1"/>
        </a:solidFill>
        <a:latin typeface="+mn-lt"/>
        <a:ea typeface="+mn-ea"/>
        <a:cs typeface="+mn-cs"/>
      </a:defRPr>
    </a:lvl8pPr>
    <a:lvl9pPr marL="11272723" algn="l" defTabSz="2818181" rtl="0" eaLnBrk="1" latinLnBrk="0" hangingPunct="1">
      <a:defRPr kumimoji="1" sz="55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2BFEE"/>
    <a:srgbClr val="42BFED"/>
    <a:srgbClr val="3FBFED"/>
    <a:srgbClr val="37BFED"/>
    <a:srgbClr val="3CBFED"/>
    <a:srgbClr val="48C3EE"/>
    <a:srgbClr val="57C7EF"/>
    <a:srgbClr val="E7F0F9"/>
    <a:srgbClr val="1D4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0" autoAdjust="0"/>
    <p:restoredTop sz="92371" autoAdjust="0"/>
  </p:normalViewPr>
  <p:slideViewPr>
    <p:cSldViewPr snapToGrid="0" showGuides="1">
      <p:cViewPr varScale="1">
        <p:scale>
          <a:sx n="35" d="100"/>
          <a:sy n="35" d="100"/>
        </p:scale>
        <p:origin x="4590" y="102"/>
      </p:cViewPr>
      <p:guideLst>
        <p:guide orient="horz" pos="9537"/>
        <p:guide pos="6736"/>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9BDA4AD-8B91-401F-80F3-032CCA4852C5}" type="datetimeFigureOut">
              <a:rPr kumimoji="1" lang="ja-JP" altLang="en-US" smtClean="0"/>
              <a:t>2017/10/12</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7B9D29A-3391-4F60-9DB1-148F2713211C}" type="slidenum">
              <a:rPr kumimoji="1" lang="ja-JP" altLang="en-US" smtClean="0"/>
              <a:t>‹#›</a:t>
            </a:fld>
            <a:endParaRPr kumimoji="1" lang="ja-JP" altLang="en-US"/>
          </a:p>
        </p:txBody>
      </p:sp>
    </p:spTree>
    <p:extLst>
      <p:ext uri="{BB962C8B-B14F-4D97-AF65-F5344CB8AC3E}">
        <p14:creationId xmlns:p14="http://schemas.microsoft.com/office/powerpoint/2010/main" val="37644403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B9D29A-3391-4F60-9DB1-148F2713211C}" type="slidenum">
              <a:rPr kumimoji="1" lang="ja-JP" altLang="en-US" smtClean="0"/>
              <a:t>1</a:t>
            </a:fld>
            <a:endParaRPr kumimoji="1" lang="ja-JP" altLang="en-US"/>
          </a:p>
        </p:txBody>
      </p:sp>
    </p:spTree>
    <p:extLst>
      <p:ext uri="{BB962C8B-B14F-4D97-AF65-F5344CB8AC3E}">
        <p14:creationId xmlns:p14="http://schemas.microsoft.com/office/powerpoint/2010/main" val="125336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24473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893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0763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02506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3034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3321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0113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17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8427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7124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dirty="0"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7644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4E3704E-F03F-4AD7-81D5-3EDFBCFF4DF5}" type="datetimeFigureOut">
              <a:rPr kumimoji="1" lang="ja-JP" altLang="en-US" smtClean="0"/>
              <a:t>2017/10/12</a:t>
            </a:fld>
            <a:endParaRPr kumimoji="1" lang="ja-JP" altLang="en-US" dirty="0"/>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909225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角丸四角形 114"/>
          <p:cNvSpPr/>
          <p:nvPr/>
        </p:nvSpPr>
        <p:spPr>
          <a:xfrm>
            <a:off x="4809664" y="4852129"/>
            <a:ext cx="3650667"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「仮想通貨」を</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支える技術</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に注目</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31" name="角丸四角形吹き出し 30"/>
          <p:cNvSpPr/>
          <p:nvPr/>
        </p:nvSpPr>
        <p:spPr>
          <a:xfrm rot="10800000">
            <a:off x="603192" y="7116140"/>
            <a:ext cx="8094274" cy="1670673"/>
          </a:xfrm>
          <a:prstGeom prst="wedgeRoundRectCallout">
            <a:avLst>
              <a:gd name="adj1" fmla="val -32245"/>
              <a:gd name="adj2" fmla="val 92477"/>
              <a:gd name="adj3" fmla="val 16667"/>
            </a:avLst>
          </a:prstGeom>
          <a:solidFill>
            <a:schemeClr val="accent2">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251633" y="35103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solidFill>
                  <a:schemeClr val="tx1"/>
                </a:solidFill>
              </a:rPr>
              <a:t>１</a:t>
            </a:r>
            <a:endParaRPr kumimoji="1" lang="ja-JP" altLang="en-US" sz="8000" dirty="0">
              <a:solidFill>
                <a:schemeClr val="tx1"/>
              </a:solidFill>
            </a:endParaRPr>
          </a:p>
        </p:txBody>
      </p:sp>
      <p:sp>
        <p:nvSpPr>
          <p:cNvPr id="20" name="テキスト ボックス 19"/>
          <p:cNvSpPr txBox="1"/>
          <p:nvPr/>
        </p:nvSpPr>
        <p:spPr>
          <a:xfrm flipH="1">
            <a:off x="1309880" y="3622662"/>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背 景</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44" name="正方形/長方形 43"/>
          <p:cNvSpPr/>
          <p:nvPr/>
        </p:nvSpPr>
        <p:spPr>
          <a:xfrm>
            <a:off x="9500688" y="5347239"/>
            <a:ext cx="5091071" cy="3785652"/>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土地管理</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投票</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会社経営</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マネジメント </a:t>
            </a:r>
            <a:r>
              <a:rPr lang="en-US" altLang="ja-JP" sz="4000" dirty="0" smtClean="0">
                <a:latin typeface="小塚ゴシック Pr6N R" panose="020B0400000000000000" pitchFamily="34" charset="-128"/>
                <a:ea typeface="小塚ゴシック Pr6N R" panose="020B0400000000000000" pitchFamily="34" charset="-128"/>
              </a:rPr>
              <a:t>etc.</a:t>
            </a:r>
          </a:p>
        </p:txBody>
      </p:sp>
      <p:sp>
        <p:nvSpPr>
          <p:cNvPr id="17" name="テキスト ボックス 16"/>
          <p:cNvSpPr txBox="1"/>
          <p:nvPr/>
        </p:nvSpPr>
        <p:spPr>
          <a:xfrm>
            <a:off x="2233952" y="769435"/>
            <a:ext cx="18603979" cy="1015663"/>
          </a:xfrm>
          <a:prstGeom prst="rect">
            <a:avLst/>
          </a:prstGeom>
          <a:noFill/>
        </p:spPr>
        <p:txBody>
          <a:bodyPr wrap="square" rtlCol="0">
            <a:spAutoFit/>
          </a:bodyPr>
          <a:lstStyle/>
          <a:p>
            <a:pPr algn="ctr"/>
            <a:r>
              <a:rPr kumimoji="1" lang="ja-JP" altLang="en-US" sz="5800" dirty="0" smtClean="0">
                <a:latin typeface="小塚ゴシック Pro B" panose="020B0800000000000000" pitchFamily="34" charset="-128"/>
                <a:ea typeface="小塚ゴシック Pro B" panose="020B0800000000000000" pitchFamily="34" charset="-128"/>
              </a:rPr>
              <a:t>ブロックチェーン技術を用いたマネジメント法の提案</a:t>
            </a:r>
            <a:endParaRPr kumimoji="1" lang="ja-JP" altLang="en-US" sz="5800" dirty="0">
              <a:latin typeface="小塚ゴシック Pro B" panose="020B0800000000000000" pitchFamily="34" charset="-128"/>
              <a:ea typeface="小塚ゴシック Pro B" panose="020B0800000000000000" pitchFamily="34" charset="-128"/>
            </a:endParaRPr>
          </a:p>
        </p:txBody>
      </p:sp>
      <p:sp>
        <p:nvSpPr>
          <p:cNvPr id="91" name="テキスト ボックス 90"/>
          <p:cNvSpPr txBox="1"/>
          <p:nvPr/>
        </p:nvSpPr>
        <p:spPr>
          <a:xfrm>
            <a:off x="11076201" y="1989173"/>
            <a:ext cx="9417302" cy="707886"/>
          </a:xfrm>
          <a:prstGeom prst="rect">
            <a:avLst/>
          </a:prstGeom>
          <a:noFill/>
        </p:spPr>
        <p:txBody>
          <a:bodyPr wrap="square" rtlCol="0">
            <a:spAutoFit/>
          </a:bodyPr>
          <a:lstStyle/>
          <a:p>
            <a:pPr algn="ctr"/>
            <a:r>
              <a:rPr kumimoji="1" lang="ja-JP" altLang="en-US" sz="4000" dirty="0" smtClean="0">
                <a:latin typeface="小塚ゴシック Pro M" panose="020B0700000000000000" pitchFamily="34" charset="-128"/>
                <a:ea typeface="小塚ゴシック Pro M" panose="020B0700000000000000" pitchFamily="34" charset="-128"/>
              </a:rPr>
              <a:t>矢吹研究室　</a:t>
            </a:r>
            <a:r>
              <a:rPr lang="en-US" altLang="ja-JP" sz="4000" dirty="0">
                <a:latin typeface="小塚ゴシック Pro M" panose="020B0700000000000000" pitchFamily="34" charset="-128"/>
                <a:ea typeface="小塚ゴシック Pro M" panose="020B0700000000000000" pitchFamily="34" charset="-128"/>
              </a:rPr>
              <a:t>4</a:t>
            </a:r>
            <a:r>
              <a:rPr kumimoji="1" lang="ja-JP" altLang="en-US" sz="4000" dirty="0" smtClean="0">
                <a:latin typeface="小塚ゴシック Pro M" panose="020B0700000000000000" pitchFamily="34" charset="-128"/>
                <a:ea typeface="小塚ゴシック Pro M" panose="020B0700000000000000" pitchFamily="34" charset="-128"/>
              </a:rPr>
              <a:t>年　</a:t>
            </a:r>
            <a:r>
              <a:rPr kumimoji="1" lang="en-US" altLang="ja-JP" sz="4000" dirty="0" smtClean="0">
                <a:latin typeface="小塚ゴシック Pro M" panose="020B0700000000000000" pitchFamily="34" charset="-128"/>
                <a:ea typeface="小塚ゴシック Pro M" panose="020B0700000000000000" pitchFamily="34" charset="-128"/>
              </a:rPr>
              <a:t>1442068</a:t>
            </a:r>
            <a:r>
              <a:rPr kumimoji="1" lang="ja-JP" altLang="en-US" sz="4000" dirty="0" smtClean="0">
                <a:latin typeface="小塚ゴシック Pro M" panose="020B0700000000000000" pitchFamily="34" charset="-128"/>
                <a:ea typeface="小塚ゴシック Pro M" panose="020B0700000000000000" pitchFamily="34" charset="-128"/>
              </a:rPr>
              <a:t>　鈴木 博文</a:t>
            </a:r>
            <a:endParaRPr kumimoji="1" lang="ja-JP" altLang="en-US" sz="4000" dirty="0">
              <a:latin typeface="小塚ゴシック Pro M" panose="020B0700000000000000" pitchFamily="34" charset="-128"/>
              <a:ea typeface="小塚ゴシック Pro M" panose="020B0700000000000000" pitchFamily="34" charset="-128"/>
            </a:endParaRPr>
          </a:p>
        </p:txBody>
      </p:sp>
      <p:cxnSp>
        <p:nvCxnSpPr>
          <p:cNvPr id="43" name="直線コネクタ 42"/>
          <p:cNvCxnSpPr/>
          <p:nvPr/>
        </p:nvCxnSpPr>
        <p:spPr>
          <a:xfrm>
            <a:off x="660921" y="2815047"/>
            <a:ext cx="20167064" cy="0"/>
          </a:xfrm>
          <a:prstGeom prst="line">
            <a:avLst/>
          </a:prstGeom>
          <a:ln w="38100">
            <a:solidFill>
              <a:srgbClr val="42BFED"/>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60921" y="2937949"/>
            <a:ext cx="20167064" cy="0"/>
          </a:xfrm>
          <a:prstGeom prst="line">
            <a:avLst/>
          </a:prstGeom>
          <a:ln w="57150">
            <a:solidFill>
              <a:srgbClr val="42BFED"/>
            </a:solidFill>
          </a:ln>
        </p:spPr>
        <p:style>
          <a:lnRef idx="1">
            <a:schemeClr val="accent1"/>
          </a:lnRef>
          <a:fillRef idx="0">
            <a:schemeClr val="accent1"/>
          </a:fillRef>
          <a:effectRef idx="0">
            <a:schemeClr val="accent1"/>
          </a:effectRef>
          <a:fontRef idx="minor">
            <a:schemeClr val="tx1"/>
          </a:fontRef>
        </p:style>
      </p:cxnSp>
      <p:sp>
        <p:nvSpPr>
          <p:cNvPr id="109" name="正方形/長方形 108"/>
          <p:cNvSpPr/>
          <p:nvPr/>
        </p:nvSpPr>
        <p:spPr>
          <a:xfrm>
            <a:off x="986453" y="27634485"/>
            <a:ext cx="15223920" cy="2308324"/>
          </a:xfrm>
          <a:prstGeom prst="rect">
            <a:avLst/>
          </a:prstGeom>
        </p:spPr>
        <p:txBody>
          <a:bodyPr wrap="square">
            <a:spAutoFit/>
          </a:bodyPr>
          <a:lstStyle/>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smtClean="0">
                <a:latin typeface="小塚ゴシック Pro R" panose="020B0400000000000000" pitchFamily="34" charset="-128"/>
                <a:ea typeface="小塚ゴシック Pro R" panose="020B0400000000000000" pitchFamily="34" charset="-128"/>
              </a:rPr>
              <a:t>Fabric</a:t>
            </a:r>
            <a:r>
              <a:rPr lang="ja-JP" altLang="en-US" sz="3200" dirty="0" smtClean="0">
                <a:latin typeface="小塚ゴシック Pro R" panose="020B0400000000000000" pitchFamily="34" charset="-128"/>
                <a:ea typeface="小塚ゴシック Pro R" panose="020B0400000000000000" pitchFamily="34" charset="-128"/>
              </a:rPr>
              <a:t>を用い，成果物のプロトタイプ作成を開始する。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プロトタイプを実際に研究室内にて稼働させる。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利点・難点をまとめ，研究室のような小規模組織で利用する方法を</a:t>
            </a:r>
            <a:r>
              <a:rPr lang="ja-JP" altLang="en-US" sz="3200" dirty="0">
                <a:latin typeface="小塚ゴシック Pro R" panose="020B0400000000000000" pitchFamily="34" charset="-128"/>
                <a:ea typeface="小塚ゴシック Pro R" panose="020B0400000000000000" pitchFamily="34" charset="-128"/>
              </a:rPr>
              <a:t>確立する</a:t>
            </a:r>
            <a:r>
              <a:rPr lang="ja-JP" altLang="en-US" sz="3200" dirty="0" smtClean="0">
                <a:latin typeface="小塚ゴシック Pro R" panose="020B0400000000000000" pitchFamily="34" charset="-128"/>
                <a:ea typeface="小塚ゴシック Pro R" panose="020B0400000000000000" pitchFamily="34" charset="-128"/>
              </a:rPr>
              <a:t>。</a:t>
            </a:r>
            <a:endParaRPr lang="ja-JP" altLang="en-US" sz="3200" dirty="0">
              <a:latin typeface="小塚ゴシック Pro R" panose="020B0400000000000000" pitchFamily="34" charset="-128"/>
              <a:ea typeface="小塚ゴシック Pro R" panose="020B0400000000000000" pitchFamily="34" charset="-128"/>
            </a:endParaRPr>
          </a:p>
        </p:txBody>
      </p:sp>
      <p:grpSp>
        <p:nvGrpSpPr>
          <p:cNvPr id="42" name="グループ化 41"/>
          <p:cNvGrpSpPr/>
          <p:nvPr/>
        </p:nvGrpSpPr>
        <p:grpSpPr>
          <a:xfrm>
            <a:off x="15119213" y="29777197"/>
            <a:ext cx="6062676" cy="406605"/>
            <a:chOff x="13169510" y="29875492"/>
            <a:chExt cx="6062676" cy="406605"/>
          </a:xfrm>
        </p:grpSpPr>
        <p:sp>
          <p:nvSpPr>
            <p:cNvPr id="153" name="正方形/長方形 152"/>
            <p:cNvSpPr/>
            <p:nvPr/>
          </p:nvSpPr>
          <p:spPr>
            <a:xfrm>
              <a:off x="13169510" y="29943543"/>
              <a:ext cx="4633070" cy="338554"/>
            </a:xfrm>
            <a:prstGeom prst="rect">
              <a:avLst/>
            </a:prstGeom>
          </p:spPr>
          <p:txBody>
            <a:bodyPr wrap="square">
              <a:spAutoFit/>
            </a:bodyPr>
            <a:lstStyle/>
            <a:p>
              <a:pPr algn="ctr"/>
              <a:r>
                <a:rPr lang="en-US" altLang="ja-JP" sz="1600" dirty="0" smtClean="0">
                  <a:latin typeface="小塚ゴシック Pro M" panose="020B0700000000000000" pitchFamily="34" charset="-128"/>
                  <a:ea typeface="小塚ゴシック Pro M" panose="020B0700000000000000" pitchFamily="34" charset="-128"/>
                </a:rPr>
                <a:t>Copyright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smtClean="0">
                  <a:latin typeface="小塚ゴシック Pro M" panose="020B0700000000000000" pitchFamily="34" charset="-128"/>
                  <a:ea typeface="小塚ゴシック Pro M" panose="020B0700000000000000" pitchFamily="34" charset="-128"/>
                </a:rPr>
                <a: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a:latin typeface="小塚ゴシック Pro M" panose="020B0700000000000000" pitchFamily="34" charset="-128"/>
                  <a:ea typeface="小塚ゴシック Pro M" panose="020B0700000000000000" pitchFamily="34" charset="-128"/>
                </a:rPr>
                <a:t>2017 </a:t>
              </a:r>
              <a:r>
                <a:rPr lang="en-US" altLang="ja-JP" sz="1600" dirty="0" smtClean="0">
                  <a:latin typeface="小塚ゴシック Pro M" panose="020B0700000000000000" pitchFamily="34" charset="-128"/>
                  <a:ea typeface="小塚ゴシック Pro M" panose="020B0700000000000000" pitchFamily="34" charset="-128"/>
                </a:rPr>
                <a:t>Graduation </a:t>
              </a:r>
              <a:r>
                <a:rPr lang="en-US" altLang="ja-JP" sz="1600" dirty="0">
                  <a:latin typeface="小塚ゴシック Pro M" panose="020B0700000000000000" pitchFamily="34" charset="-128"/>
                  <a:ea typeface="小塚ゴシック Pro M" panose="020B0700000000000000" pitchFamily="34" charset="-128"/>
                </a:rPr>
                <a:t>thesis </a:t>
              </a:r>
              <a:r>
                <a:rPr lang="en-US" altLang="ja-JP" sz="1600" dirty="0" smtClean="0">
                  <a:latin typeface="小塚ゴシック Pro M" panose="020B0700000000000000" pitchFamily="34" charset="-128"/>
                  <a:ea typeface="小塚ゴシック Pro M" panose="020B0700000000000000" pitchFamily="34" charset="-128"/>
                </a:rPr>
                <a:t>Powered by   </a:t>
              </a:r>
              <a:r>
                <a:rPr lang="ja-JP" altLang="en-US" sz="1600" dirty="0" smtClean="0">
                  <a:latin typeface="小塚ゴシック Pro M" panose="020B0700000000000000" pitchFamily="34" charset="-128"/>
                  <a:ea typeface="小塚ゴシック Pro M" panose="020B0700000000000000" pitchFamily="34" charset="-128"/>
                </a:rPr>
                <a:t>　</a:t>
              </a:r>
              <a:endParaRPr lang="en-US" altLang="ja-JP" sz="1600" dirty="0" smtClean="0">
                <a:latin typeface="小塚ゴシック Pro M" panose="020B0700000000000000" pitchFamily="34" charset="-128"/>
                <a:ea typeface="小塚ゴシック Pro M" panose="020B0700000000000000" pitchFamily="34" charset="-128"/>
              </a:endParaRPr>
            </a:p>
          </p:txBody>
        </p:sp>
        <p:pic>
          <p:nvPicPr>
            <p:cNvPr id="171" name="図 170"/>
            <p:cNvPicPr>
              <a:picLocks noChangeAspect="1"/>
            </p:cNvPicPr>
            <p:nvPr/>
          </p:nvPicPr>
          <p:blipFill rotWithShape="1">
            <a:blip r:embed="rId3" cstate="print">
              <a:biLevel thresh="75000"/>
              <a:extLst>
                <a:ext uri="{28A0092B-C50C-407E-A947-70E740481C1C}">
                  <a14:useLocalDpi xmlns:a14="http://schemas.microsoft.com/office/drawing/2010/main" val="0"/>
                </a:ext>
              </a:extLst>
            </a:blip>
            <a:srcRect t="23334" b="22238"/>
            <a:stretch/>
          </p:blipFill>
          <p:spPr>
            <a:xfrm>
              <a:off x="17724457" y="29875492"/>
              <a:ext cx="1507729" cy="304116"/>
            </a:xfrm>
            <a:prstGeom prst="rect">
              <a:avLst/>
            </a:prstGeom>
          </p:spPr>
        </p:pic>
      </p:grpSp>
      <p:grpSp>
        <p:nvGrpSpPr>
          <p:cNvPr id="7" name="グループ化 6"/>
          <p:cNvGrpSpPr/>
          <p:nvPr/>
        </p:nvGrpSpPr>
        <p:grpSpPr>
          <a:xfrm>
            <a:off x="383319" y="462003"/>
            <a:ext cx="2195712" cy="1710939"/>
            <a:chOff x="442313" y="520059"/>
            <a:chExt cx="2195712" cy="1710939"/>
          </a:xfrm>
        </p:grpSpPr>
        <p:pic>
          <p:nvPicPr>
            <p:cNvPr id="23" name="図 22"/>
            <p:cNvPicPr>
              <a:picLocks noChangeAspect="1"/>
            </p:cNvPicPr>
            <p:nvPr/>
          </p:nvPicPr>
          <p:blipFill rotWithShape="1">
            <a:blip r:embed="rId4">
              <a:extLst>
                <a:ext uri="{28A0092B-C50C-407E-A947-70E740481C1C}">
                  <a14:useLocalDpi xmlns:a14="http://schemas.microsoft.com/office/drawing/2010/main" val="0"/>
                </a:ext>
              </a:extLst>
            </a:blip>
            <a:srcRect l="73572" t="26963" r="3120" b="27850"/>
            <a:stretch/>
          </p:blipFill>
          <p:spPr>
            <a:xfrm>
              <a:off x="729009" y="520059"/>
              <a:ext cx="1622321" cy="1165597"/>
            </a:xfrm>
            <a:prstGeom prst="rect">
              <a:avLst/>
            </a:prstGeom>
          </p:spPr>
        </p:pic>
        <p:pic>
          <p:nvPicPr>
            <p:cNvPr id="172" name="図 171"/>
            <p:cNvPicPr>
              <a:picLocks noChangeAspect="1"/>
            </p:cNvPicPr>
            <p:nvPr/>
          </p:nvPicPr>
          <p:blipFill rotWithShape="1">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334" r="25960" b="22238"/>
            <a:stretch/>
          </p:blipFill>
          <p:spPr>
            <a:xfrm>
              <a:off x="442313" y="1632831"/>
              <a:ext cx="2195712" cy="598167"/>
            </a:xfrm>
            <a:prstGeom prst="rect">
              <a:avLst/>
            </a:prstGeom>
          </p:spPr>
        </p:pic>
      </p:grpSp>
      <p:grpSp>
        <p:nvGrpSpPr>
          <p:cNvPr id="167" name="グループ化 166"/>
          <p:cNvGrpSpPr/>
          <p:nvPr/>
        </p:nvGrpSpPr>
        <p:grpSpPr>
          <a:xfrm>
            <a:off x="833118" y="23318753"/>
            <a:ext cx="4629810" cy="2321823"/>
            <a:chOff x="3739998" y="851884"/>
            <a:chExt cx="4629810" cy="2321823"/>
          </a:xfrm>
        </p:grpSpPr>
        <p:sp>
          <p:nvSpPr>
            <p:cNvPr id="168" name="正方形/長方形 167"/>
            <p:cNvSpPr/>
            <p:nvPr/>
          </p:nvSpPr>
          <p:spPr>
            <a:xfrm>
              <a:off x="3822192" y="851884"/>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0</a:t>
              </a:r>
            </a:p>
            <a:p>
              <a:r>
                <a:rPr lang="en-US" altLang="ja-JP" sz="1801" dirty="0">
                  <a:solidFill>
                    <a:schemeClr val="tx1"/>
                  </a:solidFill>
                </a:rPr>
                <a:t>timestamp : 1465154705</a:t>
              </a:r>
            </a:p>
            <a:p>
              <a:r>
                <a:rPr lang="en-US" altLang="ja-JP" sz="1801" dirty="0">
                  <a:solidFill>
                    <a:schemeClr val="tx1"/>
                  </a:solidFill>
                </a:rPr>
                <a:t>data : “my genesis block!!”</a:t>
              </a:r>
            </a:p>
            <a:p>
              <a:r>
                <a:rPr lang="en-US" altLang="ja-JP" sz="1801" dirty="0">
                  <a:solidFill>
                    <a:schemeClr val="accent2">
                      <a:lumMod val="75000"/>
                    </a:schemeClr>
                  </a:solidFill>
                </a:rPr>
                <a:t>hash : 816534932c...8abed4f7d7</a:t>
              </a:r>
            </a:p>
            <a:p>
              <a:r>
                <a:rPr lang="en-US" altLang="ja-JP" sz="1801" dirty="0" err="1">
                  <a:solidFill>
                    <a:srgbClr val="7030A0"/>
                  </a:solidFill>
                </a:rPr>
                <a:t>previousHash</a:t>
              </a:r>
              <a:r>
                <a:rPr lang="en-US" altLang="ja-JP" sz="1801" dirty="0">
                  <a:solidFill>
                    <a:srgbClr val="7030A0"/>
                  </a:solidFill>
                </a:rPr>
                <a:t> : 0  </a:t>
              </a:r>
              <a:endParaRPr lang="ja-JP" altLang="en-US" sz="1801" dirty="0">
                <a:solidFill>
                  <a:srgbClr val="7030A0"/>
                </a:solidFill>
              </a:endParaRPr>
            </a:p>
          </p:txBody>
        </p:sp>
        <p:sp>
          <p:nvSpPr>
            <p:cNvPr id="169" name="テキスト ボックス 168"/>
            <p:cNvSpPr txBox="1"/>
            <p:nvPr/>
          </p:nvSpPr>
          <p:spPr>
            <a:xfrm>
              <a:off x="3739998" y="954626"/>
              <a:ext cx="2291136" cy="678562"/>
            </a:xfrm>
            <a:prstGeom prst="rect">
              <a:avLst/>
            </a:prstGeom>
            <a:noFill/>
          </p:spPr>
          <p:txBody>
            <a:bodyPr wrap="square" rtlCol="0">
              <a:spAutoFit/>
            </a:bodyPr>
            <a:lstStyle/>
            <a:p>
              <a:pPr algn="ctr"/>
              <a:r>
                <a:rPr lang="en-US" altLang="ja-JP" sz="4800" dirty="0"/>
                <a:t>Block 0</a:t>
              </a:r>
              <a:endParaRPr lang="ja-JP" altLang="en-US" sz="4800" dirty="0"/>
            </a:p>
          </p:txBody>
        </p:sp>
      </p:grpSp>
      <p:grpSp>
        <p:nvGrpSpPr>
          <p:cNvPr id="170" name="グループ化 169"/>
          <p:cNvGrpSpPr/>
          <p:nvPr/>
        </p:nvGrpSpPr>
        <p:grpSpPr>
          <a:xfrm>
            <a:off x="10842376" y="23318754"/>
            <a:ext cx="4629810" cy="2321822"/>
            <a:chOff x="6495733" y="3595952"/>
            <a:chExt cx="4629810" cy="2321823"/>
          </a:xfrm>
        </p:grpSpPr>
        <p:sp>
          <p:nvSpPr>
            <p:cNvPr id="173" name="正方形/長方形 172"/>
            <p:cNvSpPr/>
            <p:nvPr/>
          </p:nvSpPr>
          <p:spPr>
            <a:xfrm>
              <a:off x="6577927"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2</a:t>
              </a:r>
            </a:p>
            <a:p>
              <a:r>
                <a:rPr lang="en-US" altLang="ja-JP" sz="1801" dirty="0">
                  <a:solidFill>
                    <a:schemeClr val="tx1"/>
                  </a:solidFill>
                </a:rPr>
                <a:t>timestamp : 1505904920.496</a:t>
              </a:r>
            </a:p>
            <a:p>
              <a:r>
                <a:rPr lang="en-US" altLang="ja-JP" sz="1801" dirty="0">
                  <a:solidFill>
                    <a:schemeClr val="tx1"/>
                  </a:solidFill>
                </a:rPr>
                <a:t>data : “Some data to the second block”</a:t>
              </a:r>
            </a:p>
            <a:p>
              <a:r>
                <a:rPr lang="en-US" altLang="ja-JP" sz="1801" dirty="0">
                  <a:solidFill>
                    <a:schemeClr val="accent4">
                      <a:lumMod val="75000"/>
                    </a:schemeClr>
                  </a:solidFill>
                </a:rPr>
                <a:t>hash : 2f4695c7f0...182c782407</a:t>
              </a:r>
            </a:p>
            <a:p>
              <a:r>
                <a:rPr lang="en-US" altLang="ja-JP" sz="1801" dirty="0" err="1">
                  <a:solidFill>
                    <a:schemeClr val="accent6">
                      <a:lumMod val="75000"/>
                    </a:schemeClr>
                  </a:solidFill>
                </a:rPr>
                <a:t>previousHash</a:t>
              </a:r>
              <a:r>
                <a:rPr lang="en-US" altLang="ja-JP" sz="1801" dirty="0">
                  <a:solidFill>
                    <a:schemeClr val="accent6">
                      <a:lumMod val="75000"/>
                    </a:schemeClr>
                  </a:solidFill>
                </a:rPr>
                <a:t> : 75deb75c46...e1546c46f7</a:t>
              </a:r>
            </a:p>
          </p:txBody>
        </p:sp>
        <p:sp>
          <p:nvSpPr>
            <p:cNvPr id="174" name="テキスト ボックス 173"/>
            <p:cNvSpPr txBox="1"/>
            <p:nvPr/>
          </p:nvSpPr>
          <p:spPr>
            <a:xfrm>
              <a:off x="6495733" y="3698693"/>
              <a:ext cx="2291136" cy="830997"/>
            </a:xfrm>
            <a:prstGeom prst="rect">
              <a:avLst/>
            </a:prstGeom>
            <a:noFill/>
          </p:spPr>
          <p:txBody>
            <a:bodyPr wrap="square" rtlCol="0">
              <a:spAutoFit/>
            </a:bodyPr>
            <a:lstStyle/>
            <a:p>
              <a:pPr algn="ctr"/>
              <a:r>
                <a:rPr lang="en-US" altLang="ja-JP" sz="4800" dirty="0"/>
                <a:t>Block 2</a:t>
              </a:r>
              <a:endParaRPr lang="ja-JP" altLang="en-US" sz="4800" dirty="0"/>
            </a:p>
          </p:txBody>
        </p:sp>
      </p:grpSp>
      <p:grpSp>
        <p:nvGrpSpPr>
          <p:cNvPr id="175" name="グループ化 174"/>
          <p:cNvGrpSpPr/>
          <p:nvPr/>
        </p:nvGrpSpPr>
        <p:grpSpPr>
          <a:xfrm>
            <a:off x="5837747" y="23318754"/>
            <a:ext cx="4629810" cy="2321822"/>
            <a:chOff x="1070978" y="3595952"/>
            <a:chExt cx="4629810" cy="2321823"/>
          </a:xfrm>
        </p:grpSpPr>
        <p:sp>
          <p:nvSpPr>
            <p:cNvPr id="176" name="正方形/長方形 175"/>
            <p:cNvSpPr/>
            <p:nvPr/>
          </p:nvSpPr>
          <p:spPr>
            <a:xfrm>
              <a:off x="1153172"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1</a:t>
              </a:r>
            </a:p>
            <a:p>
              <a:r>
                <a:rPr lang="en-US" altLang="ja-JP" sz="1801" dirty="0">
                  <a:solidFill>
                    <a:schemeClr val="tx1"/>
                  </a:solidFill>
                </a:rPr>
                <a:t>timestamp : 1505904883.755</a:t>
              </a:r>
            </a:p>
            <a:p>
              <a:r>
                <a:rPr lang="en-US" altLang="ja-JP" sz="1801" dirty="0">
                  <a:solidFill>
                    <a:schemeClr val="tx1"/>
                  </a:solidFill>
                </a:rPr>
                <a:t>data : “Some data to the first block”</a:t>
              </a:r>
            </a:p>
            <a:p>
              <a:r>
                <a:rPr lang="en-US" altLang="ja-JP" sz="1801" dirty="0">
                  <a:solidFill>
                    <a:schemeClr val="accent6">
                      <a:lumMod val="75000"/>
                    </a:schemeClr>
                  </a:solidFill>
                </a:rPr>
                <a:t>hash : 75deb75c46...e1546c46f7</a:t>
              </a:r>
            </a:p>
            <a:p>
              <a:r>
                <a:rPr lang="en-US" altLang="ja-JP" sz="1801" dirty="0" err="1">
                  <a:solidFill>
                    <a:schemeClr val="accent2">
                      <a:lumMod val="75000"/>
                    </a:schemeClr>
                  </a:solidFill>
                </a:rPr>
                <a:t>previousHash</a:t>
              </a:r>
              <a:r>
                <a:rPr lang="en-US" altLang="ja-JP" sz="1801" dirty="0">
                  <a:solidFill>
                    <a:schemeClr val="accent2">
                      <a:lumMod val="75000"/>
                    </a:schemeClr>
                  </a:solidFill>
                </a:rPr>
                <a:t> : 816534932c...8abed4f7d7</a:t>
              </a:r>
            </a:p>
          </p:txBody>
        </p:sp>
        <p:sp>
          <p:nvSpPr>
            <p:cNvPr id="177" name="テキスト ボックス 176"/>
            <p:cNvSpPr txBox="1"/>
            <p:nvPr/>
          </p:nvSpPr>
          <p:spPr>
            <a:xfrm>
              <a:off x="1070978" y="3698693"/>
              <a:ext cx="2291136" cy="830997"/>
            </a:xfrm>
            <a:prstGeom prst="rect">
              <a:avLst/>
            </a:prstGeom>
            <a:noFill/>
          </p:spPr>
          <p:txBody>
            <a:bodyPr wrap="square" rtlCol="0">
              <a:spAutoFit/>
            </a:bodyPr>
            <a:lstStyle/>
            <a:p>
              <a:pPr algn="ctr"/>
              <a:r>
                <a:rPr lang="en-US" altLang="ja-JP" sz="4800" dirty="0"/>
                <a:t>Block 1</a:t>
              </a:r>
              <a:endParaRPr lang="ja-JP" altLang="en-US" sz="4800" dirty="0"/>
            </a:p>
          </p:txBody>
        </p:sp>
      </p:grpSp>
      <p:grpSp>
        <p:nvGrpSpPr>
          <p:cNvPr id="21" name="グループ化 20"/>
          <p:cNvGrpSpPr/>
          <p:nvPr/>
        </p:nvGrpSpPr>
        <p:grpSpPr>
          <a:xfrm>
            <a:off x="14329942" y="4278280"/>
            <a:ext cx="5272808" cy="4776067"/>
            <a:chOff x="14255960" y="4388708"/>
            <a:chExt cx="5272808" cy="4776067"/>
          </a:xfrm>
        </p:grpSpPr>
        <p:grpSp>
          <p:nvGrpSpPr>
            <p:cNvPr id="182" name="グループ化 181"/>
            <p:cNvGrpSpPr/>
            <p:nvPr/>
          </p:nvGrpSpPr>
          <p:grpSpPr>
            <a:xfrm>
              <a:off x="15045231" y="4990024"/>
              <a:ext cx="3653727" cy="3653727"/>
              <a:chOff x="3196590" y="529590"/>
              <a:chExt cx="5798820" cy="5798820"/>
            </a:xfrm>
          </p:grpSpPr>
          <p:sp>
            <p:nvSpPr>
              <p:cNvPr id="183" name="八角形 182"/>
              <p:cNvSpPr/>
              <p:nvPr/>
            </p:nvSpPr>
            <p:spPr>
              <a:xfrm>
                <a:off x="3196590" y="529590"/>
                <a:ext cx="5798820" cy="5798820"/>
              </a:xfrm>
              <a:prstGeom prst="octag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84" name="直線コネクタ 183"/>
              <p:cNvCxnSpPr>
                <a:stCxn id="183" idx="6"/>
                <a:endCxn id="183" idx="4"/>
              </p:cNvCxnSpPr>
              <p:nvPr/>
            </p:nvCxnSpPr>
            <p:spPr>
              <a:xfrm flipH="1">
                <a:off x="3196590"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83" idx="6"/>
                <a:endCxn id="183" idx="3"/>
              </p:cNvCxnSpPr>
              <p:nvPr/>
            </p:nvCxnSpPr>
            <p:spPr>
              <a:xfrm>
                <a:off x="4895006"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83" idx="6"/>
                <a:endCxn id="183" idx="2"/>
              </p:cNvCxnSpPr>
              <p:nvPr/>
            </p:nvCxnSpPr>
            <p:spPr>
              <a:xfrm>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7" name="直線コネクタ 186"/>
              <p:cNvCxnSpPr>
                <a:stCxn id="183" idx="6"/>
                <a:endCxn id="183" idx="1"/>
              </p:cNvCxnSpPr>
              <p:nvPr/>
            </p:nvCxnSpPr>
            <p:spPr>
              <a:xfrm>
                <a:off x="4895006"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8" name="直線コネクタ 187"/>
              <p:cNvCxnSpPr>
                <a:stCxn id="183" idx="6"/>
                <a:endCxn id="183" idx="0"/>
              </p:cNvCxnSpPr>
              <p:nvPr/>
            </p:nvCxnSpPr>
            <p:spPr>
              <a:xfrm>
                <a:off x="4895006"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9" name="直線コネクタ 188"/>
              <p:cNvCxnSpPr>
                <a:stCxn id="183" idx="5"/>
                <a:endCxn id="183" idx="3"/>
              </p:cNvCxnSpPr>
              <p:nvPr/>
            </p:nvCxnSpPr>
            <p:spPr>
              <a:xfrm>
                <a:off x="3196590"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0" name="直線コネクタ 189"/>
              <p:cNvCxnSpPr>
                <a:stCxn id="183" idx="5"/>
                <a:endCxn id="183" idx="2"/>
              </p:cNvCxnSpPr>
              <p:nvPr/>
            </p:nvCxnSpPr>
            <p:spPr>
              <a:xfrm>
                <a:off x="3196590"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1" name="直線コネクタ 190"/>
              <p:cNvCxnSpPr>
                <a:stCxn id="183" idx="5"/>
                <a:endCxn id="183" idx="1"/>
              </p:cNvCxnSpPr>
              <p:nvPr/>
            </p:nvCxnSpPr>
            <p:spPr>
              <a:xfrm>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2" name="直線コネクタ 191"/>
              <p:cNvCxnSpPr>
                <a:stCxn id="183" idx="5"/>
                <a:endCxn id="183" idx="0"/>
              </p:cNvCxnSpPr>
              <p:nvPr/>
            </p:nvCxnSpPr>
            <p:spPr>
              <a:xfrm>
                <a:off x="3196590" y="2228006"/>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3" name="直線コネクタ 192"/>
              <p:cNvCxnSpPr>
                <a:stCxn id="183" idx="5"/>
                <a:endCxn id="183" idx="7"/>
              </p:cNvCxnSpPr>
              <p:nvPr/>
            </p:nvCxnSpPr>
            <p:spPr>
              <a:xfrm flipV="1">
                <a:off x="3196590"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183" idx="4"/>
                <a:endCxn id="183" idx="2"/>
              </p:cNvCxnSpPr>
              <p:nvPr/>
            </p:nvCxnSpPr>
            <p:spPr>
              <a:xfrm>
                <a:off x="3196590"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5" name="直線コネクタ 194"/>
              <p:cNvCxnSpPr>
                <a:stCxn id="183" idx="4"/>
                <a:endCxn id="183" idx="1"/>
              </p:cNvCxnSpPr>
              <p:nvPr/>
            </p:nvCxnSpPr>
            <p:spPr>
              <a:xfrm>
                <a:off x="3196590" y="4629994"/>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6" name="直線コネクタ 195"/>
              <p:cNvCxnSpPr>
                <a:stCxn id="183" idx="4"/>
                <a:endCxn id="183" idx="0"/>
              </p:cNvCxnSpPr>
              <p:nvPr/>
            </p:nvCxnSpPr>
            <p:spPr>
              <a:xfrm flipV="1">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7" name="直線コネクタ 196"/>
              <p:cNvCxnSpPr>
                <a:stCxn id="183" idx="7"/>
                <a:endCxn id="183" idx="4"/>
              </p:cNvCxnSpPr>
              <p:nvPr/>
            </p:nvCxnSpPr>
            <p:spPr>
              <a:xfrm flipH="1">
                <a:off x="3196590"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8" name="直線コネクタ 197"/>
              <p:cNvCxnSpPr>
                <a:stCxn id="183" idx="3"/>
                <a:endCxn id="183" idx="1"/>
              </p:cNvCxnSpPr>
              <p:nvPr/>
            </p:nvCxnSpPr>
            <p:spPr>
              <a:xfrm flipV="1">
                <a:off x="4895006"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9" name="直線コネクタ 198"/>
              <p:cNvCxnSpPr>
                <a:stCxn id="183" idx="0"/>
                <a:endCxn id="183" idx="3"/>
              </p:cNvCxnSpPr>
              <p:nvPr/>
            </p:nvCxnSpPr>
            <p:spPr>
              <a:xfrm flipH="1">
                <a:off x="4895006"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0" name="直線コネクタ 199"/>
              <p:cNvCxnSpPr>
                <a:stCxn id="183" idx="7"/>
                <a:endCxn id="183" idx="3"/>
              </p:cNvCxnSpPr>
              <p:nvPr/>
            </p:nvCxnSpPr>
            <p:spPr>
              <a:xfrm flipH="1">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1" name="直線コネクタ 200"/>
              <p:cNvCxnSpPr>
                <a:stCxn id="183" idx="2"/>
                <a:endCxn id="183" idx="0"/>
              </p:cNvCxnSpPr>
              <p:nvPr/>
            </p:nvCxnSpPr>
            <p:spPr>
              <a:xfrm flipV="1">
                <a:off x="7296994"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183" idx="7"/>
                <a:endCxn id="183" idx="2"/>
              </p:cNvCxnSpPr>
              <p:nvPr/>
            </p:nvCxnSpPr>
            <p:spPr>
              <a:xfrm>
                <a:off x="7296994"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83" idx="7"/>
                <a:endCxn id="183" idx="1"/>
              </p:cNvCxnSpPr>
              <p:nvPr/>
            </p:nvCxnSpPr>
            <p:spPr>
              <a:xfrm>
                <a:off x="7296994"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04" name="グループ化 203"/>
            <p:cNvGrpSpPr/>
            <p:nvPr/>
          </p:nvGrpSpPr>
          <p:grpSpPr>
            <a:xfrm>
              <a:off x="17300730" y="4388708"/>
              <a:ext cx="656175" cy="484861"/>
              <a:chOff x="9144000" y="611604"/>
              <a:chExt cx="1041414" cy="769521"/>
            </a:xfrm>
          </p:grpSpPr>
          <p:sp>
            <p:nvSpPr>
              <p:cNvPr id="205" name="片側の 2 つの角を丸めた四角形 20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楕円 20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7" name="台形 20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フレーム 20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09" name="グループ化 208"/>
            <p:cNvGrpSpPr/>
            <p:nvPr/>
          </p:nvGrpSpPr>
          <p:grpSpPr>
            <a:xfrm>
              <a:off x="14255960" y="5817733"/>
              <a:ext cx="656175" cy="484861"/>
              <a:chOff x="9144000" y="611604"/>
              <a:chExt cx="1041414" cy="769521"/>
            </a:xfrm>
          </p:grpSpPr>
          <p:sp>
            <p:nvSpPr>
              <p:cNvPr id="210" name="片側の 2 つの角を丸めた四角形 20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1" name="楕円 21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2" name="台形 21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3" name="フレーム 21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4" name="グループ化 213"/>
            <p:cNvGrpSpPr/>
            <p:nvPr/>
          </p:nvGrpSpPr>
          <p:grpSpPr>
            <a:xfrm>
              <a:off x="18872568" y="7331180"/>
              <a:ext cx="656175" cy="484861"/>
              <a:chOff x="9144000" y="611604"/>
              <a:chExt cx="1041414" cy="769521"/>
            </a:xfrm>
          </p:grpSpPr>
          <p:sp>
            <p:nvSpPr>
              <p:cNvPr id="215" name="片側の 2 つの角を丸めた四角形 21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6" name="楕円 21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7" name="台形 21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8" name="フレーム 21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9" name="グループ化 218"/>
            <p:cNvGrpSpPr/>
            <p:nvPr/>
          </p:nvGrpSpPr>
          <p:grpSpPr>
            <a:xfrm>
              <a:off x="17299542" y="8679914"/>
              <a:ext cx="656175" cy="484861"/>
              <a:chOff x="9144000" y="611604"/>
              <a:chExt cx="1041414" cy="769521"/>
            </a:xfrm>
          </p:grpSpPr>
          <p:sp>
            <p:nvSpPr>
              <p:cNvPr id="220" name="片側の 2 つの角を丸めた四角形 21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1" name="楕円 22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2" name="台形 22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3" name="フレーム 22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4" name="グループ化 223"/>
            <p:cNvGrpSpPr/>
            <p:nvPr/>
          </p:nvGrpSpPr>
          <p:grpSpPr>
            <a:xfrm>
              <a:off x="18872593" y="5817733"/>
              <a:ext cx="656175" cy="484861"/>
              <a:chOff x="9144000" y="611604"/>
              <a:chExt cx="1041414" cy="769521"/>
            </a:xfrm>
          </p:grpSpPr>
          <p:sp>
            <p:nvSpPr>
              <p:cNvPr id="225" name="片側の 2 つの角を丸めた四角形 22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6" name="楕円 22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7" name="台形 22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8" name="フレーム 22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9" name="グループ化 228"/>
            <p:cNvGrpSpPr/>
            <p:nvPr/>
          </p:nvGrpSpPr>
          <p:grpSpPr>
            <a:xfrm>
              <a:off x="14260506" y="7331180"/>
              <a:ext cx="656175" cy="484861"/>
              <a:chOff x="9144000" y="611604"/>
              <a:chExt cx="1041414" cy="769521"/>
            </a:xfrm>
          </p:grpSpPr>
          <p:sp>
            <p:nvSpPr>
              <p:cNvPr id="230" name="片側の 2 つの角を丸めた四角形 22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1" name="楕円 23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2" name="台形 23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3" name="フレーム 23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4" name="グループ化 233"/>
            <p:cNvGrpSpPr/>
            <p:nvPr/>
          </p:nvGrpSpPr>
          <p:grpSpPr>
            <a:xfrm>
              <a:off x="15741693" y="4394365"/>
              <a:ext cx="656175" cy="484861"/>
              <a:chOff x="9144000" y="611604"/>
              <a:chExt cx="1041414" cy="769521"/>
            </a:xfrm>
          </p:grpSpPr>
          <p:sp>
            <p:nvSpPr>
              <p:cNvPr id="235" name="片側の 2 つの角を丸めた四角形 23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6" name="楕円 23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7" name="台形 23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8" name="フレーム 23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9" name="グループ化 238"/>
            <p:cNvGrpSpPr/>
            <p:nvPr/>
          </p:nvGrpSpPr>
          <p:grpSpPr>
            <a:xfrm>
              <a:off x="15741693" y="8679914"/>
              <a:ext cx="656175" cy="484861"/>
              <a:chOff x="9144000" y="611604"/>
              <a:chExt cx="1041414" cy="769521"/>
            </a:xfrm>
          </p:grpSpPr>
          <p:sp>
            <p:nvSpPr>
              <p:cNvPr id="240" name="片側の 2 つの角を丸めた四角形 23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1" name="楕円 24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2" name="台形 24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3" name="フレーム 24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sp>
        <p:nvSpPr>
          <p:cNvPr id="244" name="テキスト ボックス 243"/>
          <p:cNvSpPr txBox="1"/>
          <p:nvPr/>
        </p:nvSpPr>
        <p:spPr>
          <a:xfrm flipH="1">
            <a:off x="15663285" y="9407977"/>
            <a:ext cx="4851287"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1</a:t>
            </a:r>
            <a:r>
              <a:rPr lang="ja-JP" altLang="en-US" sz="2000" dirty="0" smtClean="0">
                <a:latin typeface="小塚ゴシック Pro R" panose="020B0400000000000000" pitchFamily="34" charset="-128"/>
                <a:ea typeface="小塚ゴシック Pro R" panose="020B0400000000000000" pitchFamily="34" charset="-128"/>
              </a:rPr>
              <a:t>　</a:t>
            </a:r>
            <a:r>
              <a:rPr lang="ja-JP" altLang="en-US" sz="2000" dirty="0">
                <a:latin typeface="小塚ゴシック Pro R" panose="020B0400000000000000" pitchFamily="34" charset="-128"/>
                <a:ea typeface="小塚ゴシック Pro R" panose="020B0400000000000000" pitchFamily="34" charset="-128"/>
              </a:rPr>
              <a:t>ブロックチェーン</a:t>
            </a:r>
            <a:r>
              <a:rPr lang="ja-JP" altLang="en-US" sz="2000" dirty="0" smtClean="0">
                <a:latin typeface="小塚ゴシック Pro R" panose="020B0400000000000000" pitchFamily="34" charset="-128"/>
                <a:ea typeface="小塚ゴシック Pro R" panose="020B0400000000000000" pitchFamily="34" charset="-128"/>
              </a:rPr>
              <a:t>ネットワーク図</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54" name="正方形/長方形 253"/>
          <p:cNvSpPr/>
          <p:nvPr/>
        </p:nvSpPr>
        <p:spPr>
          <a:xfrm>
            <a:off x="11820606" y="14279206"/>
            <a:ext cx="9406890" cy="3020977"/>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ブロックチェーン技術を</a:t>
            </a:r>
            <a:r>
              <a:rPr lang="en-US" altLang="ja-JP" sz="3200" dirty="0" smtClean="0">
                <a:latin typeface="小塚ゴシック Pro R" panose="020B0400000000000000" pitchFamily="34" charset="-128"/>
                <a:ea typeface="小塚ゴシック Pro R" panose="020B0400000000000000" pitchFamily="34" charset="-128"/>
              </a:rPr>
              <a:t>PM</a:t>
            </a:r>
            <a:r>
              <a:rPr lang="ja-JP" altLang="en-US" sz="3200" dirty="0" smtClean="0">
                <a:latin typeface="小塚ゴシック Pro R" panose="020B0400000000000000" pitchFamily="34" charset="-128"/>
                <a:ea typeface="小塚ゴシック Pro R" panose="020B0400000000000000" pitchFamily="34" charset="-128"/>
              </a:rPr>
              <a:t>に応用した際に　　得られる利点・難点をまとめる。</a:t>
            </a:r>
            <a:endParaRPr lang="en-US" altLang="ja-JP" sz="3200" dirty="0" smtClean="0">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分散型管理でソフトウェア開発を行える環境を実装する。</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58" name="テキスト ボックス 257"/>
          <p:cNvSpPr txBox="1"/>
          <p:nvPr/>
        </p:nvSpPr>
        <p:spPr>
          <a:xfrm flipH="1">
            <a:off x="14807396" y="22183092"/>
            <a:ext cx="605651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smtClean="0">
                <a:latin typeface="小塚ゴシック Pro R" panose="020B0400000000000000" pitchFamily="34" charset="-128"/>
                <a:ea typeface="小塚ゴシック Pro R" panose="020B0400000000000000" pitchFamily="34" charset="-128"/>
              </a:rPr>
              <a:t>2</a:t>
            </a:r>
            <a:r>
              <a:rPr lang="ja-JP" altLang="en-US" sz="2000" dirty="0" smtClean="0">
                <a:latin typeface="小塚ゴシック Pro R" panose="020B0400000000000000" pitchFamily="34" charset="-128"/>
                <a:ea typeface="小塚ゴシック Pro R" panose="020B0400000000000000" pitchFamily="34" charset="-128"/>
              </a:rPr>
              <a:t>　</a:t>
            </a:r>
            <a:r>
              <a:rPr lang="en-US" altLang="ja-JP" sz="2000" dirty="0" err="1" smtClean="0">
                <a:latin typeface="小塚ゴシック Pro R" panose="020B0400000000000000" pitchFamily="34" charset="-128"/>
                <a:ea typeface="小塚ゴシック Pro R" panose="020B0400000000000000" pitchFamily="34" charset="-128"/>
              </a:rPr>
              <a:t>NaiveChain</a:t>
            </a:r>
            <a:r>
              <a:rPr lang="ja-JP" altLang="en-US" sz="2000" dirty="0" smtClean="0">
                <a:latin typeface="小塚ゴシック Pro R" panose="020B0400000000000000" pitchFamily="34" charset="-128"/>
                <a:ea typeface="小塚ゴシック Pro R" panose="020B0400000000000000" pitchFamily="34" charset="-128"/>
              </a:rPr>
              <a:t>を用いたブロック作成の実行結果</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60" name="正方形/長方形 259"/>
          <p:cNvSpPr/>
          <p:nvPr/>
        </p:nvSpPr>
        <p:spPr>
          <a:xfrm>
            <a:off x="251632" y="9269918"/>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２</a:t>
            </a:r>
            <a:endParaRPr kumimoji="1" lang="ja-JP" altLang="en-US" sz="8000" dirty="0">
              <a:solidFill>
                <a:schemeClr val="tx1"/>
              </a:solidFill>
            </a:endParaRPr>
          </a:p>
        </p:txBody>
      </p:sp>
      <p:sp>
        <p:nvSpPr>
          <p:cNvPr id="261" name="テキスト ボックス 260"/>
          <p:cNvSpPr txBox="1"/>
          <p:nvPr/>
        </p:nvSpPr>
        <p:spPr>
          <a:xfrm flipH="1">
            <a:off x="1309880" y="9398189"/>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目 的</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2" name="正方形/長方形 261"/>
          <p:cNvSpPr/>
          <p:nvPr/>
        </p:nvSpPr>
        <p:spPr>
          <a:xfrm>
            <a:off x="252002" y="1307250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３</a:t>
            </a:r>
            <a:endParaRPr kumimoji="1" lang="ja-JP" altLang="en-US" sz="8000" dirty="0">
              <a:solidFill>
                <a:schemeClr val="tx1"/>
              </a:solidFill>
            </a:endParaRPr>
          </a:p>
        </p:txBody>
      </p:sp>
      <p:sp>
        <p:nvSpPr>
          <p:cNvPr id="263" name="テキスト ボックス 262"/>
          <p:cNvSpPr txBox="1"/>
          <p:nvPr/>
        </p:nvSpPr>
        <p:spPr>
          <a:xfrm flipH="1">
            <a:off x="1309880" y="13176076"/>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手 法</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4" name="正方形/長方形 263"/>
          <p:cNvSpPr/>
          <p:nvPr/>
        </p:nvSpPr>
        <p:spPr>
          <a:xfrm>
            <a:off x="11499092" y="13075950"/>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４</a:t>
            </a:r>
            <a:endParaRPr kumimoji="1" lang="ja-JP" altLang="en-US" sz="8000" dirty="0">
              <a:solidFill>
                <a:schemeClr val="tx1"/>
              </a:solidFill>
            </a:endParaRPr>
          </a:p>
        </p:txBody>
      </p:sp>
      <p:sp>
        <p:nvSpPr>
          <p:cNvPr id="265" name="テキスト ボックス 264"/>
          <p:cNvSpPr txBox="1"/>
          <p:nvPr/>
        </p:nvSpPr>
        <p:spPr>
          <a:xfrm flipH="1">
            <a:off x="12449099" y="13188437"/>
            <a:ext cx="6558655"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想定される成果物</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6" name="正方形/長方形 265"/>
          <p:cNvSpPr/>
          <p:nvPr/>
        </p:nvSpPr>
        <p:spPr>
          <a:xfrm>
            <a:off x="252002" y="171979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５</a:t>
            </a:r>
            <a:endParaRPr kumimoji="1" lang="ja-JP" altLang="en-US" sz="8000" dirty="0">
              <a:solidFill>
                <a:schemeClr val="tx1"/>
              </a:solidFill>
            </a:endParaRPr>
          </a:p>
        </p:txBody>
      </p:sp>
      <p:sp>
        <p:nvSpPr>
          <p:cNvPr id="267" name="テキスト ボックス 266"/>
          <p:cNvSpPr txBox="1"/>
          <p:nvPr/>
        </p:nvSpPr>
        <p:spPr>
          <a:xfrm flipH="1">
            <a:off x="1309880" y="17312869"/>
            <a:ext cx="3287738"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進捗状況</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8" name="正方形/長方形 267"/>
          <p:cNvSpPr/>
          <p:nvPr/>
        </p:nvSpPr>
        <p:spPr>
          <a:xfrm>
            <a:off x="271455" y="2667401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６</a:t>
            </a:r>
            <a:endParaRPr kumimoji="1" lang="ja-JP" altLang="en-US" sz="8000" dirty="0">
              <a:solidFill>
                <a:schemeClr val="tx1"/>
              </a:solidFill>
            </a:endParaRPr>
          </a:p>
        </p:txBody>
      </p:sp>
      <p:sp>
        <p:nvSpPr>
          <p:cNvPr id="269" name="テキスト ボックス 268"/>
          <p:cNvSpPr txBox="1"/>
          <p:nvPr/>
        </p:nvSpPr>
        <p:spPr>
          <a:xfrm flipH="1">
            <a:off x="1347980" y="26789335"/>
            <a:ext cx="4047425"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今後の計画</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70" name="テキスト ボックス 269"/>
          <p:cNvSpPr txBox="1"/>
          <p:nvPr/>
        </p:nvSpPr>
        <p:spPr>
          <a:xfrm flipH="1">
            <a:off x="11068289" y="26212338"/>
            <a:ext cx="474942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3</a:t>
            </a:r>
            <a:r>
              <a:rPr lang="ja-JP" altLang="en-US" sz="2000" dirty="0" smtClean="0">
                <a:latin typeface="小塚ゴシック Pro R" panose="020B0400000000000000" pitchFamily="34" charset="-128"/>
                <a:ea typeface="小塚ゴシック Pro R" panose="020B0400000000000000" pitchFamily="34" charset="-128"/>
              </a:rPr>
              <a:t>　ブロック作成の実行結果の可視化</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71" name="正方形/長方形 270"/>
          <p:cNvSpPr/>
          <p:nvPr/>
        </p:nvSpPr>
        <p:spPr>
          <a:xfrm>
            <a:off x="461337" y="18335268"/>
            <a:ext cx="17963990" cy="768352"/>
          </a:xfrm>
          <a:prstGeom prst="rect">
            <a:avLst/>
          </a:prstGeom>
        </p:spPr>
        <p:txBody>
          <a:bodyPr wrap="square">
            <a:spAutoFit/>
          </a:bodyPr>
          <a:lstStyle/>
          <a:p>
            <a:pPr>
              <a:lnSpc>
                <a:spcPct val="150000"/>
              </a:lnSpc>
            </a:pPr>
            <a:r>
              <a:rPr lang="ja-JP" altLang="en-US" sz="3200" dirty="0" smtClean="0">
                <a:latin typeface="小塚ゴシック Pro R" panose="020B0400000000000000" pitchFamily="34" charset="-128"/>
                <a:ea typeface="小塚ゴシック Pro R" panose="020B0400000000000000" pitchFamily="34" charset="-128"/>
              </a:rPr>
              <a:t>実際のブロックの作成を</a:t>
            </a:r>
            <a:r>
              <a:rPr lang="en-US" altLang="ja-JP" sz="3200" b="1" dirty="0" err="1" smtClean="0">
                <a:latin typeface="小塚ゴシック Pro R" panose="020B0400000000000000" pitchFamily="34" charset="-128"/>
                <a:ea typeface="小塚ゴシック Pro R" panose="020B0400000000000000" pitchFamily="34" charset="-128"/>
              </a:rPr>
              <a:t>NaiveChain</a:t>
            </a:r>
            <a:r>
              <a:rPr lang="ja-JP" altLang="en-US" sz="3200" dirty="0" smtClean="0">
                <a:latin typeface="小塚ゴシック Pro R" panose="020B0400000000000000" pitchFamily="34" charset="-128"/>
                <a:ea typeface="小塚ゴシック Pro R" panose="020B0400000000000000" pitchFamily="34" charset="-128"/>
              </a:rPr>
              <a:t>を用いて行</a:t>
            </a:r>
            <a:r>
              <a:rPr lang="ja-JP" altLang="en-US" sz="3200" dirty="0">
                <a:latin typeface="小塚ゴシック Pro R" panose="020B0400000000000000" pitchFamily="34" charset="-128"/>
                <a:ea typeface="小塚ゴシック Pro R" panose="020B0400000000000000" pitchFamily="34" charset="-128"/>
              </a:rPr>
              <a:t>い</a:t>
            </a:r>
            <a:r>
              <a:rPr lang="ja-JP" altLang="en-US" sz="3200" dirty="0" smtClean="0">
                <a:latin typeface="小塚ゴシック Pro R" panose="020B0400000000000000" pitchFamily="34" charset="-128"/>
                <a:ea typeface="小塚ゴシック Pro R" panose="020B0400000000000000" pitchFamily="34" charset="-128"/>
              </a:rPr>
              <a:t>（図</a:t>
            </a:r>
            <a:r>
              <a:rPr lang="en-US" altLang="ja-JP" sz="3200" dirty="0" smtClean="0">
                <a:latin typeface="小塚ゴシック Pro R" panose="020B0400000000000000" pitchFamily="34" charset="-128"/>
                <a:ea typeface="小塚ゴシック Pro R" panose="020B0400000000000000" pitchFamily="34" charset="-128"/>
              </a:rPr>
              <a:t>2</a:t>
            </a:r>
            <a:r>
              <a:rPr lang="ja-JP" altLang="en-US" sz="3200" dirty="0" smtClean="0">
                <a:latin typeface="小塚ゴシック Pro R" panose="020B0400000000000000" pitchFamily="34" charset="-128"/>
                <a:ea typeface="小塚ゴシック Pro R" panose="020B0400000000000000" pitchFamily="34" charset="-128"/>
              </a:rPr>
              <a:t>），構造とチェーンの繋がりを理解した。</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72" name="正方形/長方形 271"/>
          <p:cNvSpPr/>
          <p:nvPr/>
        </p:nvSpPr>
        <p:spPr>
          <a:xfrm>
            <a:off x="16081242" y="22758900"/>
            <a:ext cx="4797520" cy="4524315"/>
          </a:xfrm>
          <a:prstGeom prst="rect">
            <a:avLst/>
          </a:prstGeom>
          <a:solidFill>
            <a:schemeClr val="accent5">
              <a:lumMod val="20000"/>
              <a:lumOff val="80000"/>
            </a:schemeClr>
          </a:solidFill>
          <a:ln w="38100">
            <a:solidFill>
              <a:schemeClr val="accent1"/>
            </a:solidFill>
          </a:ln>
        </p:spPr>
        <p:txBody>
          <a:bodyPr wrap="square">
            <a:spAutoFit/>
          </a:bodyPr>
          <a:lstStyle/>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チェーンの安全性を維持するため，</a:t>
            </a:r>
            <a:r>
              <a:rPr lang="en-US" altLang="ja-JP" sz="3200" dirty="0" smtClean="0">
                <a:latin typeface="小塚ゴシック Pro B" panose="020B0800000000000000" pitchFamily="34" charset="-128"/>
                <a:ea typeface="小塚ゴシック Pro B" panose="020B0800000000000000" pitchFamily="34" charset="-128"/>
              </a:rPr>
              <a:t>1</a:t>
            </a:r>
            <a:r>
              <a:rPr lang="ja-JP" altLang="en-US" sz="3200" dirty="0" smtClean="0">
                <a:latin typeface="小塚ゴシック Pro B" panose="020B0800000000000000" pitchFamily="34" charset="-128"/>
                <a:ea typeface="小塚ゴシック Pro B" panose="020B0800000000000000" pitchFamily="34" charset="-128"/>
              </a:rPr>
              <a:t>つ前の</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ブロックのハッシュ値が新規作成されたブロックに含まれていることを</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確認した。</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2" name="正方形/長方形 1"/>
          <p:cNvSpPr/>
          <p:nvPr/>
        </p:nvSpPr>
        <p:spPr>
          <a:xfrm>
            <a:off x="615640" y="19474582"/>
            <a:ext cx="20155520" cy="2554545"/>
          </a:xfrm>
          <a:prstGeom prst="rect">
            <a:avLst/>
          </a:prstGeom>
        </p:spPr>
        <p:txBody>
          <a:bodyPr wrap="square">
            <a:spAutoFit/>
          </a:bodyPr>
          <a:lstStyle/>
          <a:p>
            <a:r>
              <a:rPr lang="en-US" altLang="ja-JP" sz="2000" dirty="0">
                <a:latin typeface="小塚ゴシック Pro H" panose="020B0800000000000000" pitchFamily="34" charset="-128"/>
                <a:ea typeface="小塚ゴシック Pro H" panose="020B0800000000000000" pitchFamily="34" charset="-128"/>
              </a:rPr>
              <a:t>[{"index":0,</a:t>
            </a:r>
            <a:r>
              <a:rPr lang="en-US" altLang="ja-JP" sz="2000" dirty="0">
                <a:solidFill>
                  <a:srgbClr val="7030A0"/>
                </a:solidFill>
                <a:latin typeface="小塚ゴシック Pro H" panose="020B0800000000000000" pitchFamily="34" charset="-128"/>
                <a:ea typeface="小塚ゴシック Pro H" panose="020B0800000000000000" pitchFamily="34" charset="-128"/>
              </a:rPr>
              <a:t>"previousHash":"0"</a:t>
            </a:r>
            <a:r>
              <a:rPr lang="en-US" altLang="ja-JP" sz="2000" dirty="0">
                <a:latin typeface="小塚ゴシック Pro H" panose="020B0800000000000000" pitchFamily="34" charset="-128"/>
                <a:ea typeface="小塚ゴシック Pro H" panose="020B0800000000000000" pitchFamily="34" charset="-128"/>
              </a:rPr>
              <a:t>,"timestamp":1465154705,"data":"my genesis </a:t>
            </a:r>
            <a:r>
              <a:rPr lang="en-US" altLang="ja-JP" sz="2000" dirty="0" smtClean="0">
                <a:latin typeface="小塚ゴシック Pro H" panose="020B0800000000000000" pitchFamily="34" charset="-128"/>
                <a:ea typeface="小塚ゴシック Pro H" panose="020B0800000000000000" pitchFamily="34" charset="-128"/>
              </a:rPr>
              <a:t>block</a:t>
            </a:r>
            <a:r>
              <a:rPr lang="en-US" altLang="ja-JP" sz="2000" dirty="0">
                <a:latin typeface="小塚ゴシック Pro H" panose="020B0800000000000000" pitchFamily="34" charset="-128"/>
                <a:ea typeface="小塚ゴシック Pro H" panose="020B0800000000000000" pitchFamily="34" charset="-128"/>
              </a:rPr>
              <a:t>!!",</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"hash":"816534932c2b7154836da6afc367695e6337db8a921823784c14378abed4f7d7</a:t>
            </a:r>
            <a:r>
              <a:rPr lang="en-US" altLang="ja-JP" sz="2000" dirty="0" smtClean="0">
                <a:solidFill>
                  <a:schemeClr val="accent2"/>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index":1,</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"previousHash":"816534932c2b7154836da6afc367695e6337db8a921823784c14378abed4f7d7"</a:t>
            </a:r>
            <a:r>
              <a:rPr lang="en-US" altLang="ja-JP" sz="2000" dirty="0">
                <a:latin typeface="小塚ゴシック Pro H" panose="020B0800000000000000" pitchFamily="34" charset="-128"/>
                <a:ea typeface="小塚ゴシック Pro H" panose="020B0800000000000000" pitchFamily="34" charset="-128"/>
              </a:rPr>
              <a:t>,"timestamp":1505904883.755,"data":"Some data to the first block",</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"hash":"75deb75c4631b562cd1a2f88f2ea553f3fa88f27d3bcdcaf92b645e1546c46f7</a:t>
            </a:r>
            <a:r>
              <a:rPr lang="en-US" altLang="ja-JP" sz="2000" dirty="0" smtClean="0">
                <a:solidFill>
                  <a:schemeClr val="accent6"/>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index":2,</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"previousHash":"75deb75c4631b562cd1a2f88f2ea553f3fa88f27d3bcdcaf92b645e1546c46f7"</a:t>
            </a:r>
            <a:r>
              <a:rPr lang="en-US" altLang="ja-JP" sz="2000" dirty="0">
                <a:latin typeface="小塚ゴシック Pro H" panose="020B0800000000000000" pitchFamily="34" charset="-128"/>
                <a:ea typeface="小塚ゴシック Pro H" panose="020B0800000000000000" pitchFamily="34" charset="-128"/>
              </a:rPr>
              <a:t>,"timestamp":1505904920.496,"data":"Some data to the second block",</a:t>
            </a:r>
            <a:r>
              <a:rPr lang="en-US" altLang="ja-JP" sz="2000" dirty="0">
                <a:solidFill>
                  <a:schemeClr val="accent4"/>
                </a:solidFill>
                <a:latin typeface="小塚ゴシック Pro H" panose="020B0800000000000000" pitchFamily="34" charset="-128"/>
                <a:ea typeface="小塚ゴシック Pro H" panose="020B0800000000000000" pitchFamily="34" charset="-128"/>
              </a:rPr>
              <a:t>"hash":"2f4695c7f0a702eb85eb773089f9c3bba2eac8ef4454642ca421da182c782407"</a:t>
            </a:r>
            <a:r>
              <a:rPr lang="en-US" altLang="ja-JP" sz="2000" dirty="0">
                <a:latin typeface="小塚ゴシック Pro H" panose="020B0800000000000000" pitchFamily="34" charset="-128"/>
                <a:ea typeface="小塚ゴシック Pro H" panose="020B0800000000000000" pitchFamily="34" charset="-128"/>
              </a:rPr>
              <a:t>}]</a:t>
            </a:r>
            <a:endParaRPr lang="ja-JP" altLang="en-US" sz="2000" dirty="0">
              <a:latin typeface="小塚ゴシック Pro H" panose="020B0800000000000000" pitchFamily="34" charset="-128"/>
              <a:ea typeface="小塚ゴシック Pro H" panose="020B0800000000000000" pitchFamily="34" charset="-128"/>
            </a:endParaRPr>
          </a:p>
        </p:txBody>
      </p:sp>
      <p:sp>
        <p:nvSpPr>
          <p:cNvPr id="4" name="角丸四角形 3"/>
          <p:cNvSpPr/>
          <p:nvPr/>
        </p:nvSpPr>
        <p:spPr>
          <a:xfrm>
            <a:off x="758140" y="4852129"/>
            <a:ext cx="3222528"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ビットコイン等「仮想通貨」の流通が拡大</a:t>
            </a:r>
            <a:endParaRPr kumimoji="1"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6" name="楕円 5"/>
          <p:cNvSpPr/>
          <p:nvPr/>
        </p:nvSpPr>
        <p:spPr>
          <a:xfrm>
            <a:off x="32408" y="7080205"/>
            <a:ext cx="9235840" cy="1934529"/>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smtClean="0">
                <a:solidFill>
                  <a:schemeClr val="tx1"/>
                </a:solidFill>
                <a:latin typeface="小塚ゴシック Pro B" panose="020B0800000000000000" pitchFamily="34" charset="-128"/>
                <a:ea typeface="小塚ゴシック Pro B" panose="020B0800000000000000" pitchFamily="34" charset="-128"/>
              </a:rPr>
              <a:t>ブロックチェーン</a:t>
            </a:r>
            <a:endParaRPr kumimoji="1" lang="ja-JP" altLang="en-US" sz="6000" dirty="0">
              <a:solidFill>
                <a:schemeClr val="tx1"/>
              </a:solidFill>
              <a:latin typeface="小塚ゴシック Pro B" panose="020B0800000000000000" pitchFamily="34" charset="-128"/>
              <a:ea typeface="小塚ゴシック Pro B" panose="020B0800000000000000" pitchFamily="34" charset="-128"/>
            </a:endParaRPr>
          </a:p>
        </p:txBody>
      </p:sp>
      <p:sp>
        <p:nvSpPr>
          <p:cNvPr id="119" name="正方形/長方形 118"/>
          <p:cNvSpPr/>
          <p:nvPr/>
        </p:nvSpPr>
        <p:spPr>
          <a:xfrm>
            <a:off x="9177330" y="4481843"/>
            <a:ext cx="2862703" cy="904222"/>
          </a:xfrm>
          <a:prstGeom prst="rect">
            <a:avLst/>
          </a:prstGeom>
        </p:spPr>
        <p:txBody>
          <a:bodyPr wrap="square" anchor="ctr">
            <a:spAutoFit/>
          </a:bodyPr>
          <a:lstStyle/>
          <a:p>
            <a:pPr>
              <a:lnSpc>
                <a:spcPct val="150000"/>
              </a:lnSpc>
            </a:pPr>
            <a:r>
              <a:rPr lang="ja-JP" altLang="en-US" sz="4000" dirty="0">
                <a:latin typeface="小塚ゴシック Pr6N R" panose="020B0400000000000000" pitchFamily="34" charset="-128"/>
                <a:ea typeface="小塚ゴシック Pr6N R" panose="020B0400000000000000" pitchFamily="34" charset="-128"/>
              </a:rPr>
              <a:t>応用例</a:t>
            </a:r>
            <a:r>
              <a:rPr lang="ja-JP" altLang="en-US" sz="4000" dirty="0" smtClean="0">
                <a:latin typeface="小塚ゴシック Pr6N R" panose="020B0400000000000000" pitchFamily="34" charset="-128"/>
                <a:ea typeface="小塚ゴシック Pr6N R" panose="020B0400000000000000" pitchFamily="34" charset="-128"/>
              </a:rPr>
              <a:t>は</a:t>
            </a:r>
            <a:r>
              <a:rPr lang="en-US" altLang="ja-JP" sz="4000" dirty="0" smtClean="0">
                <a:latin typeface="小塚ゴシック Pr6N R" panose="020B0400000000000000" pitchFamily="34" charset="-128"/>
                <a:ea typeface="小塚ゴシック Pr6N R" panose="020B0400000000000000" pitchFamily="34" charset="-128"/>
              </a:rPr>
              <a:t>...</a:t>
            </a:r>
          </a:p>
        </p:txBody>
      </p:sp>
      <p:sp>
        <p:nvSpPr>
          <p:cNvPr id="120" name="角丸四角形 119"/>
          <p:cNvSpPr/>
          <p:nvPr/>
        </p:nvSpPr>
        <p:spPr>
          <a:xfrm>
            <a:off x="603191" y="10524651"/>
            <a:ext cx="11691830" cy="2197368"/>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Wingdings" panose="05000000000000000000" pitchFamily="2" charset="2"/>
              <a:buChar char="l"/>
            </a:pP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マネジメントの</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応用例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を実装</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し，研究室</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の</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ような　　　　　小規模</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組織</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で活用する利点・難点を調査する。</a:t>
            </a:r>
            <a:endParaRPr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ソフトウェア開発を分散型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で管理</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する作業効率を調査</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する。</a:t>
            </a:r>
            <a:endPar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121" name="角丸四角形 120"/>
          <p:cNvSpPr/>
          <p:nvPr/>
        </p:nvSpPr>
        <p:spPr>
          <a:xfrm>
            <a:off x="13362738" y="10520913"/>
            <a:ext cx="7447742" cy="2201106"/>
          </a:xfrm>
          <a:prstGeom prst="roundRect">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効率の高いマネジメントの遂行と</a:t>
            </a:r>
          </a:p>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プロジェクトの成功へ</a:t>
            </a:r>
            <a:r>
              <a:rPr lang="ja-JP" altLang="en-US" sz="3600" dirty="0" smtClean="0">
                <a:solidFill>
                  <a:sysClr val="windowText" lastClr="000000"/>
                </a:solidFill>
                <a:latin typeface="小塚ゴシック Pro B" panose="020B0800000000000000" pitchFamily="34" charset="-128"/>
                <a:ea typeface="小塚ゴシック Pro B" panose="020B0800000000000000" pitchFamily="34" charset="-128"/>
              </a:rPr>
              <a:t>役立てる</a:t>
            </a:r>
            <a:endPar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endParaRPr>
          </a:p>
        </p:txBody>
      </p:sp>
      <p:sp>
        <p:nvSpPr>
          <p:cNvPr id="9" name="二等辺三角形 8"/>
          <p:cNvSpPr/>
          <p:nvPr/>
        </p:nvSpPr>
        <p:spPr>
          <a:xfrm rot="5400000">
            <a:off x="12452497" y="11219015"/>
            <a:ext cx="867518" cy="7478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ホームベース 14"/>
          <p:cNvSpPr/>
          <p:nvPr/>
        </p:nvSpPr>
        <p:spPr>
          <a:xfrm rot="5400000">
            <a:off x="5133105" y="9787655"/>
            <a:ext cx="1179832" cy="10523368"/>
          </a:xfrm>
          <a:prstGeom prst="homePlate">
            <a:avLst>
              <a:gd name="adj" fmla="val 3778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6" name="正方形/長方形 15"/>
          <p:cNvSpPr/>
          <p:nvPr/>
        </p:nvSpPr>
        <p:spPr>
          <a:xfrm>
            <a:off x="364269" y="14591838"/>
            <a:ext cx="10693400" cy="584775"/>
          </a:xfrm>
          <a:prstGeom prst="rect">
            <a:avLst/>
          </a:prstGeom>
        </p:spPr>
        <p:txBody>
          <a:bodyPr>
            <a:spAutoFit/>
          </a:bodyPr>
          <a:lstStyle/>
          <a:p>
            <a:pPr algn="ctr"/>
            <a:r>
              <a:rPr lang="en-US" altLang="ja-JP" sz="3200" dirty="0" smtClean="0">
                <a:latin typeface="小塚ゴシック Pro R" panose="020B0400000000000000" pitchFamily="34" charset="-128"/>
                <a:ea typeface="小塚ゴシック Pro R" panose="020B0400000000000000" pitchFamily="34" charset="-128"/>
              </a:rPr>
              <a:t>OSS</a:t>
            </a:r>
            <a:r>
              <a:rPr lang="ja-JP" altLang="en-US" sz="3200" dirty="0">
                <a:latin typeface="小塚ゴシック Pro R" panose="020B0400000000000000" pitchFamily="34" charset="-128"/>
                <a:ea typeface="小塚ゴシック Pro R" panose="020B0400000000000000" pitchFamily="34" charset="-128"/>
              </a:rPr>
              <a:t>ブロックチェーン実装</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en-US" altLang="ja-JP" sz="3200" dirty="0" smtClean="0">
                <a:latin typeface="小塚ゴシック Pro R" panose="020B0400000000000000" pitchFamily="34" charset="-128"/>
                <a:ea typeface="小塚ゴシック Pro R" panose="020B0400000000000000" pitchFamily="34" charset="-128"/>
              </a:rPr>
              <a:t> Fabric</a:t>
            </a:r>
            <a:r>
              <a:rPr lang="ja-JP" altLang="en-US" sz="3200" dirty="0" smtClean="0">
                <a:latin typeface="小塚ゴシック Pro R" panose="020B0400000000000000" pitchFamily="34" charset="-128"/>
                <a:ea typeface="小塚ゴシック Pro R" panose="020B0400000000000000" pitchFamily="34" charset="-128"/>
              </a:rPr>
              <a:t>を利用する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31" name="ホームベース 130"/>
          <p:cNvSpPr/>
          <p:nvPr/>
        </p:nvSpPr>
        <p:spPr>
          <a:xfrm rot="5400000">
            <a:off x="5156174" y="11435521"/>
            <a:ext cx="1139192" cy="9935259"/>
          </a:xfrm>
          <a:prstGeom prst="homePlate">
            <a:avLst>
              <a:gd name="adj" fmla="val 4343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32" name="正方形/長方形 131"/>
          <p:cNvSpPr/>
          <p:nvPr/>
        </p:nvSpPr>
        <p:spPr>
          <a:xfrm>
            <a:off x="461338" y="16043100"/>
            <a:ext cx="10693400" cy="584775"/>
          </a:xfrm>
          <a:prstGeom prst="rect">
            <a:avLst/>
          </a:prstGeom>
        </p:spPr>
        <p:txBody>
          <a:bodyPr>
            <a:spAutoFit/>
          </a:bodyPr>
          <a:lstStyle/>
          <a:p>
            <a:pPr algn="ctr"/>
            <a:r>
              <a:rPr lang="ja-JP" altLang="en-US" sz="3200" dirty="0" smtClean="0">
                <a:latin typeface="小塚ゴシック Pro R" panose="020B0400000000000000" pitchFamily="34" charset="-128"/>
                <a:ea typeface="小塚ゴシック Pro R" panose="020B0400000000000000" pitchFamily="34" charset="-128"/>
              </a:rPr>
              <a:t>成果物のプロトタイプを開発する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9" name="角丸四角形 18"/>
          <p:cNvSpPr/>
          <p:nvPr/>
        </p:nvSpPr>
        <p:spPr>
          <a:xfrm>
            <a:off x="562844" y="19317412"/>
            <a:ext cx="20261112" cy="2753011"/>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角丸四角形 138"/>
          <p:cNvSpPr/>
          <p:nvPr/>
        </p:nvSpPr>
        <p:spPr>
          <a:xfrm>
            <a:off x="576878" y="22877586"/>
            <a:ext cx="15151549" cy="3204158"/>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二等辺三角形 142"/>
          <p:cNvSpPr/>
          <p:nvPr/>
        </p:nvSpPr>
        <p:spPr>
          <a:xfrm rot="10800000">
            <a:off x="2314914" y="22242906"/>
            <a:ext cx="627536" cy="5409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p:cNvSpPr/>
          <p:nvPr/>
        </p:nvSpPr>
        <p:spPr>
          <a:xfrm>
            <a:off x="3382868" y="22084506"/>
            <a:ext cx="5913532" cy="683842"/>
          </a:xfrm>
          <a:prstGeom prst="rect">
            <a:avLst/>
          </a:prstGeom>
        </p:spPr>
        <p:txBody>
          <a:bodyPr wrap="square">
            <a:spAutoFit/>
          </a:bodyPr>
          <a:lstStyle/>
          <a:p>
            <a:pPr>
              <a:lnSpc>
                <a:spcPct val="150000"/>
              </a:lnSpc>
            </a:pPr>
            <a:r>
              <a:rPr lang="ja-JP" altLang="en-US" sz="2800" dirty="0">
                <a:latin typeface="小塚ゴシック Pro R" panose="020B0400000000000000" pitchFamily="34" charset="-128"/>
                <a:ea typeface="小塚ゴシック Pro R" panose="020B0400000000000000" pitchFamily="34" charset="-128"/>
              </a:rPr>
              <a:t>ブロックごとに</a:t>
            </a:r>
            <a:r>
              <a:rPr lang="ja-JP" altLang="en-US" sz="2800" dirty="0" smtClean="0">
                <a:latin typeface="小塚ゴシック Pro R" panose="020B0400000000000000" pitchFamily="34" charset="-128"/>
                <a:ea typeface="小塚ゴシック Pro R" panose="020B0400000000000000" pitchFamily="34" charset="-128"/>
              </a:rPr>
              <a:t>分けて可視化をする</a:t>
            </a:r>
            <a:endParaRPr lang="en-US" altLang="ja-JP" sz="2800" dirty="0">
              <a:latin typeface="小塚ゴシック Pro R" panose="020B0400000000000000" pitchFamily="34" charset="-128"/>
              <a:ea typeface="小塚ゴシック Pro R" panose="020B0400000000000000" pitchFamily="34" charset="-128"/>
            </a:endParaRPr>
          </a:p>
        </p:txBody>
      </p:sp>
      <p:cxnSp>
        <p:nvCxnSpPr>
          <p:cNvPr id="24" name="直線矢印コネクタ 23"/>
          <p:cNvCxnSpPr/>
          <p:nvPr/>
        </p:nvCxnSpPr>
        <p:spPr>
          <a:xfrm flipH="1" flipV="1">
            <a:off x="9072563" y="25173447"/>
            <a:ext cx="1912143" cy="3154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p:nvPr/>
        </p:nvCxnSpPr>
        <p:spPr>
          <a:xfrm flipH="1" flipV="1">
            <a:off x="4066138" y="25173447"/>
            <a:ext cx="1912143" cy="315454"/>
          </a:xfrm>
          <a:prstGeom prst="straightConnector1">
            <a:avLst/>
          </a:prstGeom>
          <a:ln w="76200">
            <a:solidFill>
              <a:srgbClr val="C55A11"/>
            </a:solidFill>
            <a:tailEnd type="triangle"/>
          </a:ln>
        </p:spPr>
        <p:style>
          <a:lnRef idx="1">
            <a:schemeClr val="accent1"/>
          </a:lnRef>
          <a:fillRef idx="0">
            <a:schemeClr val="accent1"/>
          </a:fillRef>
          <a:effectRef idx="0">
            <a:schemeClr val="accent1"/>
          </a:effectRef>
          <a:fontRef idx="minor">
            <a:schemeClr val="tx1"/>
          </a:fontRef>
        </p:style>
      </p:cxnSp>
      <p:pic>
        <p:nvPicPr>
          <p:cNvPr id="29" name="図 28"/>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411220">
            <a:off x="15802129" y="27045718"/>
            <a:ext cx="4201534" cy="2801023"/>
          </a:xfrm>
          <a:prstGeom prst="rect">
            <a:avLst/>
          </a:prstGeom>
        </p:spPr>
      </p:pic>
      <p:sp>
        <p:nvSpPr>
          <p:cNvPr id="154" name="二等辺三角形 153"/>
          <p:cNvSpPr/>
          <p:nvPr/>
        </p:nvSpPr>
        <p:spPr>
          <a:xfrm rot="5400000">
            <a:off x="4059550" y="5492845"/>
            <a:ext cx="720192" cy="6208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1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2767</TotalTime>
  <Words>383</Words>
  <Application>Microsoft Office PowerPoint</Application>
  <PresentationFormat>ユーザー設定</PresentationFormat>
  <Paragraphs>67</Paragraphs>
  <Slides>1</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vt:i4>
      </vt:variant>
    </vt:vector>
  </HeadingPairs>
  <TitlesOfParts>
    <vt:vector size="13" baseType="lpstr">
      <vt:lpstr>ＭＳ Ｐゴシック</vt:lpstr>
      <vt:lpstr>小塚ゴシック Pr6N R</vt:lpstr>
      <vt:lpstr>小塚ゴシック Pro B</vt:lpstr>
      <vt:lpstr>小塚ゴシック Pro H</vt:lpstr>
      <vt:lpstr>小塚ゴシック Pro M</vt:lpstr>
      <vt:lpstr>小塚ゴシック Pro R</vt:lpstr>
      <vt:lpstr>游ゴシック</vt:lpstr>
      <vt:lpstr>Arial</vt:lpstr>
      <vt:lpstr>Calibri</vt:lpstr>
      <vt:lpstr>Calibri Light</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130</cp:revision>
  <cp:lastPrinted>2017-10-06T07:27:56Z</cp:lastPrinted>
  <dcterms:created xsi:type="dcterms:W3CDTF">2016-12-11T11:19:57Z</dcterms:created>
  <dcterms:modified xsi:type="dcterms:W3CDTF">2017-10-11T15:53:35Z</dcterms:modified>
</cp:coreProperties>
</file>