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8" d="100"/>
          <a:sy n="88" d="100"/>
        </p:scale>
        <p:origin x="3624"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2840568"/>
            <a:ext cx="5829300" cy="1960033"/>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38954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10136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729037" y="488951"/>
            <a:ext cx="1157288" cy="10401300"/>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7175" y="488951"/>
            <a:ext cx="3357563" cy="1040130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24368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44426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5" y="5875867"/>
            <a:ext cx="5829300" cy="1816100"/>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408697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12489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6184"/>
            <a:ext cx="6172200" cy="15240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157BA37-E345-4782-84BA-8FCF7DC02401}" type="datetimeFigureOut">
              <a:rPr kumimoji="1" lang="ja-JP" altLang="en-US" smtClean="0"/>
              <a:t>2016/1/8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46369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157BA37-E345-4782-84BA-8FCF7DC02401}" type="datetimeFigureOut">
              <a:rPr kumimoji="1" lang="ja-JP" altLang="en-US" smtClean="0"/>
              <a:t>2016/1/8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03853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157BA37-E345-4782-84BA-8FCF7DC02401}" type="datetimeFigureOut">
              <a:rPr kumimoji="1" lang="ja-JP" altLang="en-US" smtClean="0"/>
              <a:t>2016/1/8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1706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4067"/>
            <a:ext cx="2256235" cy="154940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77295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6400800"/>
            <a:ext cx="4114800" cy="755651"/>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05395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A157BA37-E345-4782-84BA-8FCF7DC02401}" type="datetimeFigureOut">
              <a:rPr kumimoji="1" lang="ja-JP" altLang="en-US" smtClean="0"/>
              <a:t>2016/1/8</a:t>
            </a:fld>
            <a:endParaRPr kumimoji="1" lang="ja-JP" altLang="en-US"/>
          </a:p>
        </p:txBody>
      </p:sp>
      <p:sp>
        <p:nvSpPr>
          <p:cNvPr id="5" name="フッター プレースホルダー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07254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______2.xlsx"/><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217520" y="5712191"/>
            <a:ext cx="6516140" cy="20281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193001" y="833980"/>
            <a:ext cx="6540659" cy="28007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p:cNvSpPr/>
          <p:nvPr/>
        </p:nvSpPr>
        <p:spPr>
          <a:xfrm>
            <a:off x="217520" y="8040653"/>
            <a:ext cx="6516140" cy="10122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95000"/>
                    <a:lumOff val="5000"/>
                  </a:schemeClr>
                </a:solidFill>
              </a:rPr>
              <a:t>今後の計画は専門用語を検索したときに適切な用語に転換できるよう検索システムの開発を予定している．</a:t>
            </a:r>
            <a:endParaRPr lang="ja-JP" altLang="en-US" sz="1200" dirty="0">
              <a:solidFill>
                <a:schemeClr val="tx1">
                  <a:lumMod val="95000"/>
                  <a:lumOff val="5000"/>
                </a:schemeClr>
              </a:solidFill>
            </a:endParaRPr>
          </a:p>
        </p:txBody>
      </p:sp>
      <p:sp>
        <p:nvSpPr>
          <p:cNvPr id="61" name="角丸四角形 60"/>
          <p:cNvSpPr/>
          <p:nvPr/>
        </p:nvSpPr>
        <p:spPr>
          <a:xfrm>
            <a:off x="3724775" y="3987196"/>
            <a:ext cx="3008885" cy="1448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のサーバーを</a:t>
            </a:r>
            <a:r>
              <a:rPr lang="ja-JP" altLang="en-US" sz="1200" dirty="0" smtClean="0">
                <a:solidFill>
                  <a:schemeClr val="tx1">
                    <a:lumMod val="95000"/>
                    <a:lumOff val="5000"/>
                  </a:schemeClr>
                </a:solidFill>
              </a:rPr>
              <a:t>立ち上げる</a:t>
            </a:r>
            <a:endParaRPr lang="en-US" altLang="ja-JP" sz="1200" dirty="0" smtClean="0">
              <a:solidFill>
                <a:schemeClr val="tx1">
                  <a:lumMod val="95000"/>
                  <a:lumOff val="5000"/>
                </a:schemeClr>
              </a:solidFill>
            </a:endParaRPr>
          </a:p>
          <a:p>
            <a:pPr marL="171450" indent="-171450">
              <a:buFont typeface="Arial" panose="020B0604020202020204" pitchFamily="34" charset="0"/>
              <a:buChar char="•"/>
            </a:pPr>
            <a:r>
              <a:rPr lang="ja-JP" altLang="en-US" sz="1200" dirty="0" smtClean="0">
                <a:solidFill>
                  <a:schemeClr val="tx1">
                    <a:lumMod val="95000"/>
                    <a:lumOff val="5000"/>
                  </a:schemeClr>
                </a:solidFill>
              </a:rPr>
              <a:t>各視点</a:t>
            </a:r>
            <a:r>
              <a:rPr lang="ja-JP" altLang="en-US" sz="1200" dirty="0" smtClean="0">
                <a:solidFill>
                  <a:schemeClr val="tx1">
                    <a:lumMod val="95000"/>
                    <a:lumOff val="5000"/>
                  </a:schemeClr>
                </a:solidFill>
              </a:rPr>
              <a:t>から専門用語のページを</a:t>
            </a:r>
            <a:r>
              <a:rPr lang="ja-JP" altLang="en-US" sz="1200" dirty="0" smtClean="0">
                <a:solidFill>
                  <a:schemeClr val="tx1">
                    <a:lumMod val="95000"/>
                    <a:lumOff val="5000"/>
                  </a:schemeClr>
                </a:solidFill>
              </a:rPr>
              <a:t>作る</a:t>
            </a:r>
            <a:endParaRPr lang="en-US" altLang="ja-JP" sz="1200" dirty="0" smtClean="0">
              <a:solidFill>
                <a:schemeClr val="tx1">
                  <a:lumMod val="95000"/>
                  <a:lumOff val="5000"/>
                </a:schemeClr>
              </a:solidFill>
            </a:endParaRPr>
          </a:p>
          <a:p>
            <a:pPr marL="171450" indent="-171450">
              <a:buFont typeface="Arial" panose="020B0604020202020204" pitchFamily="34" charset="0"/>
              <a:buChar char="•"/>
            </a:pPr>
            <a:r>
              <a:rPr lang="ja-JP" altLang="en-US" sz="1200" dirty="0" smtClean="0">
                <a:solidFill>
                  <a:schemeClr val="tx1">
                    <a:lumMod val="95000"/>
                    <a:lumOff val="5000"/>
                  </a:schemeClr>
                </a:solidFill>
              </a:rPr>
              <a:t>作った</a:t>
            </a:r>
            <a:r>
              <a:rPr lang="ja-JP" altLang="en-US" sz="1200" dirty="0" smtClean="0">
                <a:solidFill>
                  <a:schemeClr val="tx1">
                    <a:lumMod val="95000"/>
                    <a:lumOff val="5000"/>
                  </a:schemeClr>
                </a:solidFill>
              </a:rPr>
              <a:t>ページから用語間の関連情報を</a:t>
            </a:r>
            <a:r>
              <a:rPr lang="ja-JP" altLang="en-US" sz="1200" dirty="0" smtClean="0">
                <a:solidFill>
                  <a:schemeClr val="tx1">
                    <a:lumMod val="95000"/>
                    <a:lumOff val="5000"/>
                  </a:schemeClr>
                </a:solidFill>
              </a:rPr>
              <a:t>抽出</a:t>
            </a:r>
            <a:endParaRPr lang="en-US" altLang="ja-JP" sz="1200" dirty="0" smtClean="0">
              <a:solidFill>
                <a:schemeClr val="tx1">
                  <a:lumMod val="95000"/>
                  <a:lumOff val="5000"/>
                </a:schemeClr>
              </a:solidFill>
            </a:endParaRPr>
          </a:p>
          <a:p>
            <a:pPr marL="171450" indent="-171450">
              <a:buFont typeface="Arial" panose="020B0604020202020204" pitchFamily="34" charset="0"/>
              <a:buChar char="•"/>
            </a:pPr>
            <a:r>
              <a:rPr lang="ja-JP" altLang="en-US" sz="1200" dirty="0" smtClean="0">
                <a:solidFill>
                  <a:schemeClr val="tx1">
                    <a:lumMod val="95000"/>
                    <a:lumOff val="5000"/>
                  </a:schemeClr>
                </a:solidFill>
              </a:rPr>
              <a:t>抽出</a:t>
            </a:r>
            <a:r>
              <a:rPr lang="ja-JP" altLang="en-US" sz="1200" dirty="0" smtClean="0">
                <a:solidFill>
                  <a:schemeClr val="tx1">
                    <a:lumMod val="95000"/>
                    <a:lumOff val="5000"/>
                  </a:schemeClr>
                </a:solidFill>
              </a:rPr>
              <a:t>した情報から用語の翻訳する．</a:t>
            </a:r>
            <a:endParaRPr lang="ja-JP" altLang="en-US" sz="1200" dirty="0">
              <a:solidFill>
                <a:schemeClr val="tx1">
                  <a:lumMod val="95000"/>
                  <a:lumOff val="5000"/>
                </a:schemeClr>
              </a:solidFill>
            </a:endParaRPr>
          </a:p>
        </p:txBody>
      </p:sp>
      <p:sp>
        <p:nvSpPr>
          <p:cNvPr id="59" name="角丸四角形 58"/>
          <p:cNvSpPr/>
          <p:nvPr/>
        </p:nvSpPr>
        <p:spPr>
          <a:xfrm>
            <a:off x="193001" y="3907897"/>
            <a:ext cx="2883599" cy="15281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a:solidFill>
                  <a:schemeClr val="tx1">
                    <a:lumMod val="95000"/>
                    <a:lumOff val="5000"/>
                  </a:schemeClr>
                </a:solidFill>
              </a:rPr>
              <a:t>MediaWiki</a:t>
            </a:r>
            <a:r>
              <a:rPr lang="ja-JP" altLang="en-US" sz="1200" dirty="0">
                <a:solidFill>
                  <a:schemeClr val="tx1">
                    <a:lumMod val="95000"/>
                    <a:lumOff val="5000"/>
                  </a:schemeClr>
                </a:solidFill>
              </a:rPr>
              <a:t>を使い関係者間で</a:t>
            </a:r>
            <a:r>
              <a:rPr lang="ja-JP" altLang="en-US" sz="1200" dirty="0" smtClean="0">
                <a:solidFill>
                  <a:schemeClr val="tx1">
                    <a:lumMod val="95000"/>
                    <a:lumOff val="5000"/>
                  </a:schemeClr>
                </a:solidFill>
              </a:rPr>
              <a:t>の視点や</a:t>
            </a:r>
            <a:r>
              <a:rPr lang="ja-JP" altLang="en-US" sz="1200" dirty="0">
                <a:solidFill>
                  <a:schemeClr val="tx1">
                    <a:lumMod val="95000"/>
                    <a:lumOff val="5000"/>
                  </a:schemeClr>
                </a:solidFill>
              </a:rPr>
              <a:t>用語が異なる語彙を目的に応じた最適な語彙への変換ができるような</a:t>
            </a:r>
            <a:r>
              <a:rPr lang="ja-JP" altLang="en-US" sz="1200" dirty="0" smtClean="0">
                <a:solidFill>
                  <a:schemeClr val="tx1">
                    <a:lumMod val="95000"/>
                    <a:lumOff val="5000"/>
                  </a:schemeClr>
                </a:solidFill>
              </a:rPr>
              <a:t>システムを作る．</a:t>
            </a:r>
            <a:endParaRPr lang="ja-JP" altLang="en-US" sz="1200" dirty="0">
              <a:solidFill>
                <a:schemeClr val="tx1">
                  <a:lumMod val="95000"/>
                  <a:lumOff val="5000"/>
                </a:schemeClr>
              </a:solidFill>
            </a:endParaRPr>
          </a:p>
        </p:txBody>
      </p:sp>
      <p:sp>
        <p:nvSpPr>
          <p:cNvPr id="4" name="テキスト ボックス 3"/>
          <p:cNvSpPr txBox="1"/>
          <p:nvPr/>
        </p:nvSpPr>
        <p:spPr>
          <a:xfrm>
            <a:off x="886228" y="107504"/>
            <a:ext cx="5472608" cy="369332"/>
          </a:xfrm>
          <a:prstGeom prst="rect">
            <a:avLst/>
          </a:prstGeom>
          <a:noFill/>
        </p:spPr>
        <p:txBody>
          <a:bodyPr wrap="square" rtlCol="0">
            <a:spAutoFit/>
          </a:bodyPr>
          <a:lstStyle/>
          <a:p>
            <a:pPr algn="ctr"/>
            <a:r>
              <a:rPr lang="en-US" altLang="ja-JP" dirty="0"/>
              <a:t>Wiki</a:t>
            </a:r>
            <a:r>
              <a:rPr lang="ja-JP" altLang="en-US" dirty="0"/>
              <a:t>を活用する概念関係構築支援システム</a:t>
            </a:r>
            <a:endParaRPr kumimoji="1" lang="ja-JP" altLang="en-US" dirty="0"/>
          </a:p>
        </p:txBody>
      </p:sp>
      <p:sp>
        <p:nvSpPr>
          <p:cNvPr id="5" name="テキスト ボックス 4"/>
          <p:cNvSpPr txBox="1"/>
          <p:nvPr/>
        </p:nvSpPr>
        <p:spPr>
          <a:xfrm>
            <a:off x="1433044" y="467544"/>
            <a:ext cx="4378976" cy="369332"/>
          </a:xfrm>
          <a:prstGeom prst="rect">
            <a:avLst/>
          </a:prstGeom>
          <a:noFill/>
        </p:spPr>
        <p:txBody>
          <a:bodyPr wrap="square" rtlCol="0">
            <a:spAutoFit/>
          </a:bodyPr>
          <a:lstStyle/>
          <a:p>
            <a:r>
              <a:rPr kumimoji="1" lang="en-US" altLang="ja-JP" dirty="0" smtClean="0"/>
              <a:t>PM</a:t>
            </a:r>
            <a:r>
              <a:rPr kumimoji="1" lang="ja-JP" altLang="en-US" dirty="0" smtClean="0"/>
              <a:t>コース　矢吹研究室　</a:t>
            </a:r>
            <a:r>
              <a:rPr kumimoji="1" lang="en-US" altLang="ja-JP" dirty="0" smtClean="0"/>
              <a:t>1342069</a:t>
            </a:r>
            <a:r>
              <a:rPr kumimoji="1" lang="ja-JP" altLang="en-US" dirty="0" smtClean="0"/>
              <a:t>　下村 渉</a:t>
            </a:r>
            <a:endParaRPr kumimoji="1" lang="ja-JP" altLang="en-US" dirty="0"/>
          </a:p>
        </p:txBody>
      </p:sp>
      <p:sp>
        <p:nvSpPr>
          <p:cNvPr id="28" name="角丸四角形 27"/>
          <p:cNvSpPr/>
          <p:nvPr/>
        </p:nvSpPr>
        <p:spPr>
          <a:xfrm>
            <a:off x="489474" y="1180474"/>
            <a:ext cx="1944216" cy="14271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lumMod val="95000"/>
                    <a:lumOff val="5000"/>
                  </a:schemeClr>
                </a:solidFill>
              </a:rPr>
              <a:t>プロジェクトを進行する上で最も重要なの</a:t>
            </a:r>
            <a:r>
              <a:rPr lang="ja-JP" altLang="en-US" sz="1200" dirty="0" smtClean="0">
                <a:solidFill>
                  <a:schemeClr val="tx1">
                    <a:lumMod val="95000"/>
                    <a:lumOff val="5000"/>
                  </a:schemeClr>
                </a:solidFill>
              </a:rPr>
              <a:t>は</a:t>
            </a:r>
            <a:endParaRPr lang="en-US" altLang="ja-JP" sz="1200" dirty="0">
              <a:solidFill>
                <a:schemeClr val="tx1">
                  <a:lumMod val="95000"/>
                  <a:lumOff val="5000"/>
                </a:schemeClr>
              </a:solidFill>
            </a:endParaRPr>
          </a:p>
          <a:p>
            <a:r>
              <a:rPr lang="ja-JP" altLang="en-US" sz="1200" dirty="0" smtClean="0">
                <a:solidFill>
                  <a:schemeClr val="tx1">
                    <a:lumMod val="95000"/>
                    <a:lumOff val="5000"/>
                  </a:schemeClr>
                </a:solidFill>
              </a:rPr>
              <a:t>関係者間</a:t>
            </a:r>
            <a:r>
              <a:rPr lang="ja-JP" altLang="en-US" sz="1200" dirty="0">
                <a:solidFill>
                  <a:schemeClr val="tx1">
                    <a:lumMod val="95000"/>
                    <a:lumOff val="5000"/>
                  </a:schemeClr>
                </a:solidFill>
              </a:rPr>
              <a:t>と</a:t>
            </a:r>
            <a:r>
              <a:rPr lang="ja-JP" altLang="en-US" sz="1200" dirty="0" smtClean="0">
                <a:solidFill>
                  <a:schemeClr val="tx1">
                    <a:lumMod val="95000"/>
                    <a:lumOff val="5000"/>
                  </a:schemeClr>
                </a:solidFill>
              </a:rPr>
              <a:t>の</a:t>
            </a:r>
            <a:endParaRPr lang="en-US" altLang="ja-JP" sz="1200" dirty="0" smtClean="0">
              <a:solidFill>
                <a:schemeClr val="tx1">
                  <a:lumMod val="95000"/>
                  <a:lumOff val="5000"/>
                </a:schemeClr>
              </a:solidFill>
            </a:endParaRPr>
          </a:p>
          <a:p>
            <a:r>
              <a:rPr lang="ja-JP" altLang="en-US" sz="1200" dirty="0" smtClean="0">
                <a:solidFill>
                  <a:schemeClr val="tx1">
                    <a:lumMod val="95000"/>
                    <a:lumOff val="5000"/>
                  </a:schemeClr>
                </a:solidFill>
              </a:rPr>
              <a:t>コミュニケーション</a:t>
            </a:r>
            <a:r>
              <a:rPr lang="ja-JP" altLang="en-US" sz="1200" dirty="0">
                <a:solidFill>
                  <a:schemeClr val="tx1">
                    <a:lumMod val="95000"/>
                    <a:lumOff val="5000"/>
                  </a:schemeClr>
                </a:solidFill>
              </a:rPr>
              <a:t>で</a:t>
            </a:r>
            <a:r>
              <a:rPr lang="ja-JP" altLang="en-US" sz="1200" dirty="0" smtClean="0">
                <a:solidFill>
                  <a:schemeClr val="tx1">
                    <a:lumMod val="95000"/>
                    <a:lumOff val="5000"/>
                  </a:schemeClr>
                </a:solidFill>
              </a:rPr>
              <a:t>ある．</a:t>
            </a:r>
            <a:endParaRPr lang="ja-JP" altLang="en-US" sz="1200" dirty="0">
              <a:solidFill>
                <a:schemeClr val="tx1">
                  <a:lumMod val="95000"/>
                  <a:lumOff val="5000"/>
                </a:schemeClr>
              </a:solidFill>
            </a:endParaRPr>
          </a:p>
        </p:txBody>
      </p:sp>
      <p:sp>
        <p:nvSpPr>
          <p:cNvPr id="49" name="角丸四角形 48"/>
          <p:cNvSpPr/>
          <p:nvPr/>
        </p:nvSpPr>
        <p:spPr>
          <a:xfrm>
            <a:off x="4509120" y="1180474"/>
            <a:ext cx="1944216" cy="14271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lumMod val="95000"/>
                    <a:lumOff val="5000"/>
                  </a:schemeClr>
                </a:solidFill>
              </a:rPr>
              <a:t>開発者</a:t>
            </a:r>
            <a:r>
              <a:rPr lang="ja-JP" altLang="en-US" sz="1200" dirty="0" smtClean="0">
                <a:solidFill>
                  <a:schemeClr val="tx1">
                    <a:lumMod val="95000"/>
                    <a:lumOff val="5000"/>
                  </a:schemeClr>
                </a:solidFill>
              </a:rPr>
              <a:t>の</a:t>
            </a:r>
            <a:r>
              <a:rPr lang="ja-JP" altLang="en-US" sz="1200" dirty="0">
                <a:solidFill>
                  <a:schemeClr val="tx1">
                    <a:lumMod val="95000"/>
                    <a:lumOff val="5000"/>
                  </a:schemeClr>
                </a:solidFill>
              </a:rPr>
              <a:t>専門的</a:t>
            </a:r>
            <a:r>
              <a:rPr lang="ja-JP" altLang="en-US" sz="1200" dirty="0" smtClean="0">
                <a:solidFill>
                  <a:schemeClr val="tx1">
                    <a:lumMod val="95000"/>
                    <a:lumOff val="5000"/>
                  </a:schemeClr>
                </a:solidFill>
              </a:rPr>
              <a:t>な</a:t>
            </a:r>
            <a:r>
              <a:rPr lang="ja-JP" altLang="en-US" sz="1200" dirty="0">
                <a:solidFill>
                  <a:schemeClr val="tx1">
                    <a:lumMod val="95000"/>
                    <a:lumOff val="5000"/>
                  </a:schemeClr>
                </a:solidFill>
              </a:rPr>
              <a:t>用語</a:t>
            </a:r>
            <a:r>
              <a:rPr lang="ja-JP" altLang="en-US" sz="1200" dirty="0" smtClean="0">
                <a:solidFill>
                  <a:schemeClr val="tx1">
                    <a:lumMod val="95000"/>
                    <a:lumOff val="5000"/>
                  </a:schemeClr>
                </a:solidFill>
              </a:rPr>
              <a:t>を使った説明では発注者は十分な理解を得られないかもしれない．</a:t>
            </a:r>
            <a:endParaRPr lang="ja-JP" altLang="en-US" sz="1200" dirty="0">
              <a:solidFill>
                <a:schemeClr val="tx1">
                  <a:lumMod val="95000"/>
                  <a:lumOff val="5000"/>
                </a:schemeClr>
              </a:solidFill>
            </a:endParaRPr>
          </a:p>
        </p:txBody>
      </p:sp>
      <p:sp>
        <p:nvSpPr>
          <p:cNvPr id="25" name="右矢印 24"/>
          <p:cNvSpPr/>
          <p:nvPr/>
        </p:nvSpPr>
        <p:spPr>
          <a:xfrm>
            <a:off x="2361682" y="1714020"/>
            <a:ext cx="2232248" cy="376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30" name="テキスト ボックス 29"/>
          <p:cNvSpPr txBox="1"/>
          <p:nvPr/>
        </p:nvSpPr>
        <p:spPr>
          <a:xfrm>
            <a:off x="2433690" y="1322005"/>
            <a:ext cx="2003421" cy="461665"/>
          </a:xfrm>
          <a:prstGeom prst="rect">
            <a:avLst/>
          </a:prstGeom>
          <a:noFill/>
        </p:spPr>
        <p:txBody>
          <a:bodyPr wrap="square" rtlCol="0">
            <a:spAutoFit/>
          </a:bodyPr>
          <a:lstStyle/>
          <a:p>
            <a:r>
              <a:rPr kumimoji="1" lang="ja-JP" altLang="en-US" sz="1200" dirty="0" smtClean="0"/>
              <a:t>不適切なコミュニケーションの例として</a:t>
            </a:r>
            <a:r>
              <a:rPr kumimoji="1" lang="en-US" altLang="ja-JP" sz="1200" dirty="0" smtClean="0"/>
              <a:t>…</a:t>
            </a:r>
            <a:endParaRPr kumimoji="1" lang="ja-JP" altLang="en-US" sz="1200" dirty="0"/>
          </a:p>
        </p:txBody>
      </p:sp>
      <p:sp>
        <p:nvSpPr>
          <p:cNvPr id="32" name="下矢印 31"/>
          <p:cNvSpPr/>
          <p:nvPr/>
        </p:nvSpPr>
        <p:spPr>
          <a:xfrm>
            <a:off x="3168295" y="2411760"/>
            <a:ext cx="605115"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276872" y="2555776"/>
            <a:ext cx="1044116" cy="369332"/>
          </a:xfrm>
          <a:prstGeom prst="rect">
            <a:avLst/>
          </a:prstGeom>
          <a:noFill/>
        </p:spPr>
        <p:txBody>
          <a:bodyPr wrap="square" rtlCol="0">
            <a:spAutoFit/>
          </a:bodyPr>
          <a:lstStyle/>
          <a:p>
            <a:r>
              <a:rPr kumimoji="1" lang="ja-JP" altLang="en-US" dirty="0" smtClean="0"/>
              <a:t>そこで！</a:t>
            </a:r>
            <a:endParaRPr kumimoji="1" lang="ja-JP" altLang="en-US" dirty="0"/>
          </a:p>
        </p:txBody>
      </p:sp>
      <p:sp>
        <p:nvSpPr>
          <p:cNvPr id="57" name="円/楕円 56"/>
          <p:cNvSpPr/>
          <p:nvPr/>
        </p:nvSpPr>
        <p:spPr>
          <a:xfrm>
            <a:off x="108997" y="7786789"/>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今後</a:t>
            </a:r>
            <a:r>
              <a:rPr lang="ja-JP" altLang="en-US" dirty="0" smtClean="0"/>
              <a:t>の</a:t>
            </a:r>
            <a:r>
              <a:rPr lang="ja-JP" altLang="en-US" dirty="0"/>
              <a:t>計画</a:t>
            </a:r>
            <a:endParaRPr kumimoji="1" lang="ja-JP" altLang="en-US" dirty="0"/>
          </a:p>
        </p:txBody>
      </p:sp>
      <p:sp>
        <p:nvSpPr>
          <p:cNvPr id="69" name="角丸四角形 68"/>
          <p:cNvSpPr/>
          <p:nvPr/>
        </p:nvSpPr>
        <p:spPr>
          <a:xfrm>
            <a:off x="335339" y="5926364"/>
            <a:ext cx="1725509" cy="16699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を</a:t>
            </a:r>
            <a:r>
              <a:rPr lang="ja-JP" altLang="en-US" sz="1200" dirty="0" smtClean="0">
                <a:solidFill>
                  <a:schemeClr val="tx1">
                    <a:lumMod val="95000"/>
                    <a:lumOff val="5000"/>
                  </a:schemeClr>
                </a:solidFill>
              </a:rPr>
              <a:t>インストール</a:t>
            </a:r>
            <a:endParaRPr lang="en-US" altLang="ja-JP" sz="1200" dirty="0" smtClean="0">
              <a:solidFill>
                <a:schemeClr val="tx1">
                  <a:lumMod val="95000"/>
                  <a:lumOff val="5000"/>
                </a:schemeClr>
              </a:solidFill>
            </a:endParaRPr>
          </a:p>
          <a:p>
            <a:pPr marL="171450" indent="-171450">
              <a:buFont typeface="Arial" panose="020B0604020202020204" pitchFamily="34" charset="0"/>
              <a:buChar char="•"/>
            </a:pPr>
            <a:r>
              <a:rPr lang="ja-JP" altLang="en-US" sz="1200" dirty="0" smtClean="0">
                <a:solidFill>
                  <a:schemeClr val="tx1">
                    <a:lumMod val="95000"/>
                    <a:lumOff val="5000"/>
                  </a:schemeClr>
                </a:solidFill>
              </a:rPr>
              <a:t>ページ</a:t>
            </a:r>
            <a:r>
              <a:rPr lang="ja-JP" altLang="en-US" sz="1200" dirty="0" smtClean="0">
                <a:solidFill>
                  <a:schemeClr val="tx1">
                    <a:lumMod val="95000"/>
                    <a:lumOff val="5000"/>
                  </a:schemeClr>
                </a:solidFill>
              </a:rPr>
              <a:t>を作り，</a:t>
            </a:r>
            <a:r>
              <a:rPr lang="ja-JP" altLang="en-US" sz="1200" dirty="0" smtClean="0">
                <a:solidFill>
                  <a:schemeClr val="tx1">
                    <a:lumMod val="95000"/>
                    <a:lumOff val="5000"/>
                  </a:schemeClr>
                </a:solidFill>
              </a:rPr>
              <a:t>見出し</a:t>
            </a:r>
            <a:r>
              <a:rPr lang="ja-JP" altLang="en-US" sz="1200" dirty="0" smtClean="0">
                <a:solidFill>
                  <a:schemeClr val="tx1">
                    <a:lumMod val="95000"/>
                    <a:lumOff val="5000"/>
                  </a:schemeClr>
                </a:solidFill>
              </a:rPr>
              <a:t>の記入</a:t>
            </a:r>
            <a:endParaRPr lang="en-US" altLang="ja-JP" sz="1200" dirty="0" smtClean="0">
              <a:solidFill>
                <a:schemeClr val="tx1">
                  <a:lumMod val="95000"/>
                  <a:lumOff val="5000"/>
                </a:schemeClr>
              </a:solidFill>
            </a:endParaRPr>
          </a:p>
          <a:p>
            <a:pPr marL="171450" indent="-171450">
              <a:buFont typeface="Arial" panose="020B0604020202020204" pitchFamily="34" charset="0"/>
              <a:buChar char="•"/>
            </a:pPr>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のデータを</a:t>
            </a:r>
            <a:r>
              <a:rPr lang="en-US" altLang="ja-JP" sz="1200" dirty="0" smtClean="0">
                <a:solidFill>
                  <a:schemeClr val="tx1">
                    <a:lumMod val="95000"/>
                    <a:lumOff val="5000"/>
                  </a:schemeClr>
                </a:solidFill>
              </a:rPr>
              <a:t>XML</a:t>
            </a:r>
            <a:r>
              <a:rPr lang="ja-JP" altLang="en-US" sz="1200" dirty="0" smtClean="0">
                <a:solidFill>
                  <a:schemeClr val="tx1">
                    <a:lumMod val="95000"/>
                    <a:lumOff val="5000"/>
                  </a:schemeClr>
                </a:solidFill>
              </a:rPr>
              <a:t>にダンプ</a:t>
            </a:r>
            <a:endParaRPr lang="en-US" altLang="ja-JP" sz="1200" dirty="0" smtClean="0">
              <a:solidFill>
                <a:schemeClr val="tx1">
                  <a:lumMod val="95000"/>
                  <a:lumOff val="5000"/>
                </a:schemeClr>
              </a:solidFill>
            </a:endParaRPr>
          </a:p>
          <a:p>
            <a:pPr marL="171450" indent="-171450">
              <a:buFont typeface="Arial" panose="020B0604020202020204" pitchFamily="34" charset="0"/>
              <a:buChar char="•"/>
            </a:pPr>
            <a:r>
              <a:rPr lang="ja-JP" altLang="en-US" sz="1200" dirty="0" smtClean="0">
                <a:solidFill>
                  <a:schemeClr val="tx1">
                    <a:lumMod val="95000"/>
                    <a:lumOff val="5000"/>
                  </a:schemeClr>
                </a:solidFill>
              </a:rPr>
              <a:t>上位</a:t>
            </a:r>
            <a:r>
              <a:rPr lang="ja-JP" altLang="en-US" sz="1200" dirty="0" smtClean="0">
                <a:solidFill>
                  <a:schemeClr val="tx1">
                    <a:lumMod val="95000"/>
                    <a:lumOff val="5000"/>
                  </a:schemeClr>
                </a:solidFill>
              </a:rPr>
              <a:t>下位関係抽出ツールで解析し</a:t>
            </a:r>
            <a:r>
              <a:rPr lang="ja-JP" altLang="en-US" sz="1200" dirty="0" smtClean="0">
                <a:solidFill>
                  <a:schemeClr val="tx1">
                    <a:lumMod val="95000"/>
                    <a:lumOff val="5000"/>
                  </a:schemeClr>
                </a:solidFill>
              </a:rPr>
              <a:t>抽出</a:t>
            </a:r>
            <a:endParaRPr lang="ja-JP" altLang="en-US" sz="1200" dirty="0">
              <a:solidFill>
                <a:schemeClr val="tx1">
                  <a:lumMod val="95000"/>
                  <a:lumOff val="5000"/>
                </a:schemeClr>
              </a:solidFill>
            </a:endParaRPr>
          </a:p>
        </p:txBody>
      </p:sp>
      <p:sp>
        <p:nvSpPr>
          <p:cNvPr id="74" name="テキスト ボックス 73"/>
          <p:cNvSpPr txBox="1"/>
          <p:nvPr/>
        </p:nvSpPr>
        <p:spPr>
          <a:xfrm>
            <a:off x="4400128" y="6950005"/>
            <a:ext cx="1871995" cy="646331"/>
          </a:xfrm>
          <a:prstGeom prst="rect">
            <a:avLst/>
          </a:prstGeom>
          <a:noFill/>
        </p:spPr>
        <p:txBody>
          <a:bodyPr wrap="square" rtlCol="0">
            <a:spAutoFit/>
          </a:bodyPr>
          <a:lstStyle/>
          <a:p>
            <a:pPr algn="ctr"/>
            <a:r>
              <a:rPr kumimoji="1" lang="ja-JP" altLang="en-US" sz="1200" dirty="0" smtClean="0"/>
              <a:t>↑「グランブルーファンタジー」のページの「登場キャラクター」の解析結果</a:t>
            </a:r>
            <a:endParaRPr kumimoji="1" lang="ja-JP" altLang="en-US" sz="1200" dirty="0"/>
          </a:p>
        </p:txBody>
      </p:sp>
      <p:sp>
        <p:nvSpPr>
          <p:cNvPr id="76" name="テキスト ボックス 75"/>
          <p:cNvSpPr txBox="1"/>
          <p:nvPr/>
        </p:nvSpPr>
        <p:spPr>
          <a:xfrm>
            <a:off x="2276872" y="6950005"/>
            <a:ext cx="1935899" cy="646331"/>
          </a:xfrm>
          <a:prstGeom prst="rect">
            <a:avLst/>
          </a:prstGeom>
          <a:noFill/>
        </p:spPr>
        <p:txBody>
          <a:bodyPr wrap="square" rtlCol="0">
            <a:spAutoFit/>
          </a:bodyPr>
          <a:lstStyle/>
          <a:p>
            <a:pPr algn="ctr"/>
            <a:r>
              <a:rPr kumimoji="1" lang="ja-JP" altLang="en-US" sz="1200" dirty="0" smtClean="0"/>
              <a:t>↑「グランブルーファンタジー」のページの「メインキャラクター」の解析結果</a:t>
            </a:r>
            <a:endParaRPr kumimoji="1" lang="ja-JP" altLang="en-US" sz="1200" dirty="0"/>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4261480003"/>
              </p:ext>
            </p:extLst>
          </p:nvPr>
        </p:nvGraphicFramePr>
        <p:xfrm>
          <a:off x="4509120" y="5812039"/>
          <a:ext cx="2015514" cy="1064217"/>
        </p:xfrm>
        <a:graphic>
          <a:graphicData uri="http://schemas.openxmlformats.org/presentationml/2006/ole">
            <mc:AlternateContent xmlns:mc="http://schemas.openxmlformats.org/markup-compatibility/2006">
              <mc:Choice xmlns:v="urn:schemas-microsoft-com:vml" Requires="v">
                <p:oleObj spid="_x0000_s1064" name="ワークシート" r:id="rId3" imgW="3133549" imgH="1552646" progId="Excel.Sheet.12">
                  <p:embed/>
                </p:oleObj>
              </mc:Choice>
              <mc:Fallback>
                <p:oleObj name="ワークシート" r:id="rId3" imgW="3133549" imgH="1552646" progId="Excel.Sheet.12">
                  <p:embed/>
                  <p:pic>
                    <p:nvPicPr>
                      <p:cNvPr id="0" name=""/>
                      <p:cNvPicPr/>
                      <p:nvPr/>
                    </p:nvPicPr>
                    <p:blipFill>
                      <a:blip r:embed="rId4"/>
                      <a:stretch>
                        <a:fillRect/>
                      </a:stretch>
                    </p:blipFill>
                    <p:spPr>
                      <a:xfrm>
                        <a:off x="4509120" y="5812039"/>
                        <a:ext cx="2015514" cy="1064217"/>
                      </a:xfrm>
                      <a:prstGeom prst="rect">
                        <a:avLst/>
                      </a:prstGeom>
                    </p:spPr>
                  </p:pic>
                </p:oleObj>
              </mc:Fallback>
            </mc:AlternateContent>
          </a:graphicData>
        </a:graphic>
      </p:graphicFrame>
      <p:graphicFrame>
        <p:nvGraphicFramePr>
          <p:cNvPr id="7" name="オブジェクト 6"/>
          <p:cNvGraphicFramePr>
            <a:graphicFrameLocks noChangeAspect="1"/>
          </p:cNvGraphicFramePr>
          <p:nvPr>
            <p:extLst>
              <p:ext uri="{D42A27DB-BD31-4B8C-83A1-F6EECF244321}">
                <p14:modId xmlns:p14="http://schemas.microsoft.com/office/powerpoint/2010/main" val="1892464272"/>
              </p:ext>
            </p:extLst>
          </p:nvPr>
        </p:nvGraphicFramePr>
        <p:xfrm>
          <a:off x="2276872" y="5829221"/>
          <a:ext cx="1934527" cy="1047035"/>
        </p:xfrm>
        <a:graphic>
          <a:graphicData uri="http://schemas.openxmlformats.org/presentationml/2006/ole">
            <mc:AlternateContent xmlns:mc="http://schemas.openxmlformats.org/markup-compatibility/2006">
              <mc:Choice xmlns:v="urn:schemas-microsoft-com:vml" Requires="v">
                <p:oleObj spid="_x0000_s1065" name="ワークシート" r:id="rId5" imgW="3305287" imgH="1381068" progId="Excel.Sheet.12">
                  <p:embed/>
                </p:oleObj>
              </mc:Choice>
              <mc:Fallback>
                <p:oleObj name="ワークシート" r:id="rId5" imgW="3305287" imgH="1381068" progId="Excel.Sheet.12">
                  <p:embed/>
                  <p:pic>
                    <p:nvPicPr>
                      <p:cNvPr id="0" name=""/>
                      <p:cNvPicPr/>
                      <p:nvPr/>
                    </p:nvPicPr>
                    <p:blipFill>
                      <a:blip r:embed="rId6"/>
                      <a:stretch>
                        <a:fillRect/>
                      </a:stretch>
                    </p:blipFill>
                    <p:spPr>
                      <a:xfrm>
                        <a:off x="2276872" y="5829221"/>
                        <a:ext cx="1934527" cy="1047035"/>
                      </a:xfrm>
                      <a:prstGeom prst="rect">
                        <a:avLst/>
                      </a:prstGeom>
                    </p:spPr>
                  </p:pic>
                </p:oleObj>
              </mc:Fallback>
            </mc:AlternateContent>
          </a:graphicData>
        </a:graphic>
      </p:graphicFrame>
      <p:sp>
        <p:nvSpPr>
          <p:cNvPr id="8" name="角丸四角形 7"/>
          <p:cNvSpPr/>
          <p:nvPr/>
        </p:nvSpPr>
        <p:spPr>
          <a:xfrm>
            <a:off x="596806" y="2987824"/>
            <a:ext cx="5774832"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rgbClr val="FF0000"/>
                </a:solidFill>
              </a:rPr>
              <a:t>関係者間での視点や用語が異なる語彙を目的に応じた最適な語彙への変換ができるような</a:t>
            </a:r>
            <a:r>
              <a:rPr lang="ja-JP" altLang="en-US" dirty="0" smtClean="0">
                <a:solidFill>
                  <a:srgbClr val="FF0000"/>
                </a:solidFill>
              </a:rPr>
              <a:t>システムを作る．</a:t>
            </a:r>
            <a:endParaRPr lang="ja-JP" altLang="en-US" dirty="0">
              <a:solidFill>
                <a:srgbClr val="FF0000"/>
              </a:solidFill>
            </a:endParaRPr>
          </a:p>
        </p:txBody>
      </p:sp>
      <p:sp>
        <p:nvSpPr>
          <p:cNvPr id="27" name="円/楕円 26"/>
          <p:cNvSpPr/>
          <p:nvPr/>
        </p:nvSpPr>
        <p:spPr>
          <a:xfrm>
            <a:off x="3442050" y="3702450"/>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研究</a:t>
            </a:r>
            <a:endParaRPr kumimoji="1" lang="en-US" altLang="ja-JP" dirty="0" smtClean="0"/>
          </a:p>
          <a:p>
            <a:pPr algn="ctr"/>
            <a:r>
              <a:rPr kumimoji="1" lang="ja-JP" altLang="en-US" dirty="0" smtClean="0"/>
              <a:t>方法</a:t>
            </a:r>
            <a:endParaRPr kumimoji="1" lang="ja-JP" altLang="en-US" dirty="0"/>
          </a:p>
        </p:txBody>
      </p:sp>
      <p:sp>
        <p:nvSpPr>
          <p:cNvPr id="29" name="円/楕円 28"/>
          <p:cNvSpPr/>
          <p:nvPr/>
        </p:nvSpPr>
        <p:spPr>
          <a:xfrm>
            <a:off x="113388" y="5455432"/>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進捗</a:t>
            </a:r>
            <a:endParaRPr kumimoji="1" lang="en-US" altLang="ja-JP" dirty="0" smtClean="0"/>
          </a:p>
          <a:p>
            <a:pPr algn="ctr"/>
            <a:r>
              <a:rPr kumimoji="1" lang="ja-JP" altLang="en-US" dirty="0" smtClean="0"/>
              <a:t>状況</a:t>
            </a:r>
            <a:endParaRPr kumimoji="1" lang="ja-JP" altLang="en-US" dirty="0"/>
          </a:p>
        </p:txBody>
      </p:sp>
      <p:sp>
        <p:nvSpPr>
          <p:cNvPr id="31" name="円/楕円 30"/>
          <p:cNvSpPr/>
          <p:nvPr/>
        </p:nvSpPr>
        <p:spPr>
          <a:xfrm>
            <a:off x="113389" y="3665492"/>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目的</a:t>
            </a:r>
            <a:endParaRPr kumimoji="1" lang="ja-JP" altLang="en-US" dirty="0"/>
          </a:p>
        </p:txBody>
      </p:sp>
      <p:sp>
        <p:nvSpPr>
          <p:cNvPr id="34" name="円/楕円 33"/>
          <p:cNvSpPr/>
          <p:nvPr/>
        </p:nvSpPr>
        <p:spPr>
          <a:xfrm>
            <a:off x="113388" y="596929"/>
            <a:ext cx="1281169"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背景</a:t>
            </a:r>
            <a:endParaRPr kumimoji="1" lang="ja-JP" altLang="en-US" dirty="0"/>
          </a:p>
        </p:txBody>
      </p:sp>
    </p:spTree>
    <p:extLst>
      <p:ext uri="{BB962C8B-B14F-4D97-AF65-F5344CB8AC3E}">
        <p14:creationId xmlns:p14="http://schemas.microsoft.com/office/powerpoint/2010/main" val="2081002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232</Words>
  <Application>Microsoft Office PowerPoint</Application>
  <PresentationFormat>画面に合わせる (4:3)</PresentationFormat>
  <Paragraphs>28</Paragraphs>
  <Slides>1</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Office ​​テーマ</vt:lpstr>
      <vt:lpstr>ワークシート</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Satoshi</dc:creator>
  <cp:lastModifiedBy>shimomura</cp:lastModifiedBy>
  <cp:revision>55</cp:revision>
  <dcterms:created xsi:type="dcterms:W3CDTF">2015-10-05T13:54:22Z</dcterms:created>
  <dcterms:modified xsi:type="dcterms:W3CDTF">2016-01-08T03:56:09Z</dcterms:modified>
</cp:coreProperties>
</file>