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27" d="100"/>
          <a:sy n="27" d="100"/>
        </p:scale>
        <p:origin x="22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146" name="Picture 2" descr="黒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10"/>
            <a:ext cx="21383625" cy="30282223"/>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ctrTitle"/>
          </p:nvPr>
        </p:nvSpPr>
        <p:spPr>
          <a:xfrm>
            <a:off x="1603772" y="9404941"/>
            <a:ext cx="18176081" cy="6489548"/>
          </a:xfrm>
        </p:spPr>
        <p:txBody>
          <a:bodyPr/>
          <a:lstStyle>
            <a:lvl1pPr algn="ctr">
              <a:defRPr sz="8419">
                <a:solidFill>
                  <a:srgbClr val="FFFF00"/>
                </a:solidFill>
              </a:defRPr>
            </a:lvl1pPr>
          </a:lstStyle>
          <a:p>
            <a:pPr lvl="0"/>
            <a:r>
              <a:rPr lang="ja-JP" altLang="en-US" noProof="0" smtClean="0"/>
              <a:t>マスター タイトルの書式設定</a:t>
            </a:r>
          </a:p>
        </p:txBody>
      </p:sp>
      <p:sp>
        <p:nvSpPr>
          <p:cNvPr id="6148" name="Rectangle 4"/>
          <p:cNvSpPr>
            <a:spLocks noGrp="1" noChangeArrowheads="1"/>
          </p:cNvSpPr>
          <p:nvPr>
            <p:ph type="subTitle" idx="1"/>
          </p:nvPr>
        </p:nvSpPr>
        <p:spPr>
          <a:xfrm>
            <a:off x="3207544" y="17155954"/>
            <a:ext cx="14968538" cy="7736999"/>
          </a:xfrm>
        </p:spPr>
        <p:txBody>
          <a:bodyPr/>
          <a:lstStyle>
            <a:lvl1pPr marL="0" indent="0" algn="ctr">
              <a:buFont typeface="Wingdings" panose="05000000000000000000" pitchFamily="2" charset="2"/>
              <a:buNone/>
              <a:defRPr/>
            </a:lvl1pPr>
          </a:lstStyle>
          <a:p>
            <a:pPr lvl="0"/>
            <a:r>
              <a:rPr lang="ja-JP" altLang="en-US" noProof="0" smtClean="0"/>
              <a:t>マスター サブタイトルの書式設定</a:t>
            </a:r>
          </a:p>
        </p:txBody>
      </p:sp>
      <p:sp>
        <p:nvSpPr>
          <p:cNvPr id="6149" name="Rectangle 5"/>
          <p:cNvSpPr>
            <a:spLocks noGrp="1" noChangeArrowheads="1"/>
          </p:cNvSpPr>
          <p:nvPr>
            <p:ph type="dt" sz="half" idx="2"/>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6150" name="Rectangle 6"/>
          <p:cNvSpPr>
            <a:spLocks noGrp="1" noChangeArrowheads="1"/>
          </p:cNvSpPr>
          <p:nvPr>
            <p:ph type="ftr" sz="quarter" idx="3"/>
          </p:nvPr>
        </p:nvSpPr>
        <p:spPr/>
        <p:txBody>
          <a:bodyPr/>
          <a:lstStyle>
            <a:lvl1pPr>
              <a:defRPr/>
            </a:lvl1pPr>
          </a:lstStyle>
          <a:p>
            <a:endParaRPr kumimoji="1" lang="ja-JP" altLang="en-US"/>
          </a:p>
        </p:txBody>
      </p:sp>
      <p:sp>
        <p:nvSpPr>
          <p:cNvPr id="6151" name="Rectangle 7"/>
          <p:cNvSpPr>
            <a:spLocks noGrp="1" noChangeArrowheads="1"/>
          </p:cNvSpPr>
          <p:nvPr>
            <p:ph type="sldNum" sz="quarter" idx="4"/>
          </p:nvPr>
        </p:nvSpPr>
        <p:spPr/>
        <p:txBody>
          <a:bodyPr/>
          <a:lstStyle>
            <a:lvl1pPr>
              <a:defRPr/>
            </a:lvl1pPr>
          </a:lstStyle>
          <a:p>
            <a:fld id="{7B299C4D-6D13-427F-B716-92EBD3E3B5FF}" type="slidenum">
              <a:rPr kumimoji="1" lang="ja-JP" altLang="en-US" smtClean="0"/>
              <a:t>‹#›</a:t>
            </a:fld>
            <a:endParaRPr kumimoji="1" lang="ja-JP" altLang="en-US"/>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754" y="2414306"/>
            <a:ext cx="16962116" cy="95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580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7"/>
                                        </p:tgtEl>
                                        <p:attrNameLst>
                                          <p:attrName>style.visibility</p:attrName>
                                        </p:attrNameLst>
                                      </p:cBhvr>
                                      <p:to>
                                        <p:strVal val="visible"/>
                                      </p:to>
                                    </p:set>
                                    <p:anim calcmode="discrete" valueType="clr">
                                      <p:cBhvr override="childStyle">
                                        <p:cTn id="7" dur="500"/>
                                        <p:tgtEl>
                                          <p:spTgt spid="6147"/>
                                        </p:tgtEl>
                                        <p:attrNameLst>
                                          <p:attrName>style.color</p:attrName>
                                        </p:attrNameLst>
                                      </p:cBhvr>
                                      <p:tavLst>
                                        <p:tav tm="0">
                                          <p:val>
                                            <p:clrVal>
                                              <a:srgbClr val="FFFF00"/>
                                            </p:clrVal>
                                          </p:val>
                                        </p:tav>
                                        <p:tav tm="50000">
                                          <p:val>
                                            <p:clrVal>
                                              <a:srgbClr val="FFFF00"/>
                                            </p:clrVal>
                                          </p:val>
                                        </p:tav>
                                      </p:tavLst>
                                    </p:anim>
                                    <p:anim calcmode="discrete" valueType="clr">
                                      <p:cBhvr>
                                        <p:cTn id="8" dur="500"/>
                                        <p:tgtEl>
                                          <p:spTgt spid="6147"/>
                                        </p:tgtEl>
                                        <p:attrNameLst>
                                          <p:attrName>fillcolor</p:attrName>
                                        </p:attrNameLst>
                                      </p:cBhvr>
                                      <p:tavLst>
                                        <p:tav tm="0">
                                          <p:val>
                                            <p:clrVal>
                                              <a:schemeClr val="accent2"/>
                                            </p:clrVal>
                                          </p:val>
                                        </p:tav>
                                        <p:tav tm="50000">
                                          <p:val>
                                            <p:clrVal>
                                              <a:schemeClr val="hlink"/>
                                            </p:clrVal>
                                          </p:val>
                                        </p:tav>
                                      </p:tavLst>
                                    </p:anim>
                                    <p:set>
                                      <p:cBhvr>
                                        <p:cTn id="9" dur="500"/>
                                        <p:tgtEl>
                                          <p:spTgt spid="6147"/>
                                        </p:tgtEl>
                                        <p:attrNameLst>
                                          <p:attrName>fill.type</p:attrName>
                                        </p:attrNameLst>
                                      </p:cBhvr>
                                      <p:to>
                                        <p:strVal val="solid"/>
                                      </p:to>
                                    </p:set>
                                  </p:childTnLst>
                                </p:cTn>
                              </p:par>
                            </p:childTnLst>
                          </p:cTn>
                        </p:par>
                        <p:par>
                          <p:cTn id="10" fill="hold" nodeType="afterGroup">
                            <p:stCondLst>
                              <p:cond delay="3250"/>
                            </p:stCondLst>
                            <p:childTnLst>
                              <p:par>
                                <p:cTn id="11" presetID="22" presetClass="entr" presetSubtype="8" fill="hold" nodeType="afterEffect">
                                  <p:stCondLst>
                                    <p:cond delay="0"/>
                                  </p:stCondLst>
                                  <p:childTnLst>
                                    <p:set>
                                      <p:cBhvr>
                                        <p:cTn id="12" dur="1" fill="hold">
                                          <p:stCondLst>
                                            <p:cond delay="0"/>
                                          </p:stCondLst>
                                        </p:cTn>
                                        <p:tgtEl>
                                          <p:spTgt spid="6153"/>
                                        </p:tgtEl>
                                        <p:attrNameLst>
                                          <p:attrName>style.visibility</p:attrName>
                                        </p:attrNameLst>
                                      </p:cBhvr>
                                      <p:to>
                                        <p:strVal val="visible"/>
                                      </p:to>
                                    </p:set>
                                    <p:animEffect transition="in" filter="wipe(left)">
                                      <p:cBhvr>
                                        <p:cTn id="13" dur="500"/>
                                        <p:tgtEl>
                                          <p:spTgt spid="6153"/>
                                        </p:tgtEl>
                                      </p:cBhvr>
                                    </p:animEffect>
                                  </p:childTnLst>
                                </p:cTn>
                              </p:par>
                            </p:childTnLst>
                          </p:cTn>
                        </p:par>
                        <p:par>
                          <p:cTn id="14" fill="hold" nodeType="afterGroup">
                            <p:stCondLst>
                              <p:cond delay="3750"/>
                            </p:stCondLst>
                            <p:childTnLst>
                              <p:par>
                                <p:cTn id="15" presetID="10" presetClass="entr" presetSubtype="0" fill="hold" grpId="0" nodeType="afterEffect">
                                  <p:stCondLst>
                                    <p:cond delay="500"/>
                                  </p:stCondLst>
                                  <p:childTnLst>
                                    <p:set>
                                      <p:cBhvr>
                                        <p:cTn id="16" dur="1" fill="hold">
                                          <p:stCondLst>
                                            <p:cond delay="0"/>
                                          </p:stCondLst>
                                        </p:cTn>
                                        <p:tgtEl>
                                          <p:spTgt spid="6148">
                                            <p:txEl>
                                              <p:pRg st="0" end="0"/>
                                            </p:txEl>
                                          </p:spTgt>
                                        </p:tgtEl>
                                        <p:attrNameLst>
                                          <p:attrName>style.visibility</p:attrName>
                                        </p:attrNameLst>
                                      </p:cBhvr>
                                      <p:to>
                                        <p:strVal val="visible"/>
                                      </p:to>
                                    </p:set>
                                    <p:animEffect transition="in" filter="fade">
                                      <p:cBhvr>
                                        <p:cTn id="17" dur="500"/>
                                        <p:tgtEl>
                                          <p:spTgt spid="6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build="p">
        <p:tmplLst>
          <p:tmpl lvl="1">
            <p:tnLst>
              <p:par>
                <p:cTn presetID="10" presetClass="entr" presetSubtype="0" fill="hold" nodeType="afterEffect">
                  <p:stCondLst>
                    <p:cond delay="500"/>
                  </p:stCondLst>
                  <p:childTnLst>
                    <p:set>
                      <p:cBhvr>
                        <p:cTn dur="1" fill="hold">
                          <p:stCondLst>
                            <p:cond delay="0"/>
                          </p:stCondLst>
                        </p:cTn>
                        <p:tgtEl>
                          <p:spTgt spid="6148"/>
                        </p:tgtEl>
                        <p:attrNameLst>
                          <p:attrName>style.visibility</p:attrName>
                        </p:attrNameLst>
                      </p:cBhvr>
                      <p:to>
                        <p:strVal val="visible"/>
                      </p:to>
                    </p:set>
                    <p:animEffect transition="in" filter="fade">
                      <p:cBhvr>
                        <p:cTn dur="500"/>
                        <p:tgtEl>
                          <p:spTgt spid="61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36250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28066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93194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8988" y="7547783"/>
            <a:ext cx="18443377" cy="12593645"/>
          </a:xfrm>
        </p:spPr>
        <p:txBody>
          <a:bodyPr anchor="b"/>
          <a:lstStyle>
            <a:lvl1pPr>
              <a:defRPr sz="14031"/>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458988" y="20260569"/>
            <a:ext cx="18443377" cy="6622701"/>
          </a:xfrm>
        </p:spPr>
        <p:txBody>
          <a:bodyPr/>
          <a:lstStyle>
            <a:lvl1pPr marL="0" indent="0">
              <a:buNone/>
              <a:defRPr sz="5612"/>
            </a:lvl1pPr>
            <a:lvl2pPr marL="1069162" indent="0">
              <a:buNone/>
              <a:defRPr sz="4677"/>
            </a:lvl2pPr>
            <a:lvl3pPr marL="2138324" indent="0">
              <a:buNone/>
              <a:defRPr sz="4209"/>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413069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069181" y="6237255"/>
            <a:ext cx="9444434" cy="208072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10870010" y="6237255"/>
            <a:ext cx="9444434" cy="208072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56222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8" y="1611877"/>
            <a:ext cx="18443377" cy="5851808"/>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473839" y="7421634"/>
            <a:ext cx="9047203"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1473839" y="11058863"/>
            <a:ext cx="9047203"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10825460" y="7421634"/>
            <a:ext cx="909175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10825460" y="11058863"/>
            <a:ext cx="9091754"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40708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345024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15337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9" y="2018348"/>
            <a:ext cx="6897704" cy="7064216"/>
          </a:xfrm>
        </p:spPr>
        <p:txBody>
          <a:bodyPr anchor="b"/>
          <a:lstStyle>
            <a:lvl1pPr>
              <a:defRPr sz="7483"/>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9091754" y="4359072"/>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1473839" y="9082564"/>
            <a:ext cx="6897704"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226344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9" y="2018348"/>
            <a:ext cx="6897704" cy="7064216"/>
          </a:xfrm>
        </p:spPr>
        <p:txBody>
          <a:bodyPr anchor="b"/>
          <a:lstStyle>
            <a:lvl1pPr>
              <a:defRPr sz="7483"/>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9091754" y="4359072"/>
            <a:ext cx="10825460" cy="21515024"/>
          </a:xfrm>
        </p:spPr>
        <p:txBody>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473839" y="9082564"/>
            <a:ext cx="6897704"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30709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1" name="Picture 7" descr="黒板"/>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7010"/>
            <a:ext cx="21383625" cy="3028222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1069181" y="1212412"/>
            <a:ext cx="19245263" cy="27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069181" y="6237255"/>
            <a:ext cx="19245263" cy="2080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1069181" y="27570067"/>
            <a:ext cx="4989513"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3274">
                <a:solidFill>
                  <a:schemeClr val="bg1"/>
                </a:solidFill>
                <a:latin typeface="+mn-lt"/>
              </a:defRPr>
            </a:lvl1pPr>
          </a:lstStyle>
          <a:p>
            <a:fld id="{DE4CF0F2-1DEF-44E1-93C5-6E89556B6431}" type="datetimeFigureOut">
              <a:rPr kumimoji="1" lang="ja-JP" altLang="en-US" smtClean="0"/>
              <a:t>2014/12/18</a:t>
            </a:fld>
            <a:endParaRPr kumimoji="1" lang="ja-JP" altLang="en-US"/>
          </a:p>
        </p:txBody>
      </p:sp>
      <p:sp>
        <p:nvSpPr>
          <p:cNvPr id="1029" name="Rectangle 5"/>
          <p:cNvSpPr>
            <a:spLocks noGrp="1" noChangeArrowheads="1"/>
          </p:cNvSpPr>
          <p:nvPr>
            <p:ph type="ftr" sz="quarter" idx="3"/>
          </p:nvPr>
        </p:nvSpPr>
        <p:spPr bwMode="auto">
          <a:xfrm>
            <a:off x="7306072" y="27570067"/>
            <a:ext cx="6771481"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3274">
                <a:solidFill>
                  <a:schemeClr val="bg1"/>
                </a:solidFill>
                <a:latin typeface="+mn-lt"/>
              </a:defRPr>
            </a:lvl1pPr>
          </a:lstStyle>
          <a:p>
            <a:endParaRPr kumimoji="1" lang="ja-JP" altLang="en-US"/>
          </a:p>
        </p:txBody>
      </p:sp>
      <p:sp>
        <p:nvSpPr>
          <p:cNvPr id="1030" name="Rectangle 6"/>
          <p:cNvSpPr>
            <a:spLocks noGrp="1" noChangeArrowheads="1"/>
          </p:cNvSpPr>
          <p:nvPr>
            <p:ph type="sldNum" sz="quarter" idx="4"/>
          </p:nvPr>
        </p:nvSpPr>
        <p:spPr bwMode="auto">
          <a:xfrm>
            <a:off x="15324931" y="27570067"/>
            <a:ext cx="4989513"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3274">
                <a:solidFill>
                  <a:schemeClr val="bg1"/>
                </a:solidFill>
                <a:latin typeface="+mn-lt"/>
              </a:defRPr>
            </a:lvl1pPr>
          </a:lstStyle>
          <a:p>
            <a:fld id="{7B299C4D-6D13-427F-B716-92EBD3E3B5FF}" type="slidenum">
              <a:rPr kumimoji="1" lang="ja-JP" altLang="en-US" smtClean="0"/>
              <a:t>‹#›</a:t>
            </a:fld>
            <a:endParaRPr kumimoji="1" lang="ja-JP" altLang="en-US"/>
          </a:p>
        </p:txBody>
      </p:sp>
      <p:pic>
        <p:nvPicPr>
          <p:cNvPr id="1032"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398" y="3693298"/>
            <a:ext cx="20039724" cy="80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598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7483" kern="1200">
          <a:solidFill>
            <a:schemeClr val="bg1"/>
          </a:solidFill>
          <a:latin typeface="+mj-lt"/>
          <a:ea typeface="+mj-ea"/>
          <a:cs typeface="+mj-cs"/>
        </a:defRPr>
      </a:lvl1pPr>
      <a:lvl2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2pPr>
      <a:lvl3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3pPr>
      <a:lvl4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4pPr>
      <a:lvl5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5pPr>
      <a:lvl6pPr marL="1069162"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6pPr>
      <a:lvl7pPr marL="2138324"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7pPr>
      <a:lvl8pPr marL="3207487"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8pPr>
      <a:lvl9pPr marL="4276649"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9pPr>
    </p:titleStyle>
    <p:bodyStyle>
      <a:lvl1pPr marL="801872" indent="-801872" algn="l" rtl="0" eaLnBrk="1" fontAlgn="base" hangingPunct="1">
        <a:lnSpc>
          <a:spcPct val="120000"/>
        </a:lnSpc>
        <a:spcBef>
          <a:spcPct val="20000"/>
        </a:spcBef>
        <a:spcAft>
          <a:spcPct val="0"/>
        </a:spcAft>
        <a:buSzPct val="75000"/>
        <a:buFont typeface="Wingdings" panose="05000000000000000000" pitchFamily="2" charset="2"/>
        <a:buChar char="l"/>
        <a:defRPr kumimoji="1" sz="7483" kern="1200">
          <a:solidFill>
            <a:schemeClr val="bg1"/>
          </a:solidFill>
          <a:latin typeface="+mn-lt"/>
          <a:ea typeface="+mn-ea"/>
          <a:cs typeface="+mn-cs"/>
        </a:defRPr>
      </a:lvl1pPr>
      <a:lvl2pPr marL="1737389" indent="-668226" algn="l" rtl="0" eaLnBrk="1" fontAlgn="base" hangingPunct="1">
        <a:lnSpc>
          <a:spcPct val="120000"/>
        </a:lnSpc>
        <a:spcBef>
          <a:spcPct val="20000"/>
        </a:spcBef>
        <a:spcAft>
          <a:spcPct val="0"/>
        </a:spcAft>
        <a:buSzPct val="65000"/>
        <a:buFont typeface="Wingdings" panose="05000000000000000000" pitchFamily="2" charset="2"/>
        <a:buChar char="n"/>
        <a:defRPr kumimoji="1" sz="6548" kern="1200">
          <a:solidFill>
            <a:schemeClr val="bg1"/>
          </a:solidFill>
          <a:latin typeface="+mn-lt"/>
          <a:ea typeface="+mn-ea"/>
          <a:cs typeface="+mn-cs"/>
        </a:defRPr>
      </a:lvl2pPr>
      <a:lvl3pPr marL="2672906" indent="-534581" algn="l" rtl="0" eaLnBrk="1" fontAlgn="base" hangingPunct="1">
        <a:lnSpc>
          <a:spcPct val="120000"/>
        </a:lnSpc>
        <a:spcBef>
          <a:spcPct val="20000"/>
        </a:spcBef>
        <a:spcAft>
          <a:spcPct val="0"/>
        </a:spcAft>
        <a:buFont typeface="ＭＳ Ｐゴシック" panose="020B0600070205080204" pitchFamily="50" charset="-128"/>
        <a:buChar char="-"/>
        <a:defRPr kumimoji="1" sz="5612" kern="1200">
          <a:solidFill>
            <a:schemeClr val="bg1"/>
          </a:solidFill>
          <a:latin typeface="+mn-lt"/>
          <a:ea typeface="+mn-ea"/>
          <a:cs typeface="+mn-cs"/>
        </a:defRPr>
      </a:lvl3pPr>
      <a:lvl4pPr marL="3742068" indent="-534581" algn="l" rtl="0" eaLnBrk="1" fontAlgn="base" hangingPunct="1">
        <a:lnSpc>
          <a:spcPct val="120000"/>
        </a:lnSpc>
        <a:spcBef>
          <a:spcPct val="20000"/>
        </a:spcBef>
        <a:spcAft>
          <a:spcPct val="0"/>
        </a:spcAft>
        <a:buFont typeface="ＭＳ Ｐゴシック" panose="020B0600070205080204" pitchFamily="50" charset="-128"/>
        <a:buChar char="-"/>
        <a:defRPr kumimoji="1" sz="4677" kern="1200">
          <a:solidFill>
            <a:schemeClr val="bg1"/>
          </a:solidFill>
          <a:latin typeface="+mn-lt"/>
          <a:ea typeface="+mn-ea"/>
          <a:cs typeface="+mn-cs"/>
        </a:defRPr>
      </a:lvl4pPr>
      <a:lvl5pPr marL="4811230" indent="-534581" algn="l" rtl="0" eaLnBrk="1" fontAlgn="base" hangingPunct="1">
        <a:lnSpc>
          <a:spcPct val="120000"/>
        </a:lnSpc>
        <a:spcBef>
          <a:spcPct val="20000"/>
        </a:spcBef>
        <a:spcAft>
          <a:spcPct val="0"/>
        </a:spcAft>
        <a:buFont typeface="ＭＳ Ｐゴシック" panose="020B0600070205080204" pitchFamily="50" charset="-128"/>
        <a:buChar char="-"/>
        <a:defRPr kumimoji="1" sz="4677" kern="1200">
          <a:solidFill>
            <a:schemeClr val="bg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ja-JP"/>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正方形/長方形 3"/>
          <p:cNvSpPr/>
          <p:nvPr/>
        </p:nvSpPr>
        <p:spPr>
          <a:xfrm>
            <a:off x="1107615" y="879322"/>
            <a:ext cx="18894021" cy="2136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600" b="1" dirty="0">
                <a:solidFill>
                  <a:schemeClr val="tx1"/>
                </a:solidFill>
              </a:rPr>
              <a:t>集合知の成功事例としての株価変動についての調査</a:t>
            </a:r>
            <a:endParaRPr lang="en-US" altLang="ja-JP" sz="6600" b="1" dirty="0">
              <a:solidFill>
                <a:schemeClr val="tx1"/>
              </a:solidFill>
            </a:endParaRPr>
          </a:p>
        </p:txBody>
      </p:sp>
      <p:sp>
        <p:nvSpPr>
          <p:cNvPr id="6" name="角丸四角形 5"/>
          <p:cNvSpPr/>
          <p:nvPr/>
        </p:nvSpPr>
        <p:spPr>
          <a:xfrm>
            <a:off x="755007" y="3411930"/>
            <a:ext cx="8119872" cy="3075419"/>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r>
              <a:rPr kumimoji="1" lang="ja-JP" altLang="en-US" sz="3200" dirty="0" smtClean="0">
                <a:solidFill>
                  <a:schemeClr val="tx1"/>
                </a:solidFill>
              </a:rPr>
              <a:t>事故が起きて数分後に、その事故原因がわかっていないのにも関わらずある株式会社の株価だけが急激に下がった。事故が起きて数か月後、株価の下がった株式会社のミスにより事故が起きたと公表された。</a:t>
            </a:r>
            <a:endParaRPr kumimoji="1" lang="en-US" altLang="ja-JP" sz="3200" dirty="0" smtClean="0">
              <a:solidFill>
                <a:schemeClr val="tx1"/>
              </a:solidFill>
            </a:endParaRPr>
          </a:p>
        </p:txBody>
      </p:sp>
      <p:sp>
        <p:nvSpPr>
          <p:cNvPr id="7" name="角丸四角形 6"/>
          <p:cNvSpPr/>
          <p:nvPr/>
        </p:nvSpPr>
        <p:spPr>
          <a:xfrm>
            <a:off x="299117" y="2821248"/>
            <a:ext cx="5266945" cy="7902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b="1" dirty="0" smtClean="0">
                <a:solidFill>
                  <a:schemeClr val="tx1"/>
                </a:solidFill>
                <a:latin typeface="+mn-ea"/>
              </a:rPr>
              <a:t>背景</a:t>
            </a:r>
            <a:endParaRPr lang="ja-JP" altLang="en-US" sz="4400" b="1" dirty="0">
              <a:solidFill>
                <a:schemeClr val="tx1"/>
              </a:solidFill>
              <a:latin typeface="+mn-ea"/>
            </a:endParaRPr>
          </a:p>
        </p:txBody>
      </p:sp>
      <p:sp>
        <p:nvSpPr>
          <p:cNvPr id="8" name="角丸四角形 7"/>
          <p:cNvSpPr/>
          <p:nvPr/>
        </p:nvSpPr>
        <p:spPr>
          <a:xfrm>
            <a:off x="11756078" y="3395752"/>
            <a:ext cx="9421750" cy="3091597"/>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r>
              <a:rPr lang="ja-JP" altLang="en-US" sz="4000" dirty="0">
                <a:solidFill>
                  <a:schemeClr val="tx1"/>
                </a:solidFill>
              </a:rPr>
              <a:t>偶然</a:t>
            </a:r>
            <a:r>
              <a:rPr lang="ja-JP" altLang="en-US" sz="4000" dirty="0" smtClean="0">
                <a:solidFill>
                  <a:schemeClr val="tx1"/>
                </a:solidFill>
              </a:rPr>
              <a:t>のそこの株価が下がっただけなのか、</a:t>
            </a:r>
            <a:endParaRPr lang="en-US" altLang="ja-JP" sz="4000" dirty="0" smtClean="0">
              <a:solidFill>
                <a:schemeClr val="tx1"/>
              </a:solidFill>
            </a:endParaRPr>
          </a:p>
          <a:p>
            <a:r>
              <a:rPr lang="ja-JP" altLang="en-US" sz="4000" dirty="0" smtClean="0">
                <a:solidFill>
                  <a:schemeClr val="tx1"/>
                </a:solidFill>
              </a:rPr>
              <a:t>株式市場の</a:t>
            </a:r>
            <a:r>
              <a:rPr lang="ja-JP" altLang="en-US" sz="4000" u="sng" dirty="0" smtClean="0">
                <a:solidFill>
                  <a:srgbClr val="FF0000"/>
                </a:solidFill>
              </a:rPr>
              <a:t>集合知</a:t>
            </a:r>
            <a:r>
              <a:rPr lang="ja-JP" altLang="en-US" sz="4000" dirty="0" smtClean="0">
                <a:solidFill>
                  <a:schemeClr val="tx1"/>
                </a:solidFill>
              </a:rPr>
              <a:t>により、その事故原因をいち早く理解したうえで株価が下落したのかを調査する。</a:t>
            </a:r>
            <a:endParaRPr lang="en-US" altLang="ja-JP" sz="4000" dirty="0" smtClean="0">
              <a:solidFill>
                <a:schemeClr val="tx1"/>
              </a:solidFill>
            </a:endParaRPr>
          </a:p>
        </p:txBody>
      </p:sp>
      <p:sp>
        <p:nvSpPr>
          <p:cNvPr id="9" name="下矢印 8"/>
          <p:cNvSpPr/>
          <p:nvPr/>
        </p:nvSpPr>
        <p:spPr>
          <a:xfrm rot="16200000">
            <a:off x="8622763" y="3314653"/>
            <a:ext cx="3529694" cy="3341871"/>
          </a:xfrm>
          <a:prstGeom prst="downArrow">
            <a:avLst>
              <a:gd name="adj1" fmla="val 50000"/>
              <a:gd name="adj2" fmla="val 49951"/>
            </a:avLst>
          </a:prstGeom>
        </p:spPr>
        <p:style>
          <a:lnRef idx="1">
            <a:schemeClr val="accent6"/>
          </a:lnRef>
          <a:fillRef idx="2">
            <a:schemeClr val="accent6"/>
          </a:fillRef>
          <a:effectRef idx="1">
            <a:schemeClr val="accent6"/>
          </a:effectRef>
          <a:fontRef idx="minor">
            <a:schemeClr val="dk1"/>
          </a:fontRef>
        </p:style>
        <p:txBody>
          <a:bodyPr vert="vert" rtlCol="0" anchor="ctr"/>
          <a:lstStyle/>
          <a:p>
            <a:pPr algn="ctr"/>
            <a:r>
              <a:rPr kumimoji="1" lang="ja-JP" altLang="en-US" dirty="0" smtClean="0"/>
              <a:t>この事例から</a:t>
            </a:r>
            <a:endParaRPr kumimoji="1" lang="ja-JP" altLang="en-US" dirty="0"/>
          </a:p>
        </p:txBody>
      </p:sp>
      <p:sp>
        <p:nvSpPr>
          <p:cNvPr id="11" name="円/楕円 10"/>
          <p:cNvSpPr/>
          <p:nvPr/>
        </p:nvSpPr>
        <p:spPr>
          <a:xfrm>
            <a:off x="30002" y="7110883"/>
            <a:ext cx="5038344" cy="19641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調査する事故の条件</a:t>
            </a:r>
            <a:endParaRPr kumimoji="1" lang="ja-JP" altLang="en-US" b="1" dirty="0">
              <a:solidFill>
                <a:schemeClr val="tx1"/>
              </a:solidFill>
            </a:endParaRPr>
          </a:p>
        </p:txBody>
      </p:sp>
      <p:sp>
        <p:nvSpPr>
          <p:cNvPr id="12" name="正方形/長方形 11"/>
          <p:cNvSpPr/>
          <p:nvPr/>
        </p:nvSpPr>
        <p:spPr>
          <a:xfrm>
            <a:off x="5214814" y="7842523"/>
            <a:ext cx="7376734" cy="20215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smtClean="0"/>
          </a:p>
          <a:p>
            <a:r>
              <a:rPr lang="ja-JP" altLang="en-US" sz="3600" dirty="0" smtClean="0">
                <a:solidFill>
                  <a:schemeClr val="tx1"/>
                </a:solidFill>
              </a:rPr>
              <a:t>・複数の企業が関わっている</a:t>
            </a:r>
            <a:endParaRPr lang="en-US" altLang="ja-JP" sz="3600" dirty="0">
              <a:solidFill>
                <a:schemeClr val="tx1"/>
              </a:solidFill>
            </a:endParaRPr>
          </a:p>
          <a:p>
            <a:r>
              <a:rPr lang="ja-JP" altLang="en-US" sz="3600" dirty="0" smtClean="0">
                <a:solidFill>
                  <a:schemeClr val="tx1"/>
                </a:solidFill>
              </a:rPr>
              <a:t>・事故後しばらくしてから原因が判明</a:t>
            </a:r>
            <a:endParaRPr lang="en-US" altLang="ja-JP" sz="3600" dirty="0" smtClean="0">
              <a:solidFill>
                <a:schemeClr val="tx1"/>
              </a:solidFill>
            </a:endParaRPr>
          </a:p>
          <a:p>
            <a:r>
              <a:rPr lang="ja-JP" altLang="en-US" sz="3600" dirty="0" smtClean="0">
                <a:solidFill>
                  <a:schemeClr val="tx1"/>
                </a:solidFill>
              </a:rPr>
              <a:t>・原因の企業が株式会社</a:t>
            </a:r>
            <a:endParaRPr lang="en-US" altLang="ja-JP" sz="3600" dirty="0" smtClean="0">
              <a:solidFill>
                <a:schemeClr val="tx1"/>
              </a:solidFill>
            </a:endParaRPr>
          </a:p>
          <a:p>
            <a:pPr algn="ctr"/>
            <a:endParaRPr kumimoji="1" lang="ja-JP" altLang="en-US" dirty="0"/>
          </a:p>
        </p:txBody>
      </p:sp>
      <p:cxnSp>
        <p:nvCxnSpPr>
          <p:cNvPr id="15" name="曲線コネクタ 14"/>
          <p:cNvCxnSpPr/>
          <p:nvPr/>
        </p:nvCxnSpPr>
        <p:spPr>
          <a:xfrm>
            <a:off x="155447" y="10157074"/>
            <a:ext cx="20798359" cy="69376"/>
          </a:xfrm>
          <a:prstGeom prst="curved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円/楕円 21"/>
          <p:cNvSpPr/>
          <p:nvPr/>
        </p:nvSpPr>
        <p:spPr>
          <a:xfrm>
            <a:off x="5657502" y="10318689"/>
            <a:ext cx="6401044" cy="13829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チャレンジャー号事故</a:t>
            </a:r>
            <a:endParaRPr kumimoji="1" lang="ja-JP" altLang="en-US" sz="3600" b="1" dirty="0">
              <a:solidFill>
                <a:schemeClr val="tx1"/>
              </a:solidFill>
            </a:endParaRPr>
          </a:p>
        </p:txBody>
      </p:sp>
      <p:sp>
        <p:nvSpPr>
          <p:cNvPr id="23" name="円/楕円 22"/>
          <p:cNvSpPr/>
          <p:nvPr/>
        </p:nvSpPr>
        <p:spPr>
          <a:xfrm>
            <a:off x="5657502" y="16483599"/>
            <a:ext cx="6401044" cy="1483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日本航空</a:t>
            </a:r>
            <a:r>
              <a:rPr lang="en-US" altLang="ja-JP" sz="3200" b="1" dirty="0">
                <a:solidFill>
                  <a:schemeClr val="tx1"/>
                </a:solidFill>
              </a:rPr>
              <a:t>123</a:t>
            </a:r>
            <a:r>
              <a:rPr lang="ja-JP" altLang="en-US" sz="3200" b="1" dirty="0">
                <a:solidFill>
                  <a:schemeClr val="tx1"/>
                </a:solidFill>
              </a:rPr>
              <a:t>便墜落事故</a:t>
            </a:r>
            <a:endParaRPr kumimoji="1" lang="ja-JP" altLang="en-US" sz="3200" b="1" dirty="0">
              <a:solidFill>
                <a:schemeClr val="tx1"/>
              </a:solidFill>
            </a:endParaRPr>
          </a:p>
        </p:txBody>
      </p:sp>
      <p:sp>
        <p:nvSpPr>
          <p:cNvPr id="24" name="円/楕円 23"/>
          <p:cNvSpPr/>
          <p:nvPr/>
        </p:nvSpPr>
        <p:spPr>
          <a:xfrm>
            <a:off x="5719405" y="13276388"/>
            <a:ext cx="6339141" cy="15769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東京航空交通管制システム障害</a:t>
            </a:r>
            <a:endParaRPr kumimoji="1" lang="ja-JP" altLang="en-US" sz="2400" b="1" dirty="0">
              <a:solidFill>
                <a:schemeClr val="tx1"/>
              </a:solidFill>
            </a:endParaRPr>
          </a:p>
        </p:txBody>
      </p:sp>
      <p:sp>
        <p:nvSpPr>
          <p:cNvPr id="27" name="正方形/長方形 26"/>
          <p:cNvSpPr/>
          <p:nvPr/>
        </p:nvSpPr>
        <p:spPr>
          <a:xfrm>
            <a:off x="7607808" y="11850442"/>
            <a:ext cx="10281190" cy="1133856"/>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u="sng" dirty="0" smtClean="0">
                <a:solidFill>
                  <a:schemeClr val="tx2">
                    <a:lumMod val="75000"/>
                  </a:schemeClr>
                </a:solidFill>
              </a:rPr>
              <a:t>原因企業</a:t>
            </a:r>
            <a:r>
              <a:rPr kumimoji="1" lang="ja-JP" altLang="en-US" dirty="0" smtClean="0">
                <a:solidFill>
                  <a:schemeClr val="tx1"/>
                </a:solidFill>
              </a:rPr>
              <a:t>　：　モートン</a:t>
            </a:r>
            <a:r>
              <a:rPr kumimoji="1" lang="en-US" altLang="ja-JP" dirty="0" smtClean="0">
                <a:solidFill>
                  <a:schemeClr val="tx1"/>
                </a:solidFill>
              </a:rPr>
              <a:t>=</a:t>
            </a:r>
            <a:r>
              <a:rPr kumimoji="1" lang="ja-JP" altLang="en-US" dirty="0" smtClean="0">
                <a:solidFill>
                  <a:schemeClr val="tx1"/>
                </a:solidFill>
              </a:rPr>
              <a:t>サイオコール社</a:t>
            </a:r>
            <a:endParaRPr kumimoji="1" lang="ja-JP" altLang="en-US" dirty="0">
              <a:solidFill>
                <a:schemeClr val="tx1"/>
              </a:solidFill>
            </a:endParaRPr>
          </a:p>
        </p:txBody>
      </p:sp>
      <p:sp>
        <p:nvSpPr>
          <p:cNvPr id="29" name="正方形/長方形 28"/>
          <p:cNvSpPr/>
          <p:nvPr/>
        </p:nvSpPr>
        <p:spPr>
          <a:xfrm>
            <a:off x="5966559" y="18129024"/>
            <a:ext cx="10281190" cy="1133856"/>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u="sng" dirty="0" smtClean="0">
                <a:solidFill>
                  <a:schemeClr val="tx2">
                    <a:lumMod val="75000"/>
                  </a:schemeClr>
                </a:solidFill>
              </a:rPr>
              <a:t>原因企業</a:t>
            </a:r>
            <a:r>
              <a:rPr kumimoji="1" lang="ja-JP" altLang="en-US" dirty="0" smtClean="0">
                <a:solidFill>
                  <a:schemeClr val="tx1"/>
                </a:solidFill>
              </a:rPr>
              <a:t>　：　ボーイング社</a:t>
            </a:r>
            <a:endParaRPr kumimoji="1" lang="ja-JP" altLang="en-US" dirty="0">
              <a:solidFill>
                <a:schemeClr val="tx1"/>
              </a:solidFill>
            </a:endParaRPr>
          </a:p>
        </p:txBody>
      </p:sp>
      <p:sp>
        <p:nvSpPr>
          <p:cNvPr id="30" name="正方形/長方形 29"/>
          <p:cNvSpPr/>
          <p:nvPr/>
        </p:nvSpPr>
        <p:spPr>
          <a:xfrm>
            <a:off x="6775665" y="15119126"/>
            <a:ext cx="10281190" cy="1133856"/>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u="sng" dirty="0" smtClean="0">
                <a:solidFill>
                  <a:schemeClr val="tx2">
                    <a:lumMod val="75000"/>
                  </a:schemeClr>
                </a:solidFill>
              </a:rPr>
              <a:t>原因企業</a:t>
            </a:r>
            <a:r>
              <a:rPr kumimoji="1" lang="ja-JP" altLang="en-US" dirty="0" smtClean="0">
                <a:solidFill>
                  <a:schemeClr val="tx1"/>
                </a:solidFill>
              </a:rPr>
              <a:t>　：　日本電気株式会社</a:t>
            </a:r>
            <a:endParaRPr kumimoji="1" lang="ja-JP" altLang="en-US" dirty="0">
              <a:solidFill>
                <a:schemeClr val="tx1"/>
              </a:solidFill>
            </a:endParaRPr>
          </a:p>
        </p:txBody>
      </p:sp>
      <p:sp>
        <p:nvSpPr>
          <p:cNvPr id="31" name="円/楕円 30"/>
          <p:cNvSpPr/>
          <p:nvPr/>
        </p:nvSpPr>
        <p:spPr>
          <a:xfrm>
            <a:off x="18146262" y="11442727"/>
            <a:ext cx="3035808" cy="1906396"/>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株価</a:t>
            </a:r>
            <a:r>
              <a:rPr kumimoji="1" lang="en-US" altLang="ja-JP" dirty="0" smtClean="0">
                <a:solidFill>
                  <a:srgbClr val="0070C0"/>
                </a:solidFill>
              </a:rPr>
              <a:t>DOWN</a:t>
            </a:r>
            <a:endParaRPr kumimoji="1" lang="ja-JP" altLang="en-US" dirty="0">
              <a:solidFill>
                <a:srgbClr val="0070C0"/>
              </a:solidFill>
            </a:endParaRPr>
          </a:p>
        </p:txBody>
      </p:sp>
      <p:sp>
        <p:nvSpPr>
          <p:cNvPr id="32" name="円/楕円 31"/>
          <p:cNvSpPr/>
          <p:nvPr/>
        </p:nvSpPr>
        <p:spPr>
          <a:xfrm>
            <a:off x="18146262" y="14974272"/>
            <a:ext cx="3035808" cy="165452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株価</a:t>
            </a:r>
            <a:endParaRPr lang="en-US" altLang="ja-JP" dirty="0">
              <a:solidFill>
                <a:schemeClr val="tx1"/>
              </a:solidFill>
            </a:endParaRPr>
          </a:p>
          <a:p>
            <a:pPr algn="ctr"/>
            <a:r>
              <a:rPr kumimoji="1" lang="en-US" altLang="ja-JP" dirty="0" smtClean="0">
                <a:solidFill>
                  <a:srgbClr val="FF0000"/>
                </a:solidFill>
              </a:rPr>
              <a:t>UP</a:t>
            </a:r>
            <a:endParaRPr kumimoji="1" lang="ja-JP" altLang="en-US" dirty="0">
              <a:solidFill>
                <a:srgbClr val="FF0000"/>
              </a:solidFill>
            </a:endParaRPr>
          </a:p>
        </p:txBody>
      </p:sp>
      <p:sp>
        <p:nvSpPr>
          <p:cNvPr id="33" name="円/楕円 32"/>
          <p:cNvSpPr/>
          <p:nvPr/>
        </p:nvSpPr>
        <p:spPr>
          <a:xfrm>
            <a:off x="18142020" y="17841026"/>
            <a:ext cx="3035808" cy="1720736"/>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株価</a:t>
            </a:r>
            <a:r>
              <a:rPr kumimoji="1" lang="en-US" altLang="ja-JP" dirty="0" smtClean="0">
                <a:solidFill>
                  <a:srgbClr val="0070C0"/>
                </a:solidFill>
              </a:rPr>
              <a:t>DOWN</a:t>
            </a:r>
            <a:endParaRPr kumimoji="1" lang="ja-JP" altLang="en-US" dirty="0">
              <a:solidFill>
                <a:srgbClr val="0070C0"/>
              </a:solidFill>
            </a:endParaRPr>
          </a:p>
        </p:txBody>
      </p:sp>
      <p:sp>
        <p:nvSpPr>
          <p:cNvPr id="34" name="対角する 2 つの角を切り取った四角形 33"/>
          <p:cNvSpPr/>
          <p:nvPr/>
        </p:nvSpPr>
        <p:spPr>
          <a:xfrm>
            <a:off x="2549174" y="20747112"/>
            <a:ext cx="16568069" cy="1215367"/>
          </a:xfrm>
          <a:prstGeom prst="snip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u="sng" dirty="0" smtClean="0">
                <a:solidFill>
                  <a:schemeClr val="tx1"/>
                </a:solidFill>
                <a:latin typeface="Adobe Kaiti Std R" panose="02020400000000000000" pitchFamily="18" charset="-128"/>
                <a:ea typeface="Adobe Kaiti Std R" panose="02020400000000000000" pitchFamily="18" charset="-128"/>
              </a:rPr>
              <a:t>株価が下がっていたのは</a:t>
            </a:r>
            <a:r>
              <a:rPr lang="en-US" altLang="ja-JP" u="sng" dirty="0" smtClean="0">
                <a:solidFill>
                  <a:schemeClr val="tx1"/>
                </a:solidFill>
                <a:latin typeface="Adobe Kaiti Std R" panose="02020400000000000000" pitchFamily="18" charset="-128"/>
                <a:ea typeface="Adobe Kaiti Std R" panose="02020400000000000000" pitchFamily="18" charset="-128"/>
              </a:rPr>
              <a:t>3</a:t>
            </a:r>
            <a:r>
              <a:rPr lang="ja-JP" altLang="en-US" u="sng" dirty="0" smtClean="0">
                <a:solidFill>
                  <a:schemeClr val="tx1"/>
                </a:solidFill>
                <a:latin typeface="Adobe Kaiti Std R" panose="02020400000000000000" pitchFamily="18" charset="-128"/>
                <a:ea typeface="Adobe Kaiti Std R" panose="02020400000000000000" pitchFamily="18" charset="-128"/>
              </a:rPr>
              <a:t>つ中</a:t>
            </a:r>
            <a:r>
              <a:rPr lang="en-US" altLang="ja-JP" u="sng" dirty="0" smtClean="0">
                <a:solidFill>
                  <a:schemeClr val="tx1"/>
                </a:solidFill>
                <a:latin typeface="Adobe Kaiti Std R" panose="02020400000000000000" pitchFamily="18" charset="-128"/>
                <a:ea typeface="Adobe Kaiti Std R" panose="02020400000000000000" pitchFamily="18" charset="-128"/>
              </a:rPr>
              <a:t>2</a:t>
            </a:r>
            <a:r>
              <a:rPr lang="ja-JP" altLang="en-US" u="sng" dirty="0" smtClean="0">
                <a:solidFill>
                  <a:schemeClr val="tx1"/>
                </a:solidFill>
                <a:latin typeface="Adobe Kaiti Std R" panose="02020400000000000000" pitchFamily="18" charset="-128"/>
                <a:ea typeface="Adobe Kaiti Std R" panose="02020400000000000000" pitchFamily="18" charset="-128"/>
              </a:rPr>
              <a:t>つ</a:t>
            </a:r>
            <a:r>
              <a:rPr lang="ja-JP" altLang="en-US" u="sng" dirty="0" err="1" smtClean="0">
                <a:solidFill>
                  <a:schemeClr val="tx1"/>
                </a:solidFill>
                <a:latin typeface="Adobe Kaiti Std R" panose="02020400000000000000" pitchFamily="18" charset="-128"/>
                <a:ea typeface="Adobe Kaiti Std R" panose="02020400000000000000" pitchFamily="18" charset="-128"/>
              </a:rPr>
              <a:t>。</a:t>
            </a:r>
            <a:r>
              <a:rPr lang="ja-JP" altLang="en-US" dirty="0" err="1" smtClean="0">
                <a:latin typeface="Adobe Kaiti Std R" panose="02020400000000000000" pitchFamily="18" charset="-128"/>
                <a:ea typeface="Adobe Kaiti Std R" panose="02020400000000000000" pitchFamily="18" charset="-128"/>
              </a:rPr>
              <a:t>。</a:t>
            </a:r>
            <a:endParaRPr lang="en-US" altLang="ja-JP" dirty="0" smtClean="0">
              <a:latin typeface="Adobe Kaiti Std R" panose="02020400000000000000" pitchFamily="18" charset="-128"/>
              <a:ea typeface="Adobe Kaiti Std R" panose="02020400000000000000" pitchFamily="18" charset="-128"/>
            </a:endParaRPr>
          </a:p>
        </p:txBody>
      </p:sp>
      <p:sp>
        <p:nvSpPr>
          <p:cNvPr id="35" name="ホームベース 34"/>
          <p:cNvSpPr/>
          <p:nvPr/>
        </p:nvSpPr>
        <p:spPr>
          <a:xfrm>
            <a:off x="804672" y="19821593"/>
            <a:ext cx="4078224" cy="732809"/>
          </a:xfrm>
          <a:prstGeom prst="homePlat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結果</a:t>
            </a:r>
            <a:endParaRPr kumimoji="1" lang="ja-JP" altLang="en-US" b="1" dirty="0">
              <a:solidFill>
                <a:schemeClr val="tx1"/>
              </a:solidFill>
            </a:endParaRPr>
          </a:p>
        </p:txBody>
      </p:sp>
      <p:cxnSp>
        <p:nvCxnSpPr>
          <p:cNvPr id="36" name="曲線コネクタ 35"/>
          <p:cNvCxnSpPr/>
          <p:nvPr/>
        </p:nvCxnSpPr>
        <p:spPr>
          <a:xfrm>
            <a:off x="155448" y="19658589"/>
            <a:ext cx="20798359" cy="69376"/>
          </a:xfrm>
          <a:prstGeom prst="curvedConnector3">
            <a:avLst>
              <a:gd name="adj1" fmla="val 50001"/>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5" name="ホームベース 24"/>
          <p:cNvSpPr/>
          <p:nvPr/>
        </p:nvSpPr>
        <p:spPr>
          <a:xfrm>
            <a:off x="804672" y="22166164"/>
            <a:ext cx="4078224" cy="732809"/>
          </a:xfrm>
          <a:prstGeom prst="homePlat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考察</a:t>
            </a:r>
            <a:endParaRPr kumimoji="1" lang="ja-JP" altLang="en-US" b="1" dirty="0">
              <a:solidFill>
                <a:schemeClr val="tx1"/>
              </a:solidFill>
            </a:endParaRPr>
          </a:p>
        </p:txBody>
      </p:sp>
      <p:sp>
        <p:nvSpPr>
          <p:cNvPr id="26" name="ホームベース 25"/>
          <p:cNvSpPr/>
          <p:nvPr/>
        </p:nvSpPr>
        <p:spPr>
          <a:xfrm>
            <a:off x="804672" y="25932734"/>
            <a:ext cx="4078224" cy="732809"/>
          </a:xfrm>
          <a:prstGeom prst="homePlat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展望</a:t>
            </a:r>
            <a:endParaRPr kumimoji="1" lang="ja-JP" altLang="en-US" b="1" dirty="0">
              <a:solidFill>
                <a:schemeClr val="tx1"/>
              </a:solidFill>
            </a:endParaRPr>
          </a:p>
        </p:txBody>
      </p:sp>
      <p:sp>
        <p:nvSpPr>
          <p:cNvPr id="28" name="対角する 2 つの角を切り取った四角形 27"/>
          <p:cNvSpPr/>
          <p:nvPr/>
        </p:nvSpPr>
        <p:spPr>
          <a:xfrm>
            <a:off x="2549175" y="22988476"/>
            <a:ext cx="16568069" cy="2740573"/>
          </a:xfrm>
          <a:prstGeom prst="snip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u="sng" dirty="0" smtClean="0">
                <a:solidFill>
                  <a:schemeClr val="tx1"/>
                </a:solidFill>
                <a:latin typeface="Adobe Kaiti Std R" panose="02020400000000000000" pitchFamily="18" charset="-128"/>
                <a:ea typeface="Adobe Kaiti Std R" panose="02020400000000000000" pitchFamily="18" charset="-128"/>
              </a:rPr>
              <a:t>事例の数が少なくまだどちらとも言えない状況だが、</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smtClean="0">
                <a:solidFill>
                  <a:schemeClr val="tx1"/>
                </a:solidFill>
                <a:latin typeface="Adobe Kaiti Std R" panose="02020400000000000000" pitchFamily="18" charset="-128"/>
                <a:ea typeface="Adobe Kaiti Std R" panose="02020400000000000000" pitchFamily="18" charset="-128"/>
              </a:rPr>
              <a:t>事故原因の企業の株価変動を見るとトレンドが大きく</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a:solidFill>
                  <a:schemeClr val="tx1"/>
                </a:solidFill>
                <a:latin typeface="Adobe Kaiti Std R" panose="02020400000000000000" pitchFamily="18" charset="-128"/>
                <a:ea typeface="Adobe Kaiti Std R" panose="02020400000000000000" pitchFamily="18" charset="-128"/>
              </a:rPr>
              <a:t>変</a:t>
            </a:r>
            <a:r>
              <a:rPr lang="ja-JP" altLang="en-US" sz="4000" u="sng" dirty="0" smtClean="0">
                <a:solidFill>
                  <a:schemeClr val="tx1"/>
                </a:solidFill>
                <a:latin typeface="Adobe Kaiti Std R" panose="02020400000000000000" pitchFamily="18" charset="-128"/>
                <a:ea typeface="Adobe Kaiti Std R" panose="02020400000000000000" pitchFamily="18" charset="-128"/>
              </a:rPr>
              <a:t>わっているわけではなかったので、</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a:solidFill>
                  <a:schemeClr val="tx1"/>
                </a:solidFill>
                <a:latin typeface="Adobe Kaiti Std R" panose="02020400000000000000" pitchFamily="18" charset="-128"/>
                <a:ea typeface="Adobe Kaiti Std R" panose="02020400000000000000" pitchFamily="18" charset="-128"/>
              </a:rPr>
              <a:t>現状</a:t>
            </a:r>
            <a:r>
              <a:rPr lang="ja-JP" altLang="en-US" sz="4000" u="sng" dirty="0" smtClean="0">
                <a:solidFill>
                  <a:schemeClr val="tx1"/>
                </a:solidFill>
                <a:latin typeface="Adobe Kaiti Std R" panose="02020400000000000000" pitchFamily="18" charset="-128"/>
                <a:ea typeface="Adobe Kaiti Std R" panose="02020400000000000000" pitchFamily="18" charset="-128"/>
              </a:rPr>
              <a:t>はたまたまであったと考えられる。</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p:txBody>
      </p:sp>
      <p:sp>
        <p:nvSpPr>
          <p:cNvPr id="37" name="対角する 2 つの角を切り取った四角形 36"/>
          <p:cNvSpPr/>
          <p:nvPr/>
        </p:nvSpPr>
        <p:spPr>
          <a:xfrm>
            <a:off x="2549174" y="26828608"/>
            <a:ext cx="16836104" cy="2888686"/>
          </a:xfrm>
          <a:prstGeom prst="snip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600" dirty="0" smtClean="0">
              <a:latin typeface="Adobe Kaiti Std R" panose="02020400000000000000" pitchFamily="18" charset="-128"/>
              <a:ea typeface="Adobe Kaiti Std R" panose="02020400000000000000" pitchFamily="18" charset="-128"/>
            </a:endParaRPr>
          </a:p>
          <a:p>
            <a:endParaRPr lang="en-US" altLang="ja-JP" sz="3200"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smtClean="0">
                <a:solidFill>
                  <a:schemeClr val="tx1"/>
                </a:solidFill>
                <a:latin typeface="Adobe Kaiti Std R" panose="02020400000000000000" pitchFamily="18" charset="-128"/>
                <a:ea typeface="Adobe Kaiti Std R" panose="02020400000000000000" pitchFamily="18" charset="-128"/>
              </a:rPr>
              <a:t>まだハッキリと結果を出すことができていない。</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smtClean="0">
                <a:solidFill>
                  <a:schemeClr val="tx1"/>
                </a:solidFill>
                <a:latin typeface="Adobe Kaiti Std R" panose="02020400000000000000" pitchFamily="18" charset="-128"/>
                <a:ea typeface="Adobe Kaiti Std R" panose="02020400000000000000" pitchFamily="18" charset="-128"/>
              </a:rPr>
              <a:t>今回の条件にマッチする事故をもっと探して</a:t>
            </a:r>
            <a:endParaRPr lang="en-US" altLang="ja-JP" sz="4000" u="sng" dirty="0">
              <a:solidFill>
                <a:schemeClr val="tx1"/>
              </a:solidFill>
              <a:latin typeface="Adobe Kaiti Std R" panose="02020400000000000000" pitchFamily="18" charset="-128"/>
              <a:ea typeface="Adobe Kaiti Std R" panose="02020400000000000000" pitchFamily="18" charset="-128"/>
            </a:endParaRPr>
          </a:p>
          <a:p>
            <a:r>
              <a:rPr lang="ja-JP" altLang="en-US" sz="4000" u="sng" dirty="0" smtClean="0">
                <a:solidFill>
                  <a:schemeClr val="tx1"/>
                </a:solidFill>
                <a:latin typeface="Adobe Kaiti Std R" panose="02020400000000000000" pitchFamily="18" charset="-128"/>
                <a:ea typeface="Adobe Kaiti Std R" panose="02020400000000000000" pitchFamily="18" charset="-128"/>
              </a:rPr>
              <a:t>さらに、事故原因の企業と関連していそうな企業の</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smtClean="0">
                <a:solidFill>
                  <a:schemeClr val="tx1"/>
                </a:solidFill>
                <a:latin typeface="Adobe Kaiti Std R" panose="02020400000000000000" pitchFamily="18" charset="-128"/>
                <a:ea typeface="Adobe Kaiti Std R" panose="02020400000000000000" pitchFamily="18" charset="-128"/>
              </a:rPr>
              <a:t>株価変動も調べ、原因企業の株価変動と照らし合わせ</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r>
              <a:rPr lang="ja-JP" altLang="en-US" sz="4000" u="sng" dirty="0" smtClean="0">
                <a:solidFill>
                  <a:schemeClr val="tx1"/>
                </a:solidFill>
                <a:latin typeface="Adobe Kaiti Std R" panose="02020400000000000000" pitchFamily="18" charset="-128"/>
                <a:ea typeface="Adobe Kaiti Std R" panose="02020400000000000000" pitchFamily="18" charset="-128"/>
              </a:rPr>
              <a:t>てもっと根拠のある答えを出したいと思う。</a:t>
            </a:r>
            <a:endParaRPr lang="en-US" altLang="ja-JP" sz="4000" u="sng" dirty="0" smtClean="0">
              <a:solidFill>
                <a:schemeClr val="tx1"/>
              </a:solidFill>
              <a:latin typeface="Adobe Kaiti Std R" panose="02020400000000000000" pitchFamily="18" charset="-128"/>
              <a:ea typeface="Adobe Kaiti Std R" panose="02020400000000000000" pitchFamily="18" charset="-128"/>
            </a:endParaRPr>
          </a:p>
          <a:p>
            <a:endParaRPr lang="en-US" altLang="ja-JP" dirty="0" smtClean="0">
              <a:latin typeface="Adobe Kaiti Std R" panose="02020400000000000000" pitchFamily="18" charset="-128"/>
              <a:ea typeface="Adobe Kaiti Std R" panose="02020400000000000000" pitchFamily="18" charset="-128"/>
            </a:endParaRPr>
          </a:p>
        </p:txBody>
      </p:sp>
      <p:sp>
        <p:nvSpPr>
          <p:cNvPr id="5" name="爆発 2 4"/>
          <p:cNvSpPr/>
          <p:nvPr/>
        </p:nvSpPr>
        <p:spPr>
          <a:xfrm>
            <a:off x="12749164" y="6859170"/>
            <a:ext cx="4517224" cy="1030385"/>
          </a:xfrm>
          <a:prstGeom prst="irregularSeal2">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集合知とは</a:t>
            </a:r>
            <a:endParaRPr kumimoji="1" lang="ja-JP" altLang="en-US" sz="2800" dirty="0">
              <a:solidFill>
                <a:schemeClr val="tx1"/>
              </a:solidFill>
            </a:endParaRPr>
          </a:p>
        </p:txBody>
      </p:sp>
      <p:sp>
        <p:nvSpPr>
          <p:cNvPr id="13" name="角丸四角形 12"/>
          <p:cNvSpPr/>
          <p:nvPr/>
        </p:nvSpPr>
        <p:spPr>
          <a:xfrm>
            <a:off x="14065988" y="8082265"/>
            <a:ext cx="6400800" cy="1631244"/>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ナレッジマネジメントの分野ではもともとの意味は複数人の智恵の集合</a:t>
            </a:r>
            <a:endParaRPr kumimoji="1" lang="ja-JP" altLang="en-US" sz="3200" dirty="0">
              <a:solidFill>
                <a:schemeClr val="tx1"/>
              </a:solidFill>
            </a:endParaRPr>
          </a:p>
        </p:txBody>
      </p:sp>
      <p:sp>
        <p:nvSpPr>
          <p:cNvPr id="14" name="正方形/長方形 13"/>
          <p:cNvSpPr/>
          <p:nvPr/>
        </p:nvSpPr>
        <p:spPr>
          <a:xfrm>
            <a:off x="12381063" y="10717644"/>
            <a:ext cx="4885325" cy="872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1986</a:t>
            </a:r>
            <a:r>
              <a:rPr kumimoji="1" lang="ja-JP" altLang="en-US" dirty="0" smtClean="0">
                <a:solidFill>
                  <a:schemeClr val="tx1"/>
                </a:solidFill>
              </a:rPr>
              <a:t>年</a:t>
            </a:r>
            <a:r>
              <a:rPr kumimoji="1" lang="en-US" altLang="ja-JP" dirty="0" smtClean="0">
                <a:solidFill>
                  <a:schemeClr val="tx1"/>
                </a:solidFill>
              </a:rPr>
              <a:t>1</a:t>
            </a:r>
            <a:r>
              <a:rPr kumimoji="1" lang="ja-JP" altLang="en-US" dirty="0" smtClean="0">
                <a:solidFill>
                  <a:schemeClr val="tx1"/>
                </a:solidFill>
              </a:rPr>
              <a:t>月</a:t>
            </a:r>
            <a:r>
              <a:rPr kumimoji="1" lang="en-US" altLang="ja-JP" dirty="0" smtClean="0">
                <a:solidFill>
                  <a:schemeClr val="tx1"/>
                </a:solidFill>
              </a:rPr>
              <a:t>28</a:t>
            </a:r>
            <a:r>
              <a:rPr kumimoji="1" lang="ja-JP" altLang="en-US" dirty="0" smtClean="0">
                <a:solidFill>
                  <a:schemeClr val="tx1"/>
                </a:solidFill>
              </a:rPr>
              <a:t>日</a:t>
            </a:r>
            <a:endParaRPr kumimoji="1" lang="ja-JP" altLang="en-US" dirty="0">
              <a:solidFill>
                <a:schemeClr val="tx1"/>
              </a:solidFill>
            </a:endParaRPr>
          </a:p>
        </p:txBody>
      </p:sp>
      <p:sp>
        <p:nvSpPr>
          <p:cNvPr id="38" name="正方形/長方形 37"/>
          <p:cNvSpPr/>
          <p:nvPr/>
        </p:nvSpPr>
        <p:spPr>
          <a:xfrm>
            <a:off x="12395239" y="13803102"/>
            <a:ext cx="4885325" cy="872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2003</a:t>
            </a:r>
            <a:r>
              <a:rPr kumimoji="1" lang="ja-JP" altLang="en-US" dirty="0" smtClean="0">
                <a:solidFill>
                  <a:schemeClr val="tx1"/>
                </a:solidFill>
              </a:rPr>
              <a:t>年</a:t>
            </a:r>
            <a:r>
              <a:rPr kumimoji="1" lang="en-US" altLang="ja-JP" dirty="0" smtClean="0">
                <a:solidFill>
                  <a:schemeClr val="tx1"/>
                </a:solidFill>
              </a:rPr>
              <a:t>3</a:t>
            </a:r>
            <a:r>
              <a:rPr kumimoji="1" lang="ja-JP" altLang="en-US" dirty="0" smtClean="0">
                <a:solidFill>
                  <a:schemeClr val="tx1"/>
                </a:solidFill>
              </a:rPr>
              <a:t>月</a:t>
            </a:r>
            <a:r>
              <a:rPr kumimoji="1" lang="en-US" altLang="ja-JP" dirty="0" smtClean="0">
                <a:solidFill>
                  <a:schemeClr val="tx1"/>
                </a:solidFill>
              </a:rPr>
              <a:t>1</a:t>
            </a:r>
            <a:r>
              <a:rPr kumimoji="1" lang="ja-JP" altLang="en-US" dirty="0" smtClean="0">
                <a:solidFill>
                  <a:schemeClr val="tx1"/>
                </a:solidFill>
              </a:rPr>
              <a:t>日</a:t>
            </a:r>
            <a:endParaRPr kumimoji="1" lang="ja-JP" altLang="en-US" dirty="0">
              <a:solidFill>
                <a:schemeClr val="tx1"/>
              </a:solidFill>
            </a:endParaRPr>
          </a:p>
        </p:txBody>
      </p:sp>
      <p:sp>
        <p:nvSpPr>
          <p:cNvPr id="39" name="正方形/長方形 38"/>
          <p:cNvSpPr/>
          <p:nvPr/>
        </p:nvSpPr>
        <p:spPr>
          <a:xfrm>
            <a:off x="12381064" y="16968691"/>
            <a:ext cx="4885325" cy="872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1985</a:t>
            </a:r>
            <a:r>
              <a:rPr kumimoji="1" lang="ja-JP" altLang="en-US" dirty="0" smtClean="0">
                <a:solidFill>
                  <a:schemeClr val="tx1"/>
                </a:solidFill>
              </a:rPr>
              <a:t>年</a:t>
            </a:r>
            <a:r>
              <a:rPr kumimoji="1" lang="en-US" altLang="ja-JP" dirty="0" smtClean="0">
                <a:solidFill>
                  <a:schemeClr val="tx1"/>
                </a:solidFill>
              </a:rPr>
              <a:t>8</a:t>
            </a:r>
            <a:r>
              <a:rPr kumimoji="1" lang="ja-JP" altLang="en-US" dirty="0" smtClean="0">
                <a:solidFill>
                  <a:schemeClr val="tx1"/>
                </a:solidFill>
              </a:rPr>
              <a:t>月</a:t>
            </a:r>
            <a:r>
              <a:rPr kumimoji="1" lang="en-US" altLang="ja-JP" dirty="0" smtClean="0">
                <a:solidFill>
                  <a:schemeClr val="tx1"/>
                </a:solidFill>
              </a:rPr>
              <a:t>12</a:t>
            </a:r>
            <a:r>
              <a:rPr kumimoji="1" lang="ja-JP" altLang="en-US" dirty="0" smtClean="0">
                <a:solidFill>
                  <a:schemeClr val="tx1"/>
                </a:solidFill>
              </a:rPr>
              <a:t>日</a:t>
            </a:r>
            <a:endParaRPr kumimoji="1" lang="ja-JP" altLang="en-US" dirty="0">
              <a:solidFill>
                <a:schemeClr val="tx1"/>
              </a:solidFill>
            </a:endParaRPr>
          </a:p>
        </p:txBody>
      </p:sp>
      <p:sp>
        <p:nvSpPr>
          <p:cNvPr id="16" name="対角する 2 つの角を切り取った四角形 15"/>
          <p:cNvSpPr/>
          <p:nvPr/>
        </p:nvSpPr>
        <p:spPr>
          <a:xfrm>
            <a:off x="155447" y="10622159"/>
            <a:ext cx="4059936" cy="1352906"/>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事故の調査方法</a:t>
            </a:r>
            <a:endParaRPr kumimoji="1" lang="ja-JP" altLang="en-US" sz="3600" b="1" dirty="0">
              <a:solidFill>
                <a:schemeClr val="tx1"/>
              </a:solidFill>
            </a:endParaRPr>
          </a:p>
        </p:txBody>
      </p:sp>
      <p:sp>
        <p:nvSpPr>
          <p:cNvPr id="17" name="角丸四角形 16"/>
          <p:cNvSpPr/>
          <p:nvPr/>
        </p:nvSpPr>
        <p:spPr>
          <a:xfrm>
            <a:off x="755007" y="12176119"/>
            <a:ext cx="4524461" cy="23338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smtClean="0">
                <a:solidFill>
                  <a:schemeClr val="tx1"/>
                </a:solidFill>
              </a:rPr>
              <a:t>複数の企業が関わっていそうな事故を一つ一つ</a:t>
            </a:r>
            <a:r>
              <a:rPr kumimoji="1" lang="en-US" altLang="ja-JP" sz="3200" dirty="0" smtClean="0">
                <a:solidFill>
                  <a:schemeClr val="tx1"/>
                </a:solidFill>
              </a:rPr>
              <a:t>Wikipedia</a:t>
            </a:r>
            <a:r>
              <a:rPr kumimoji="1" lang="ja-JP" altLang="en-US" sz="3200" dirty="0" smtClean="0">
                <a:solidFill>
                  <a:schemeClr val="tx1"/>
                </a:solidFill>
              </a:rPr>
              <a:t>で調査</a:t>
            </a:r>
            <a:r>
              <a:rPr lang="ja-JP" altLang="en-US" sz="3200" dirty="0" smtClean="0">
                <a:solidFill>
                  <a:schemeClr val="tx1"/>
                </a:solidFill>
              </a:rPr>
              <a:t>した</a:t>
            </a:r>
            <a:r>
              <a:rPr lang="ja-JP" altLang="en-US" sz="3200" dirty="0" smtClean="0"/>
              <a:t>。</a:t>
            </a:r>
            <a:endParaRPr kumimoji="1" lang="ja-JP" altLang="en-US" sz="3200" dirty="0"/>
          </a:p>
        </p:txBody>
      </p:sp>
      <p:sp>
        <p:nvSpPr>
          <p:cNvPr id="40" name="対角する 2 つの角を切り取った四角形 39"/>
          <p:cNvSpPr/>
          <p:nvPr/>
        </p:nvSpPr>
        <p:spPr>
          <a:xfrm>
            <a:off x="155447" y="15359170"/>
            <a:ext cx="4059936" cy="1352906"/>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株価の調査方法</a:t>
            </a:r>
            <a:endParaRPr kumimoji="1" lang="ja-JP" altLang="en-US" sz="3600" b="1" dirty="0">
              <a:solidFill>
                <a:schemeClr val="tx1"/>
              </a:solidFill>
            </a:endParaRPr>
          </a:p>
        </p:txBody>
      </p:sp>
      <p:sp>
        <p:nvSpPr>
          <p:cNvPr id="41" name="角丸四角形 40"/>
          <p:cNvSpPr/>
          <p:nvPr/>
        </p:nvSpPr>
        <p:spPr>
          <a:xfrm>
            <a:off x="755007" y="16893367"/>
            <a:ext cx="4524461" cy="23338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ヤフーファイナンスや</a:t>
            </a:r>
            <a:endParaRPr kumimoji="1" lang="en-US" altLang="ja-JP" sz="2800" dirty="0" smtClean="0">
              <a:solidFill>
                <a:schemeClr val="tx1"/>
              </a:solidFill>
            </a:endParaRPr>
          </a:p>
          <a:p>
            <a:r>
              <a:rPr kumimoji="1" lang="en-US" altLang="ja-JP" sz="2800" dirty="0" smtClean="0">
                <a:solidFill>
                  <a:schemeClr val="tx1"/>
                </a:solidFill>
              </a:rPr>
              <a:t>google</a:t>
            </a:r>
            <a:r>
              <a:rPr kumimoji="1" lang="ja-JP" altLang="en-US" sz="2800" dirty="0" smtClean="0">
                <a:solidFill>
                  <a:schemeClr val="tx1"/>
                </a:solidFill>
              </a:rPr>
              <a:t>で事故原因の企業を</a:t>
            </a:r>
            <a:endParaRPr kumimoji="1" lang="en-US" altLang="ja-JP" sz="2800" dirty="0" smtClean="0">
              <a:solidFill>
                <a:schemeClr val="tx1"/>
              </a:solidFill>
            </a:endParaRPr>
          </a:p>
          <a:p>
            <a:r>
              <a:rPr lang="ja-JP" altLang="en-US" sz="2800" dirty="0">
                <a:solidFill>
                  <a:schemeClr val="tx1"/>
                </a:solidFill>
              </a:rPr>
              <a:t>検索</a:t>
            </a:r>
            <a:r>
              <a:rPr lang="ja-JP" altLang="en-US" sz="2800" dirty="0" smtClean="0">
                <a:solidFill>
                  <a:schemeClr val="tx1"/>
                </a:solidFill>
              </a:rPr>
              <a:t>して調査した。</a:t>
            </a:r>
            <a:endParaRPr kumimoji="1" lang="ja-JP" altLang="en-US" sz="2800" dirty="0">
              <a:solidFill>
                <a:schemeClr val="tx1"/>
              </a:solidFill>
            </a:endParaRPr>
          </a:p>
        </p:txBody>
      </p:sp>
      <p:sp>
        <p:nvSpPr>
          <p:cNvPr id="2" name="正方形/長方形 1"/>
          <p:cNvSpPr/>
          <p:nvPr/>
        </p:nvSpPr>
        <p:spPr>
          <a:xfrm>
            <a:off x="14070306" y="0"/>
            <a:ext cx="7107522" cy="1353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1242109</a:t>
            </a:r>
            <a:r>
              <a:rPr kumimoji="1" lang="ja-JP" altLang="en-US" dirty="0" smtClean="0">
                <a:solidFill>
                  <a:schemeClr val="tx1"/>
                </a:solidFill>
              </a:rPr>
              <a:t>　三宅琢己</a:t>
            </a:r>
            <a:endParaRPr kumimoji="1" lang="ja-JP" altLang="en-US" dirty="0">
              <a:solidFill>
                <a:schemeClr val="tx1"/>
              </a:solidFill>
            </a:endParaRPr>
          </a:p>
        </p:txBody>
      </p:sp>
    </p:spTree>
    <p:extLst>
      <p:ext uri="{BB962C8B-B14F-4D97-AF65-F5344CB8AC3E}">
        <p14:creationId xmlns:p14="http://schemas.microsoft.com/office/powerpoint/2010/main" val="454661740"/>
      </p:ext>
    </p:extLst>
  </p:cSld>
  <p:clrMapOvr>
    <a:masterClrMapping/>
  </p:clrMapOvr>
</p:sld>
</file>

<file path=ppt/theme/theme1.xml><?xml version="1.0" encoding="utf-8"?>
<a:theme xmlns:a="http://schemas.openxmlformats.org/drawingml/2006/main" name="テーマ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board">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ackbo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bo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bo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bo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bo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bo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bo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bo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bo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bo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bo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bo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テーマ1" id="{6D218783-8B9F-43A1-998E-4A28C8CD9819}" vid="{B4E4EB92-A560-4CA4-A870-AC180C8117BE}"/>
    </a:ext>
  </a:extLst>
</a:theme>
</file>

<file path=docProps/app.xml><?xml version="1.0" encoding="utf-8"?>
<Properties xmlns="http://schemas.openxmlformats.org/officeDocument/2006/extended-properties" xmlns:vt="http://schemas.openxmlformats.org/officeDocument/2006/docPropsVTypes">
  <Template>テーマ1</Template>
  <TotalTime>453</TotalTime>
  <Words>348</Words>
  <Application>Microsoft Office PowerPoint</Application>
  <PresentationFormat>ユーザー設定</PresentationFormat>
  <Paragraphs>48</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Adobe Kaiti Std R</vt:lpstr>
      <vt:lpstr>ＭＳ Ｐゴシック</vt:lpstr>
      <vt:lpstr>Arial</vt:lpstr>
      <vt:lpstr>Wingdings</vt:lpstr>
      <vt:lpstr>テーマ1</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miyake</dc:creator>
  <cp:lastModifiedBy>miyake</cp:lastModifiedBy>
  <cp:revision>24</cp:revision>
  <dcterms:created xsi:type="dcterms:W3CDTF">2014-12-10T11:58:54Z</dcterms:created>
  <dcterms:modified xsi:type="dcterms:W3CDTF">2014-12-18T06:58:02Z</dcterms:modified>
</cp:coreProperties>
</file>