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258" r:id="rId3"/>
    <p:sldId id="269" r:id="rId4"/>
    <p:sldId id="260" r:id="rId5"/>
    <p:sldId id="268" r:id="rId6"/>
    <p:sldId id="259" r:id="rId7"/>
    <p:sldId id="278" r:id="rId8"/>
    <p:sldId id="270" r:id="rId9"/>
    <p:sldId id="271" r:id="rId10"/>
    <p:sldId id="272" r:id="rId11"/>
    <p:sldId id="274" r:id="rId12"/>
    <p:sldId id="275" r:id="rId13"/>
    <p:sldId id="276" r:id="rId14"/>
    <p:sldId id="281" r:id="rId15"/>
    <p:sldId id="282" r:id="rId16"/>
    <p:sldId id="280" r:id="rId17"/>
    <p:sldId id="277" r:id="rId18"/>
    <p:sldId id="262" r:id="rId19"/>
    <p:sldId id="263"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70AD47"/>
    <a:srgbClr val="ED7D31"/>
    <a:srgbClr val="C55A11"/>
    <a:srgbClr val="F9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0" autoAdjust="0"/>
    <p:restoredTop sz="94668" autoAdjust="0"/>
  </p:normalViewPr>
  <p:slideViewPr>
    <p:cSldViewPr snapToGrid="0" showGuides="1">
      <p:cViewPr varScale="1">
        <p:scale>
          <a:sx n="70" d="100"/>
          <a:sy n="70" d="100"/>
        </p:scale>
        <p:origin x="522"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5" d="100"/>
          <a:sy n="95" d="100"/>
        </p:scale>
        <p:origin x="3828" y="72"/>
      </p:cViewPr>
      <p:guideLst/>
    </p:cSldViewPr>
  </p:notesViewPr>
  <p:gridSpacing cx="59999" cy="59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77F3F2-D870-4F55-9DDF-BFEB7DB95094}" type="datetimeFigureOut">
              <a:rPr kumimoji="1" lang="ja-JP" altLang="en-US" smtClean="0"/>
              <a:t>2018/2/7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DA4B9B-10C2-4CAE-8B37-70977A56A8E6}" type="slidenum">
              <a:rPr kumimoji="1" lang="ja-JP" altLang="en-US" smtClean="0"/>
              <a:t>‹#›</a:t>
            </a:fld>
            <a:endParaRPr kumimoji="1" lang="ja-JP" altLang="en-US"/>
          </a:p>
        </p:txBody>
      </p:sp>
    </p:spTree>
    <p:extLst>
      <p:ext uri="{BB962C8B-B14F-4D97-AF65-F5344CB8AC3E}">
        <p14:creationId xmlns:p14="http://schemas.microsoft.com/office/powerpoint/2010/main" val="801090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16381-CBE3-419E-BDDD-90F2A99AA617}" type="datetimeFigureOut">
              <a:rPr kumimoji="1" lang="ja-JP" altLang="en-US" smtClean="0"/>
              <a:t>2018/2/7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53128-AC91-48E6-91BC-6ECFEE068CE6}" type="slidenum">
              <a:rPr kumimoji="1" lang="ja-JP" altLang="en-US" smtClean="0"/>
              <a:t>‹#›</a:t>
            </a:fld>
            <a:endParaRPr kumimoji="1" lang="ja-JP" altLang="en-US"/>
          </a:p>
        </p:txBody>
      </p:sp>
    </p:spTree>
    <p:extLst>
      <p:ext uri="{BB962C8B-B14F-4D97-AF65-F5344CB8AC3E}">
        <p14:creationId xmlns:p14="http://schemas.microsoft.com/office/powerpoint/2010/main" val="29614219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ED53128-AC91-48E6-91BC-6ECFEE068CE6}" type="slidenum">
              <a:rPr kumimoji="1" lang="ja-JP" altLang="en-US" smtClean="0"/>
              <a:t>2</a:t>
            </a:fld>
            <a:endParaRPr kumimoji="1" lang="ja-JP" altLang="en-US"/>
          </a:p>
        </p:txBody>
      </p:sp>
    </p:spTree>
    <p:extLst>
      <p:ext uri="{BB962C8B-B14F-4D97-AF65-F5344CB8AC3E}">
        <p14:creationId xmlns:p14="http://schemas.microsoft.com/office/powerpoint/2010/main" val="2979694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1338046-F6C2-4DD1-94BE-619B7427EFE2}" type="datetime1">
              <a:rPr kumimoji="1" lang="ja-JP" altLang="en-US" smtClean="0"/>
              <a:t>2018/2/7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 2017Graduation thesis Powered by </a:t>
            </a:r>
            <a:endParaRPr kumimoji="1" lang="ja-JP" altLang="en-US"/>
          </a:p>
        </p:txBody>
      </p:sp>
      <p:sp>
        <p:nvSpPr>
          <p:cNvPr id="6" name="スライド番号プレースホルダー 5"/>
          <p:cNvSpPr>
            <a:spLocks noGrp="1"/>
          </p:cNvSpPr>
          <p:nvPr>
            <p:ph type="sldNum" sz="quarter" idx="12"/>
          </p:nvPr>
        </p:nvSpPr>
        <p:spPr/>
        <p:txBody>
          <a:bodyPr/>
          <a:lstStyle/>
          <a:p>
            <a:fld id="{292B4AC8-531E-466D-A90B-59A02B626BF6}" type="slidenum">
              <a:rPr kumimoji="1" lang="ja-JP" altLang="en-US" smtClean="0"/>
              <a:t>‹#›</a:t>
            </a:fld>
            <a:endParaRPr kumimoji="1" lang="ja-JP" altLang="en-US"/>
          </a:p>
        </p:txBody>
      </p:sp>
    </p:spTree>
    <p:extLst>
      <p:ext uri="{BB962C8B-B14F-4D97-AF65-F5344CB8AC3E}">
        <p14:creationId xmlns:p14="http://schemas.microsoft.com/office/powerpoint/2010/main" val="28909812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428396E-F4E8-4B98-B86F-D9AF731C5BC3}" type="datetime1">
              <a:rPr kumimoji="1" lang="ja-JP" altLang="en-US" smtClean="0"/>
              <a:t>2018/2/7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 2017Graduation thesis Powered by </a:t>
            </a:r>
            <a:endParaRPr kumimoji="1" lang="ja-JP" altLang="en-US"/>
          </a:p>
        </p:txBody>
      </p:sp>
      <p:sp>
        <p:nvSpPr>
          <p:cNvPr id="6" name="スライド番号プレースホルダー 5"/>
          <p:cNvSpPr>
            <a:spLocks noGrp="1"/>
          </p:cNvSpPr>
          <p:nvPr>
            <p:ph type="sldNum" sz="quarter" idx="12"/>
          </p:nvPr>
        </p:nvSpPr>
        <p:spPr/>
        <p:txBody>
          <a:bodyPr/>
          <a:lstStyle/>
          <a:p>
            <a:fld id="{292B4AC8-531E-466D-A90B-59A02B626BF6}" type="slidenum">
              <a:rPr kumimoji="1" lang="ja-JP" altLang="en-US" smtClean="0"/>
              <a:t>‹#›</a:t>
            </a:fld>
            <a:endParaRPr kumimoji="1" lang="ja-JP" altLang="en-US"/>
          </a:p>
        </p:txBody>
      </p:sp>
    </p:spTree>
    <p:extLst>
      <p:ext uri="{BB962C8B-B14F-4D97-AF65-F5344CB8AC3E}">
        <p14:creationId xmlns:p14="http://schemas.microsoft.com/office/powerpoint/2010/main" val="341948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505881-1243-4C2A-A2CE-096E77EE4ABA}" type="datetime1">
              <a:rPr kumimoji="1" lang="ja-JP" altLang="en-US" smtClean="0"/>
              <a:t>2018/2/7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 2017Graduation thesis Powered by </a:t>
            </a:r>
            <a:endParaRPr kumimoji="1" lang="ja-JP" altLang="en-US"/>
          </a:p>
        </p:txBody>
      </p:sp>
      <p:sp>
        <p:nvSpPr>
          <p:cNvPr id="6" name="スライド番号プレースホルダー 5"/>
          <p:cNvSpPr>
            <a:spLocks noGrp="1"/>
          </p:cNvSpPr>
          <p:nvPr>
            <p:ph type="sldNum" sz="quarter" idx="12"/>
          </p:nvPr>
        </p:nvSpPr>
        <p:spPr/>
        <p:txBody>
          <a:bodyPr/>
          <a:lstStyle/>
          <a:p>
            <a:fld id="{292B4AC8-531E-466D-A90B-59A02B626BF6}" type="slidenum">
              <a:rPr kumimoji="1" lang="ja-JP" altLang="en-US" smtClean="0"/>
              <a:t>‹#›</a:t>
            </a:fld>
            <a:endParaRPr kumimoji="1" lang="ja-JP" altLang="en-US"/>
          </a:p>
        </p:txBody>
      </p:sp>
    </p:spTree>
    <p:extLst>
      <p:ext uri="{BB962C8B-B14F-4D97-AF65-F5344CB8AC3E}">
        <p14:creationId xmlns:p14="http://schemas.microsoft.com/office/powerpoint/2010/main" val="1251736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u="sng"/>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2197179-2EEB-4625-A021-4699CC1D5559}" type="datetime1">
              <a:rPr kumimoji="1" lang="ja-JP" altLang="en-US" smtClean="0"/>
              <a:t>2018/2/7</a:t>
            </a:fld>
            <a:endParaRPr kumimoji="1" lang="ja-JP" altLang="en-US"/>
          </a:p>
        </p:txBody>
      </p:sp>
      <p:sp>
        <p:nvSpPr>
          <p:cNvPr id="6" name="スライド番号プレースホルダー 5"/>
          <p:cNvSpPr>
            <a:spLocks noGrp="1"/>
          </p:cNvSpPr>
          <p:nvPr>
            <p:ph type="sldNum" sz="quarter" idx="12"/>
          </p:nvPr>
        </p:nvSpPr>
        <p:spPr>
          <a:xfrm>
            <a:off x="9258300" y="6356350"/>
            <a:ext cx="2743200" cy="365125"/>
          </a:xfrm>
        </p:spPr>
        <p:txBody>
          <a:bodyPr/>
          <a:lstStyle>
            <a:lvl1pPr>
              <a:defRPr sz="2400"/>
            </a:lvl1pPr>
          </a:lstStyle>
          <a:p>
            <a:fld id="{292B4AC8-531E-466D-A90B-59A02B626BF6}" type="slidenum">
              <a:rPr lang="ja-JP" altLang="en-US" smtClean="0"/>
              <a:pPr/>
              <a:t>‹#›</a:t>
            </a:fld>
            <a:endParaRPr lang="ja-JP" altLang="en-US"/>
          </a:p>
        </p:txBody>
      </p:sp>
    </p:spTree>
    <p:extLst>
      <p:ext uri="{BB962C8B-B14F-4D97-AF65-F5344CB8AC3E}">
        <p14:creationId xmlns:p14="http://schemas.microsoft.com/office/powerpoint/2010/main" val="31237543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7E0345F-FDAC-4BEB-BDB0-8E6A699279AF}" type="datetime1">
              <a:rPr kumimoji="1" lang="ja-JP" altLang="en-US" smtClean="0"/>
              <a:t>2018/2/7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 2017Graduation thesis Powered by </a:t>
            </a:r>
            <a:endParaRPr kumimoji="1" lang="ja-JP" altLang="en-US"/>
          </a:p>
        </p:txBody>
      </p:sp>
      <p:sp>
        <p:nvSpPr>
          <p:cNvPr id="6" name="スライド番号プレースホルダー 5"/>
          <p:cNvSpPr>
            <a:spLocks noGrp="1"/>
          </p:cNvSpPr>
          <p:nvPr>
            <p:ph type="sldNum" sz="quarter" idx="12"/>
          </p:nvPr>
        </p:nvSpPr>
        <p:spPr/>
        <p:txBody>
          <a:bodyPr/>
          <a:lstStyle/>
          <a:p>
            <a:fld id="{292B4AC8-531E-466D-A90B-59A02B626BF6}" type="slidenum">
              <a:rPr kumimoji="1" lang="ja-JP" altLang="en-US" smtClean="0"/>
              <a:t>‹#›</a:t>
            </a:fld>
            <a:endParaRPr kumimoji="1" lang="ja-JP" altLang="en-US"/>
          </a:p>
        </p:txBody>
      </p:sp>
    </p:spTree>
    <p:extLst>
      <p:ext uri="{BB962C8B-B14F-4D97-AF65-F5344CB8AC3E}">
        <p14:creationId xmlns:p14="http://schemas.microsoft.com/office/powerpoint/2010/main" val="196440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13A246-41C4-4D44-AE55-F34F47A61868}" type="datetime1">
              <a:rPr kumimoji="1" lang="ja-JP" altLang="en-US" smtClean="0"/>
              <a:t>2018/2/7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Copyright © 2017Graduation thesis Powered by </a:t>
            </a:r>
            <a:endParaRPr kumimoji="1" lang="ja-JP" altLang="en-US"/>
          </a:p>
        </p:txBody>
      </p:sp>
      <p:sp>
        <p:nvSpPr>
          <p:cNvPr id="7" name="スライド番号プレースホルダー 6"/>
          <p:cNvSpPr>
            <a:spLocks noGrp="1"/>
          </p:cNvSpPr>
          <p:nvPr>
            <p:ph type="sldNum" sz="quarter" idx="12"/>
          </p:nvPr>
        </p:nvSpPr>
        <p:spPr/>
        <p:txBody>
          <a:bodyPr/>
          <a:lstStyle/>
          <a:p>
            <a:fld id="{292B4AC8-531E-466D-A90B-59A02B626BF6}" type="slidenum">
              <a:rPr kumimoji="1" lang="ja-JP" altLang="en-US" smtClean="0"/>
              <a:t>‹#›</a:t>
            </a:fld>
            <a:endParaRPr kumimoji="1" lang="ja-JP" altLang="en-US"/>
          </a:p>
        </p:txBody>
      </p:sp>
    </p:spTree>
    <p:extLst>
      <p:ext uri="{BB962C8B-B14F-4D97-AF65-F5344CB8AC3E}">
        <p14:creationId xmlns:p14="http://schemas.microsoft.com/office/powerpoint/2010/main" val="81582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56BCC4C-7394-49C6-9633-53EFE9ADC0A0}" type="datetime1">
              <a:rPr kumimoji="1" lang="ja-JP" altLang="en-US" smtClean="0"/>
              <a:t>2018/2/7</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Copyright © 2017Graduation thesis Powered by </a:t>
            </a:r>
            <a:endParaRPr kumimoji="1" lang="ja-JP" altLang="en-US"/>
          </a:p>
        </p:txBody>
      </p:sp>
      <p:sp>
        <p:nvSpPr>
          <p:cNvPr id="9" name="スライド番号プレースホルダー 8"/>
          <p:cNvSpPr>
            <a:spLocks noGrp="1"/>
          </p:cNvSpPr>
          <p:nvPr>
            <p:ph type="sldNum" sz="quarter" idx="12"/>
          </p:nvPr>
        </p:nvSpPr>
        <p:spPr/>
        <p:txBody>
          <a:bodyPr/>
          <a:lstStyle/>
          <a:p>
            <a:fld id="{292B4AC8-531E-466D-A90B-59A02B626BF6}" type="slidenum">
              <a:rPr kumimoji="1" lang="ja-JP" altLang="en-US" smtClean="0"/>
              <a:t>‹#›</a:t>
            </a:fld>
            <a:endParaRPr kumimoji="1" lang="ja-JP" altLang="en-US"/>
          </a:p>
        </p:txBody>
      </p:sp>
    </p:spTree>
    <p:extLst>
      <p:ext uri="{BB962C8B-B14F-4D97-AF65-F5344CB8AC3E}">
        <p14:creationId xmlns:p14="http://schemas.microsoft.com/office/powerpoint/2010/main" val="185443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5EB5D71-17FA-4AA1-A15A-2A5D48DCC180}" type="datetime1">
              <a:rPr kumimoji="1" lang="ja-JP" altLang="en-US" smtClean="0"/>
              <a:t>2018/2/7</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Copyright © 2017Graduation thesis Powered by </a:t>
            </a:r>
            <a:endParaRPr kumimoji="1" lang="ja-JP" altLang="en-US"/>
          </a:p>
        </p:txBody>
      </p:sp>
      <p:sp>
        <p:nvSpPr>
          <p:cNvPr id="5" name="スライド番号プレースホルダー 4"/>
          <p:cNvSpPr>
            <a:spLocks noGrp="1"/>
          </p:cNvSpPr>
          <p:nvPr>
            <p:ph type="sldNum" sz="quarter" idx="12"/>
          </p:nvPr>
        </p:nvSpPr>
        <p:spPr/>
        <p:txBody>
          <a:bodyPr/>
          <a:lstStyle/>
          <a:p>
            <a:fld id="{292B4AC8-531E-466D-A90B-59A02B626BF6}" type="slidenum">
              <a:rPr kumimoji="1" lang="ja-JP" altLang="en-US" smtClean="0"/>
              <a:t>‹#›</a:t>
            </a:fld>
            <a:endParaRPr kumimoji="1" lang="ja-JP" altLang="en-US"/>
          </a:p>
        </p:txBody>
      </p:sp>
    </p:spTree>
    <p:extLst>
      <p:ext uri="{BB962C8B-B14F-4D97-AF65-F5344CB8AC3E}">
        <p14:creationId xmlns:p14="http://schemas.microsoft.com/office/powerpoint/2010/main" val="269870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572CC1A-C2A5-48FD-BD20-FB9501950A6B}" type="datetime1">
              <a:rPr kumimoji="1" lang="ja-JP" altLang="en-US" smtClean="0"/>
              <a:t>2018/2/7</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Copyright © 2017Graduation thesis Powered by </a:t>
            </a:r>
            <a:endParaRPr kumimoji="1" lang="ja-JP" altLang="en-US"/>
          </a:p>
        </p:txBody>
      </p:sp>
      <p:sp>
        <p:nvSpPr>
          <p:cNvPr id="4" name="スライド番号プレースホルダー 3"/>
          <p:cNvSpPr>
            <a:spLocks noGrp="1"/>
          </p:cNvSpPr>
          <p:nvPr>
            <p:ph type="sldNum" sz="quarter" idx="12"/>
          </p:nvPr>
        </p:nvSpPr>
        <p:spPr/>
        <p:txBody>
          <a:bodyPr/>
          <a:lstStyle/>
          <a:p>
            <a:fld id="{292B4AC8-531E-466D-A90B-59A02B626BF6}" type="slidenum">
              <a:rPr kumimoji="1" lang="ja-JP" altLang="en-US" smtClean="0"/>
              <a:t>‹#›</a:t>
            </a:fld>
            <a:endParaRPr kumimoji="1" lang="ja-JP" altLang="en-US"/>
          </a:p>
        </p:txBody>
      </p:sp>
    </p:spTree>
    <p:extLst>
      <p:ext uri="{BB962C8B-B14F-4D97-AF65-F5344CB8AC3E}">
        <p14:creationId xmlns:p14="http://schemas.microsoft.com/office/powerpoint/2010/main" val="333866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E6C32CD-243D-478F-A010-AF3FFA0A4EC6}" type="datetime1">
              <a:rPr kumimoji="1" lang="ja-JP" altLang="en-US" smtClean="0"/>
              <a:t>2018/2/7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Copyright © 2017Graduation thesis Powered by </a:t>
            </a:r>
            <a:endParaRPr kumimoji="1" lang="ja-JP" altLang="en-US"/>
          </a:p>
        </p:txBody>
      </p:sp>
      <p:sp>
        <p:nvSpPr>
          <p:cNvPr id="7" name="スライド番号プレースホルダー 6"/>
          <p:cNvSpPr>
            <a:spLocks noGrp="1"/>
          </p:cNvSpPr>
          <p:nvPr>
            <p:ph type="sldNum" sz="quarter" idx="12"/>
          </p:nvPr>
        </p:nvSpPr>
        <p:spPr/>
        <p:txBody>
          <a:bodyPr/>
          <a:lstStyle/>
          <a:p>
            <a:fld id="{292B4AC8-531E-466D-A90B-59A02B626BF6}" type="slidenum">
              <a:rPr kumimoji="1" lang="ja-JP" altLang="en-US" smtClean="0"/>
              <a:t>‹#›</a:t>
            </a:fld>
            <a:endParaRPr kumimoji="1" lang="ja-JP" altLang="en-US"/>
          </a:p>
        </p:txBody>
      </p:sp>
    </p:spTree>
    <p:extLst>
      <p:ext uri="{BB962C8B-B14F-4D97-AF65-F5344CB8AC3E}">
        <p14:creationId xmlns:p14="http://schemas.microsoft.com/office/powerpoint/2010/main" val="81806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ADB261-DB82-4244-B8DC-D7ABF0EFDBA1}" type="datetime1">
              <a:rPr kumimoji="1" lang="ja-JP" altLang="en-US" smtClean="0"/>
              <a:t>2018/2/7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Copyright © 2017Graduation thesis Powered by </a:t>
            </a:r>
            <a:endParaRPr kumimoji="1" lang="ja-JP" altLang="en-US"/>
          </a:p>
        </p:txBody>
      </p:sp>
      <p:sp>
        <p:nvSpPr>
          <p:cNvPr id="7" name="スライド番号プレースホルダー 6"/>
          <p:cNvSpPr>
            <a:spLocks noGrp="1"/>
          </p:cNvSpPr>
          <p:nvPr>
            <p:ph type="sldNum" sz="quarter" idx="12"/>
          </p:nvPr>
        </p:nvSpPr>
        <p:spPr/>
        <p:txBody>
          <a:bodyPr/>
          <a:lstStyle/>
          <a:p>
            <a:fld id="{292B4AC8-531E-466D-A90B-59A02B626BF6}" type="slidenum">
              <a:rPr kumimoji="1" lang="ja-JP" altLang="en-US" smtClean="0"/>
              <a:t>‹#›</a:t>
            </a:fld>
            <a:endParaRPr kumimoji="1" lang="ja-JP" altLang="en-US"/>
          </a:p>
        </p:txBody>
      </p:sp>
    </p:spTree>
    <p:extLst>
      <p:ext uri="{BB962C8B-B14F-4D97-AF65-F5344CB8AC3E}">
        <p14:creationId xmlns:p14="http://schemas.microsoft.com/office/powerpoint/2010/main" val="122807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BFD"/>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EC90A-9954-4113-B464-86E57F15E83D}" type="datetime1">
              <a:rPr kumimoji="1" lang="ja-JP" altLang="en-US" smtClean="0"/>
              <a:t>2018/2/7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smtClean="0"/>
              <a:t>Copyright © 2017Graduation thesis Powered by </a:t>
            </a:r>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B4AC8-531E-466D-A90B-59A02B626BF6}" type="slidenum">
              <a:rPr kumimoji="1" lang="ja-JP" altLang="en-US" smtClean="0"/>
              <a:t>‹#›</a:t>
            </a:fld>
            <a:endParaRPr kumimoji="1" lang="ja-JP" altLang="en-US"/>
          </a:p>
        </p:txBody>
      </p:sp>
    </p:spTree>
    <p:extLst>
      <p:ext uri="{BB962C8B-B14F-4D97-AF65-F5344CB8AC3E}">
        <p14:creationId xmlns:p14="http://schemas.microsoft.com/office/powerpoint/2010/main" val="138249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HG丸ｺﾞｼｯｸM-PRO" panose="020F0600000000000000" pitchFamily="50" charset="-128"/>
          <a:ea typeface="HG丸ｺﾞｼｯｸM-PRO" panose="020F0600000000000000"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751528" y="1041400"/>
            <a:ext cx="10688943" cy="2387600"/>
          </a:xfrm>
        </p:spPr>
        <p:txBody>
          <a:bodyPr>
            <a:normAutofit fontScale="90000"/>
          </a:bodyPr>
          <a:lstStyle/>
          <a:p>
            <a:r>
              <a:rPr kumimoji="1" lang="ja-JP" altLang="en-US" dirty="0" smtClean="0"/>
              <a:t>ブロックチェーン技術を用いた</a:t>
            </a:r>
            <a:r>
              <a:rPr kumimoji="1" lang="en-US" altLang="ja-JP" dirty="0" smtClean="0"/>
              <a:t/>
            </a:r>
            <a:br>
              <a:rPr kumimoji="1" lang="en-US" altLang="ja-JP" dirty="0" smtClean="0"/>
            </a:br>
            <a:r>
              <a:rPr kumimoji="1" lang="ja-JP" altLang="en-US" dirty="0" smtClean="0"/>
              <a:t>マネジメント法の提案</a:t>
            </a:r>
            <a:endParaRPr kumimoji="1" lang="ja-JP" altLang="en-US" dirty="0"/>
          </a:p>
        </p:txBody>
      </p:sp>
      <p:sp>
        <p:nvSpPr>
          <p:cNvPr id="3" name="サブタイトル 2"/>
          <p:cNvSpPr>
            <a:spLocks noGrp="1"/>
          </p:cNvSpPr>
          <p:nvPr>
            <p:ph type="subTitle" idx="1"/>
          </p:nvPr>
        </p:nvSpPr>
        <p:spPr>
          <a:xfrm>
            <a:off x="1524000" y="4529317"/>
            <a:ext cx="9144000" cy="1655762"/>
          </a:xfrm>
        </p:spPr>
        <p:txBody>
          <a:bodyPr/>
          <a:lstStyle/>
          <a:p>
            <a:r>
              <a:rPr lang="ja-JP" altLang="en-US" dirty="0"/>
              <a:t>プロジェクトマネジメントコース</a:t>
            </a:r>
          </a:p>
          <a:p>
            <a:r>
              <a:rPr lang="ja-JP" altLang="en-US" dirty="0"/>
              <a:t>矢吹研究室　</a:t>
            </a:r>
            <a:r>
              <a:rPr lang="en-US" altLang="ja-JP" dirty="0" smtClean="0"/>
              <a:t>1442068</a:t>
            </a:r>
            <a:r>
              <a:rPr lang="ja-JP" altLang="en-US" dirty="0"/>
              <a:t>　</a:t>
            </a:r>
            <a:r>
              <a:rPr lang="ja-JP" altLang="en-US" dirty="0" smtClean="0"/>
              <a:t>鈴木博文</a:t>
            </a:r>
            <a:endParaRPr lang="ja-JP" altLang="en-US" dirty="0"/>
          </a:p>
          <a:p>
            <a:endParaRPr kumimoji="1" lang="ja-JP" altLang="en-US" dirty="0"/>
          </a:p>
        </p:txBody>
      </p:sp>
    </p:spTree>
    <p:extLst>
      <p:ext uri="{BB962C8B-B14F-4D97-AF65-F5344CB8AC3E}">
        <p14:creationId xmlns:p14="http://schemas.microsoft.com/office/powerpoint/2010/main" val="974100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smtClean="0"/>
              <a:t>3.</a:t>
            </a:r>
            <a:r>
              <a:rPr kumimoji="1" lang="ja-JP" altLang="en-US" u="sng" dirty="0" smtClean="0"/>
              <a:t> 手 法</a:t>
            </a:r>
            <a:endParaRPr kumimoji="1" lang="ja-JP" altLang="en-US" u="sng" dirty="0"/>
          </a:p>
        </p:txBody>
      </p:sp>
      <p:sp>
        <p:nvSpPr>
          <p:cNvPr id="4" name="スライド番号プレースホルダー 3"/>
          <p:cNvSpPr>
            <a:spLocks noGrp="1"/>
          </p:cNvSpPr>
          <p:nvPr>
            <p:ph type="sldNum" sz="quarter" idx="12"/>
          </p:nvPr>
        </p:nvSpPr>
        <p:spPr/>
        <p:txBody>
          <a:bodyPr/>
          <a:lstStyle/>
          <a:p>
            <a:fld id="{292B4AC8-531E-466D-A90B-59A02B626BF6}" type="slidenum">
              <a:rPr lang="ja-JP" altLang="en-US" smtClean="0"/>
              <a:pPr/>
              <a:t>10</a:t>
            </a:fld>
            <a:endParaRPr lang="ja-JP" altLang="en-US" dirty="0"/>
          </a:p>
        </p:txBody>
      </p:sp>
      <p:sp>
        <p:nvSpPr>
          <p:cNvPr id="5" name="コンテンツ プレースホルダー 2"/>
          <p:cNvSpPr txBox="1">
            <a:spLocks/>
          </p:cNvSpPr>
          <p:nvPr/>
        </p:nvSpPr>
        <p:spPr>
          <a:xfrm>
            <a:off x="838200" y="2224865"/>
            <a:ext cx="10515600" cy="564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3</a:t>
            </a:r>
            <a:r>
              <a:rPr lang="en-US" altLang="ja-JP" dirty="0" smtClean="0"/>
              <a:t>.</a:t>
            </a:r>
            <a:r>
              <a:rPr lang="ja-JP" altLang="en-US" dirty="0" smtClean="0"/>
              <a:t>　</a:t>
            </a:r>
            <a:r>
              <a:rPr lang="ja-JP" altLang="en-US" dirty="0"/>
              <a:t>情報へのアクセスが可能な閲覧者を設定する</a:t>
            </a:r>
            <a:r>
              <a:rPr lang="ja-JP" altLang="en-US" dirty="0" smtClean="0"/>
              <a:t>。</a:t>
            </a:r>
          </a:p>
        </p:txBody>
      </p:sp>
      <p:grpSp>
        <p:nvGrpSpPr>
          <p:cNvPr id="18" name="グループ化 17"/>
          <p:cNvGrpSpPr/>
          <p:nvPr/>
        </p:nvGrpSpPr>
        <p:grpSpPr>
          <a:xfrm>
            <a:off x="3075214" y="3864190"/>
            <a:ext cx="1491343" cy="1862497"/>
            <a:chOff x="2242457" y="3117991"/>
            <a:chExt cx="1491343" cy="1862497"/>
          </a:xfrm>
        </p:grpSpPr>
        <p:sp>
          <p:nvSpPr>
            <p:cNvPr id="19" name="コンテンツ プレースホルダー 2"/>
            <p:cNvSpPr txBox="1">
              <a:spLocks/>
            </p:cNvSpPr>
            <p:nvPr/>
          </p:nvSpPr>
          <p:spPr>
            <a:xfrm>
              <a:off x="2242457" y="4502653"/>
              <a:ext cx="1491343" cy="477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a:latin typeface="HGｺﾞｼｯｸM" panose="020B0609000000000000" pitchFamily="49" charset="-128"/>
                  <a:ea typeface="HGｺﾞｼｯｸM" panose="020B0609000000000000" pitchFamily="49" charset="-128"/>
                </a:rPr>
                <a:t>記録</a:t>
              </a:r>
              <a:r>
                <a:rPr lang="ja-JP" altLang="en-US" sz="2400" dirty="0" smtClean="0">
                  <a:latin typeface="HGｺﾞｼｯｸM" panose="020B0609000000000000" pitchFamily="49" charset="-128"/>
                  <a:ea typeface="HGｺﾞｼｯｸM" panose="020B0609000000000000" pitchFamily="49" charset="-128"/>
                </a:rPr>
                <a:t>者</a:t>
              </a:r>
            </a:p>
          </p:txBody>
        </p:sp>
        <p:sp>
          <p:nvSpPr>
            <p:cNvPr id="20" name="片側の 2 つの角を丸めた四角形 19"/>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1"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11" name="グループ化 10"/>
          <p:cNvGrpSpPr/>
          <p:nvPr/>
        </p:nvGrpSpPr>
        <p:grpSpPr>
          <a:xfrm>
            <a:off x="6917076" y="4943080"/>
            <a:ext cx="1491343" cy="1834094"/>
            <a:chOff x="2242457" y="3117991"/>
            <a:chExt cx="1491343" cy="1834094"/>
          </a:xfrm>
        </p:grpSpPr>
        <p:sp>
          <p:nvSpPr>
            <p:cNvPr id="12" name="コンテンツ プレースホルダー 2"/>
            <p:cNvSpPr txBox="1">
              <a:spLocks/>
            </p:cNvSpPr>
            <p:nvPr/>
          </p:nvSpPr>
          <p:spPr>
            <a:xfrm>
              <a:off x="2242457" y="4474250"/>
              <a:ext cx="1491343" cy="477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smtClean="0">
                  <a:latin typeface="HGｺﾞｼｯｸM" panose="020B0609000000000000" pitchFamily="49" charset="-128"/>
                  <a:ea typeface="HGｺﾞｼｯｸM" panose="020B0609000000000000" pitchFamily="49" charset="-128"/>
                </a:rPr>
                <a:t>閲覧者Ｂ</a:t>
              </a:r>
            </a:p>
          </p:txBody>
        </p:sp>
        <p:sp>
          <p:nvSpPr>
            <p:cNvPr id="13" name="片側の 2 つの角を丸めた四角形 12"/>
            <p:cNvSpPr/>
            <p:nvPr/>
          </p:nvSpPr>
          <p:spPr>
            <a:xfrm>
              <a:off x="2608806" y="3607769"/>
              <a:ext cx="761411" cy="761411"/>
            </a:xfrm>
            <a:prstGeom prst="round2SameRect">
              <a:avLst>
                <a:gd name="adj1" fmla="val 50000"/>
                <a:gd name="adj2" fmla="val 0"/>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14" name="楕円 235"/>
            <p:cNvSpPr/>
            <p:nvPr/>
          </p:nvSpPr>
          <p:spPr>
            <a:xfrm>
              <a:off x="2653358" y="3117991"/>
              <a:ext cx="672306" cy="672306"/>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15" name="グループ化 14"/>
          <p:cNvGrpSpPr/>
          <p:nvPr/>
        </p:nvGrpSpPr>
        <p:grpSpPr>
          <a:xfrm>
            <a:off x="6917075" y="2894270"/>
            <a:ext cx="1491343" cy="1862497"/>
            <a:chOff x="2243839" y="3117991"/>
            <a:chExt cx="1491343" cy="1862497"/>
          </a:xfrm>
        </p:grpSpPr>
        <p:sp>
          <p:nvSpPr>
            <p:cNvPr id="16" name="コンテンツ プレースホルダー 2"/>
            <p:cNvSpPr txBox="1">
              <a:spLocks/>
            </p:cNvSpPr>
            <p:nvPr/>
          </p:nvSpPr>
          <p:spPr>
            <a:xfrm>
              <a:off x="2243839" y="4502653"/>
              <a:ext cx="1491343" cy="477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smtClean="0">
                  <a:latin typeface="HGｺﾞｼｯｸM" panose="020B0609000000000000" pitchFamily="49" charset="-128"/>
                  <a:ea typeface="HGｺﾞｼｯｸM" panose="020B0609000000000000" pitchFamily="49" charset="-128"/>
                </a:rPr>
                <a:t>閲覧者</a:t>
              </a:r>
              <a:r>
                <a:rPr lang="ja-JP" altLang="en-US" sz="2400" dirty="0">
                  <a:latin typeface="HGｺﾞｼｯｸM" panose="020B0609000000000000" pitchFamily="49" charset="-128"/>
                  <a:ea typeface="HGｺﾞｼｯｸM" panose="020B0609000000000000" pitchFamily="49" charset="-128"/>
                </a:rPr>
                <a:t>Ａ</a:t>
              </a:r>
              <a:endParaRPr lang="ja-JP" altLang="en-US" sz="2400" dirty="0" smtClean="0">
                <a:latin typeface="HGｺﾞｼｯｸM" panose="020B0609000000000000" pitchFamily="49" charset="-128"/>
                <a:ea typeface="HGｺﾞｼｯｸM" panose="020B0609000000000000" pitchFamily="49" charset="-128"/>
              </a:endParaRPr>
            </a:p>
          </p:txBody>
        </p:sp>
        <p:sp>
          <p:nvSpPr>
            <p:cNvPr id="17" name="片側の 2 つの角を丸めた四角形 16"/>
            <p:cNvSpPr/>
            <p:nvPr/>
          </p:nvSpPr>
          <p:spPr>
            <a:xfrm>
              <a:off x="2608806" y="3607769"/>
              <a:ext cx="761411" cy="761411"/>
            </a:xfrm>
            <a:prstGeom prst="round2SameRect">
              <a:avLst>
                <a:gd name="adj1" fmla="val 50000"/>
                <a:gd name="adj2" fmla="val 0"/>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2" name="楕円 235"/>
            <p:cNvSpPr/>
            <p:nvPr/>
          </p:nvSpPr>
          <p:spPr>
            <a:xfrm>
              <a:off x="2653358" y="3117991"/>
              <a:ext cx="672306" cy="672306"/>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cxnSp>
        <p:nvCxnSpPr>
          <p:cNvPr id="23" name="直線矢印コネクタ 22"/>
          <p:cNvCxnSpPr/>
          <p:nvPr/>
        </p:nvCxnSpPr>
        <p:spPr>
          <a:xfrm flipV="1">
            <a:off x="4566557" y="3601065"/>
            <a:ext cx="2417717" cy="68787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4611110" y="4950203"/>
            <a:ext cx="2373164" cy="69823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ドーナツ 24"/>
          <p:cNvSpPr/>
          <p:nvPr/>
        </p:nvSpPr>
        <p:spPr>
          <a:xfrm>
            <a:off x="5466103" y="3621294"/>
            <a:ext cx="640238" cy="640238"/>
          </a:xfrm>
          <a:prstGeom prst="donut">
            <a:avLst>
              <a:gd name="adj" fmla="val 15663"/>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乗算 26"/>
          <p:cNvSpPr/>
          <p:nvPr/>
        </p:nvSpPr>
        <p:spPr>
          <a:xfrm>
            <a:off x="5333376" y="4844866"/>
            <a:ext cx="927047" cy="927047"/>
          </a:xfrm>
          <a:prstGeom prst="mathMultiply">
            <a:avLst>
              <a:gd name="adj1" fmla="val 9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コンテンツ プレースホルダー 2"/>
          <p:cNvSpPr>
            <a:spLocks noGrp="1"/>
          </p:cNvSpPr>
          <p:nvPr>
            <p:ph idx="1"/>
          </p:nvPr>
        </p:nvSpPr>
        <p:spPr>
          <a:xfrm>
            <a:off x="838200" y="1574828"/>
            <a:ext cx="10515600" cy="544512"/>
          </a:xfrm>
        </p:spPr>
        <p:txBody>
          <a:bodyPr>
            <a:normAutofit fontScale="92500"/>
          </a:bodyPr>
          <a:lstStyle/>
          <a:p>
            <a:pPr marL="0" indent="0">
              <a:buNone/>
            </a:pPr>
            <a:r>
              <a:rPr lang="ja-JP" altLang="en-US" dirty="0" smtClean="0"/>
              <a:t>オープンソースソフトウェアの</a:t>
            </a:r>
            <a:r>
              <a:rPr lang="en-US" altLang="ja-JP" dirty="0" err="1" smtClean="0"/>
              <a:t>Ethereum</a:t>
            </a:r>
            <a:r>
              <a:rPr lang="ja-JP" altLang="en-US" dirty="0" smtClean="0"/>
              <a:t>を</a:t>
            </a:r>
            <a:r>
              <a:rPr lang="ja-JP" altLang="en-US" dirty="0"/>
              <a:t>利用し</a:t>
            </a:r>
            <a:r>
              <a:rPr lang="ja-JP" altLang="en-US" dirty="0" smtClean="0"/>
              <a:t>，プロトタイプ</a:t>
            </a:r>
            <a:r>
              <a:rPr lang="ja-JP" altLang="en-US" dirty="0"/>
              <a:t>開発を</a:t>
            </a:r>
            <a:r>
              <a:rPr lang="ja-JP" altLang="en-US" dirty="0" smtClean="0"/>
              <a:t>行う</a:t>
            </a:r>
            <a:r>
              <a:rPr lang="ja-JP" altLang="en-US" dirty="0"/>
              <a:t>。</a:t>
            </a:r>
            <a:endParaRPr kumimoji="1" lang="ja-JP" altLang="en-US" dirty="0"/>
          </a:p>
        </p:txBody>
      </p:sp>
    </p:spTree>
    <p:extLst>
      <p:ext uri="{BB962C8B-B14F-4D97-AF65-F5344CB8AC3E}">
        <p14:creationId xmlns:p14="http://schemas.microsoft.com/office/powerpoint/2010/main" val="4293949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smtClean="0"/>
              <a:t>3.</a:t>
            </a:r>
            <a:r>
              <a:rPr kumimoji="1" lang="ja-JP" altLang="en-US" u="sng" dirty="0" smtClean="0"/>
              <a:t> 手 法</a:t>
            </a:r>
            <a:endParaRPr kumimoji="1" lang="ja-JP" altLang="en-US" u="sng" dirty="0"/>
          </a:p>
        </p:txBody>
      </p:sp>
      <p:sp>
        <p:nvSpPr>
          <p:cNvPr id="4" name="スライド番号プレースホルダー 3"/>
          <p:cNvSpPr>
            <a:spLocks noGrp="1"/>
          </p:cNvSpPr>
          <p:nvPr>
            <p:ph type="sldNum" sz="quarter" idx="12"/>
          </p:nvPr>
        </p:nvSpPr>
        <p:spPr/>
        <p:txBody>
          <a:bodyPr/>
          <a:lstStyle/>
          <a:p>
            <a:fld id="{292B4AC8-531E-466D-A90B-59A02B626BF6}" type="slidenum">
              <a:rPr lang="ja-JP" altLang="en-US" smtClean="0"/>
              <a:pPr/>
              <a:t>11</a:t>
            </a:fld>
            <a:endParaRPr lang="ja-JP" altLang="en-US" dirty="0"/>
          </a:p>
        </p:txBody>
      </p:sp>
      <p:sp>
        <p:nvSpPr>
          <p:cNvPr id="5" name="コンテンツ プレースホルダー 2"/>
          <p:cNvSpPr txBox="1">
            <a:spLocks/>
          </p:cNvSpPr>
          <p:nvPr/>
        </p:nvSpPr>
        <p:spPr>
          <a:xfrm>
            <a:off x="838200" y="2224865"/>
            <a:ext cx="10515600" cy="564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smtClean="0"/>
              <a:t>4.</a:t>
            </a:r>
            <a:r>
              <a:rPr lang="ja-JP" altLang="en-US" dirty="0"/>
              <a:t>　アクセス許可を持つ閲覧者が情報を閲覧する。</a:t>
            </a:r>
            <a:endParaRPr lang="ja-JP" altLang="en-US" dirty="0" smtClean="0"/>
          </a:p>
        </p:txBody>
      </p:sp>
      <p:grpSp>
        <p:nvGrpSpPr>
          <p:cNvPr id="18" name="グループ化 17"/>
          <p:cNvGrpSpPr/>
          <p:nvPr/>
        </p:nvGrpSpPr>
        <p:grpSpPr>
          <a:xfrm>
            <a:off x="2186455" y="3864190"/>
            <a:ext cx="1491343" cy="1862497"/>
            <a:chOff x="2242457" y="3117991"/>
            <a:chExt cx="1491343" cy="1862497"/>
          </a:xfrm>
        </p:grpSpPr>
        <p:sp>
          <p:nvSpPr>
            <p:cNvPr id="19" name="コンテンツ プレースホルダー 2"/>
            <p:cNvSpPr txBox="1">
              <a:spLocks/>
            </p:cNvSpPr>
            <p:nvPr/>
          </p:nvSpPr>
          <p:spPr>
            <a:xfrm>
              <a:off x="2242457" y="4502653"/>
              <a:ext cx="1491343" cy="477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a:latin typeface="HGｺﾞｼｯｸM" panose="020B0609000000000000" pitchFamily="49" charset="-128"/>
                  <a:ea typeface="HGｺﾞｼｯｸM" panose="020B0609000000000000" pitchFamily="49" charset="-128"/>
                </a:rPr>
                <a:t>記録</a:t>
              </a:r>
              <a:r>
                <a:rPr lang="ja-JP" altLang="en-US" sz="2400" dirty="0" smtClean="0">
                  <a:latin typeface="HGｺﾞｼｯｸM" panose="020B0609000000000000" pitchFamily="49" charset="-128"/>
                  <a:ea typeface="HGｺﾞｼｯｸM" panose="020B0609000000000000" pitchFamily="49" charset="-128"/>
                </a:rPr>
                <a:t>者</a:t>
              </a:r>
            </a:p>
          </p:txBody>
        </p:sp>
        <p:sp>
          <p:nvSpPr>
            <p:cNvPr id="20" name="片側の 2 つの角を丸めた四角形 19"/>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1"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11" name="グループ化 10"/>
          <p:cNvGrpSpPr/>
          <p:nvPr/>
        </p:nvGrpSpPr>
        <p:grpSpPr>
          <a:xfrm>
            <a:off x="8768884" y="4943080"/>
            <a:ext cx="1491343" cy="1834094"/>
            <a:chOff x="2242457" y="3117991"/>
            <a:chExt cx="1491343" cy="1834094"/>
          </a:xfrm>
        </p:grpSpPr>
        <p:sp>
          <p:nvSpPr>
            <p:cNvPr id="12" name="コンテンツ プレースホルダー 2"/>
            <p:cNvSpPr txBox="1">
              <a:spLocks/>
            </p:cNvSpPr>
            <p:nvPr/>
          </p:nvSpPr>
          <p:spPr>
            <a:xfrm>
              <a:off x="2242457" y="4474250"/>
              <a:ext cx="1491343" cy="477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smtClean="0">
                  <a:latin typeface="HGｺﾞｼｯｸM" panose="020B0609000000000000" pitchFamily="49" charset="-128"/>
                  <a:ea typeface="HGｺﾞｼｯｸM" panose="020B0609000000000000" pitchFamily="49" charset="-128"/>
                </a:rPr>
                <a:t>閲覧者Ｂ</a:t>
              </a:r>
            </a:p>
          </p:txBody>
        </p:sp>
        <p:sp>
          <p:nvSpPr>
            <p:cNvPr id="13" name="片側の 2 つの角を丸めた四角形 12"/>
            <p:cNvSpPr/>
            <p:nvPr/>
          </p:nvSpPr>
          <p:spPr>
            <a:xfrm>
              <a:off x="2608806" y="3607769"/>
              <a:ext cx="761411" cy="761411"/>
            </a:xfrm>
            <a:prstGeom prst="round2SameRect">
              <a:avLst>
                <a:gd name="adj1" fmla="val 50000"/>
                <a:gd name="adj2" fmla="val 0"/>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14" name="楕円 235"/>
            <p:cNvSpPr/>
            <p:nvPr/>
          </p:nvSpPr>
          <p:spPr>
            <a:xfrm>
              <a:off x="2653358" y="3117991"/>
              <a:ext cx="672306" cy="672306"/>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15" name="グループ化 14"/>
          <p:cNvGrpSpPr/>
          <p:nvPr/>
        </p:nvGrpSpPr>
        <p:grpSpPr>
          <a:xfrm>
            <a:off x="8768883" y="2894270"/>
            <a:ext cx="1491343" cy="1862497"/>
            <a:chOff x="2243839" y="3117991"/>
            <a:chExt cx="1491343" cy="1862497"/>
          </a:xfrm>
        </p:grpSpPr>
        <p:sp>
          <p:nvSpPr>
            <p:cNvPr id="16" name="コンテンツ プレースホルダー 2"/>
            <p:cNvSpPr txBox="1">
              <a:spLocks/>
            </p:cNvSpPr>
            <p:nvPr/>
          </p:nvSpPr>
          <p:spPr>
            <a:xfrm>
              <a:off x="2243839" y="4502653"/>
              <a:ext cx="1491343" cy="477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smtClean="0">
                  <a:latin typeface="HGｺﾞｼｯｸM" panose="020B0609000000000000" pitchFamily="49" charset="-128"/>
                  <a:ea typeface="HGｺﾞｼｯｸM" panose="020B0609000000000000" pitchFamily="49" charset="-128"/>
                </a:rPr>
                <a:t>閲覧者</a:t>
              </a:r>
              <a:r>
                <a:rPr lang="ja-JP" altLang="en-US" sz="2400" dirty="0">
                  <a:latin typeface="HGｺﾞｼｯｸM" panose="020B0609000000000000" pitchFamily="49" charset="-128"/>
                  <a:ea typeface="HGｺﾞｼｯｸM" panose="020B0609000000000000" pitchFamily="49" charset="-128"/>
                </a:rPr>
                <a:t>Ａ</a:t>
              </a:r>
              <a:endParaRPr lang="ja-JP" altLang="en-US" sz="2400" dirty="0" smtClean="0">
                <a:latin typeface="HGｺﾞｼｯｸM" panose="020B0609000000000000" pitchFamily="49" charset="-128"/>
                <a:ea typeface="HGｺﾞｼｯｸM" panose="020B0609000000000000" pitchFamily="49" charset="-128"/>
              </a:endParaRPr>
            </a:p>
          </p:txBody>
        </p:sp>
        <p:sp>
          <p:nvSpPr>
            <p:cNvPr id="17" name="片側の 2 つの角を丸めた四角形 16"/>
            <p:cNvSpPr/>
            <p:nvPr/>
          </p:nvSpPr>
          <p:spPr>
            <a:xfrm>
              <a:off x="2608806" y="3607769"/>
              <a:ext cx="761411" cy="761411"/>
            </a:xfrm>
            <a:prstGeom prst="round2SameRect">
              <a:avLst>
                <a:gd name="adj1" fmla="val 50000"/>
                <a:gd name="adj2" fmla="val 0"/>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2" name="楕円 235"/>
            <p:cNvSpPr/>
            <p:nvPr/>
          </p:nvSpPr>
          <p:spPr>
            <a:xfrm>
              <a:off x="2653358" y="3117991"/>
              <a:ext cx="672306" cy="672306"/>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cxnSp>
        <p:nvCxnSpPr>
          <p:cNvPr id="23" name="直線矢印コネクタ 22"/>
          <p:cNvCxnSpPr/>
          <p:nvPr/>
        </p:nvCxnSpPr>
        <p:spPr>
          <a:xfrm flipV="1">
            <a:off x="4123624" y="3864191"/>
            <a:ext cx="4645259" cy="592927"/>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3762103" y="5155842"/>
            <a:ext cx="4667794" cy="65772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ドーナツ 24"/>
          <p:cNvSpPr/>
          <p:nvPr/>
        </p:nvSpPr>
        <p:spPr>
          <a:xfrm>
            <a:off x="10083218" y="2796985"/>
            <a:ext cx="640238" cy="640238"/>
          </a:xfrm>
          <a:prstGeom prst="donut">
            <a:avLst>
              <a:gd name="adj" fmla="val 15663"/>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乗算 26"/>
          <p:cNvSpPr/>
          <p:nvPr/>
        </p:nvSpPr>
        <p:spPr>
          <a:xfrm>
            <a:off x="9939813" y="4745191"/>
            <a:ext cx="927047" cy="927047"/>
          </a:xfrm>
          <a:prstGeom prst="mathMultiply">
            <a:avLst>
              <a:gd name="adj1" fmla="val 9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p:nvPr/>
        </p:nvCxnSpPr>
        <p:spPr>
          <a:xfrm flipV="1">
            <a:off x="3717550" y="3503546"/>
            <a:ext cx="4712347" cy="6206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4143033" y="4861837"/>
            <a:ext cx="4625850" cy="641749"/>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2"/>
          <p:cNvSpPr txBox="1">
            <a:spLocks/>
          </p:cNvSpPr>
          <p:nvPr/>
        </p:nvSpPr>
        <p:spPr>
          <a:xfrm rot="21154072">
            <a:off x="6970314" y="4084399"/>
            <a:ext cx="1691640" cy="2758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600" dirty="0">
                <a:latin typeface="HGSｺﾞｼｯｸE" panose="020B0900000000000000" pitchFamily="50" charset="-128"/>
                <a:ea typeface="HGSｺﾞｼｯｸE" panose="020B0900000000000000" pitchFamily="50" charset="-128"/>
              </a:rPr>
              <a:t>情報ください</a:t>
            </a:r>
            <a:endParaRPr lang="ja-JP" altLang="en-US" sz="1600" dirty="0" smtClean="0">
              <a:latin typeface="HGSｺﾞｼｯｸE" panose="020B0900000000000000" pitchFamily="50" charset="-128"/>
              <a:ea typeface="HGSｺﾞｼｯｸE" panose="020B0900000000000000" pitchFamily="50" charset="-128"/>
            </a:endParaRPr>
          </a:p>
        </p:txBody>
      </p:sp>
      <p:sp>
        <p:nvSpPr>
          <p:cNvPr id="30" name="コンテンツ プレースホルダー 2"/>
          <p:cNvSpPr txBox="1">
            <a:spLocks/>
          </p:cNvSpPr>
          <p:nvPr/>
        </p:nvSpPr>
        <p:spPr>
          <a:xfrm rot="468836">
            <a:off x="7012010" y="5042068"/>
            <a:ext cx="1691640" cy="2758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600" dirty="0">
                <a:latin typeface="HGSｺﾞｼｯｸE" panose="020B0900000000000000" pitchFamily="50" charset="-128"/>
                <a:ea typeface="HGSｺﾞｼｯｸE" panose="020B0900000000000000" pitchFamily="50" charset="-128"/>
              </a:rPr>
              <a:t>情報ください</a:t>
            </a:r>
            <a:endParaRPr lang="ja-JP" altLang="en-US" sz="1600" dirty="0" smtClean="0">
              <a:latin typeface="HGSｺﾞｼｯｸE" panose="020B0900000000000000" pitchFamily="50" charset="-128"/>
              <a:ea typeface="HGSｺﾞｼｯｸE" panose="020B0900000000000000" pitchFamily="50" charset="-128"/>
            </a:endParaRPr>
          </a:p>
        </p:txBody>
      </p:sp>
      <p:sp>
        <p:nvSpPr>
          <p:cNvPr id="32" name="コンテンツ プレースホルダー 2"/>
          <p:cNvSpPr txBox="1">
            <a:spLocks/>
          </p:cNvSpPr>
          <p:nvPr/>
        </p:nvSpPr>
        <p:spPr>
          <a:xfrm rot="21088857">
            <a:off x="3728651" y="3690352"/>
            <a:ext cx="1691640" cy="2758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600" dirty="0" smtClean="0">
                <a:latin typeface="HGSｺﾞｼｯｸE" panose="020B0900000000000000" pitchFamily="50" charset="-128"/>
                <a:ea typeface="HGSｺﾞｼｯｸE" panose="020B0900000000000000" pitchFamily="50" charset="-128"/>
              </a:rPr>
              <a:t>どうぞこれです。</a:t>
            </a:r>
          </a:p>
        </p:txBody>
      </p:sp>
      <p:sp>
        <p:nvSpPr>
          <p:cNvPr id="33" name="コンテンツ プレースホルダー 2"/>
          <p:cNvSpPr txBox="1">
            <a:spLocks/>
          </p:cNvSpPr>
          <p:nvPr/>
        </p:nvSpPr>
        <p:spPr>
          <a:xfrm rot="569869">
            <a:off x="3552179" y="5349838"/>
            <a:ext cx="1691640" cy="2758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600" dirty="0" smtClean="0">
                <a:latin typeface="HGSｺﾞｼｯｸE" panose="020B0900000000000000" pitchFamily="50" charset="-128"/>
                <a:ea typeface="HGSｺﾞｼｯｸE" panose="020B0900000000000000" pitchFamily="50" charset="-128"/>
              </a:rPr>
              <a:t>だめです。</a:t>
            </a:r>
          </a:p>
        </p:txBody>
      </p:sp>
      <p:sp>
        <p:nvSpPr>
          <p:cNvPr id="43" name="コンテンツ プレースホルダー 2"/>
          <p:cNvSpPr>
            <a:spLocks noGrp="1"/>
          </p:cNvSpPr>
          <p:nvPr>
            <p:ph idx="1"/>
          </p:nvPr>
        </p:nvSpPr>
        <p:spPr>
          <a:xfrm>
            <a:off x="838200" y="1574828"/>
            <a:ext cx="10515600" cy="544512"/>
          </a:xfrm>
        </p:spPr>
        <p:txBody>
          <a:bodyPr>
            <a:normAutofit fontScale="92500"/>
          </a:bodyPr>
          <a:lstStyle/>
          <a:p>
            <a:pPr marL="0" indent="0">
              <a:buNone/>
            </a:pPr>
            <a:r>
              <a:rPr lang="ja-JP" altLang="en-US" dirty="0" smtClean="0"/>
              <a:t>オープンソースソフトウェアの</a:t>
            </a:r>
            <a:r>
              <a:rPr lang="en-US" altLang="ja-JP" dirty="0" err="1" smtClean="0"/>
              <a:t>Ethereum</a:t>
            </a:r>
            <a:r>
              <a:rPr lang="ja-JP" altLang="en-US" dirty="0" smtClean="0"/>
              <a:t>を</a:t>
            </a:r>
            <a:r>
              <a:rPr lang="ja-JP" altLang="en-US" dirty="0"/>
              <a:t>利用し</a:t>
            </a:r>
            <a:r>
              <a:rPr lang="ja-JP" altLang="en-US" dirty="0" smtClean="0"/>
              <a:t>，プロトタイプ</a:t>
            </a:r>
            <a:r>
              <a:rPr lang="ja-JP" altLang="en-US" dirty="0"/>
              <a:t>開発を</a:t>
            </a:r>
            <a:r>
              <a:rPr lang="ja-JP" altLang="en-US" dirty="0" smtClean="0"/>
              <a:t>行う</a:t>
            </a:r>
            <a:r>
              <a:rPr lang="ja-JP" altLang="en-US" dirty="0"/>
              <a:t>。</a:t>
            </a:r>
            <a:endParaRPr kumimoji="1" lang="ja-JP" altLang="en-US" dirty="0"/>
          </a:p>
        </p:txBody>
      </p:sp>
    </p:spTree>
    <p:extLst>
      <p:ext uri="{BB962C8B-B14F-4D97-AF65-F5344CB8AC3E}">
        <p14:creationId xmlns:p14="http://schemas.microsoft.com/office/powerpoint/2010/main" val="1320562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lang="ja-JP" altLang="en-US" dirty="0" smtClean="0"/>
              <a:t> 結 果</a:t>
            </a:r>
            <a:endParaRPr kumimoji="1" lang="ja-JP" altLang="en-US" dirty="0"/>
          </a:p>
        </p:txBody>
      </p:sp>
      <p:sp>
        <p:nvSpPr>
          <p:cNvPr id="3" name="コンテンツ プレースホルダー 2"/>
          <p:cNvSpPr>
            <a:spLocks noGrp="1"/>
          </p:cNvSpPr>
          <p:nvPr>
            <p:ph idx="1"/>
          </p:nvPr>
        </p:nvSpPr>
        <p:spPr>
          <a:xfrm>
            <a:off x="838200" y="1606380"/>
            <a:ext cx="10515600" cy="1692874"/>
          </a:xfrm>
        </p:spPr>
        <p:txBody>
          <a:bodyPr>
            <a:normAutofit/>
          </a:bodyPr>
          <a:lstStyle/>
          <a:p>
            <a:pPr>
              <a:lnSpc>
                <a:spcPct val="150000"/>
              </a:lnSpc>
            </a:pPr>
            <a:r>
              <a:rPr lang="ja-JP" altLang="en-US" sz="2000" dirty="0" smtClean="0"/>
              <a:t>手法の手順通りプロトタイプを作成し，情報をブロックに書き込むことに成功した。</a:t>
            </a:r>
            <a:endParaRPr lang="en-US" altLang="ja-JP" sz="2000" dirty="0" smtClean="0"/>
          </a:p>
          <a:p>
            <a:pPr>
              <a:lnSpc>
                <a:spcPct val="150000"/>
              </a:lnSpc>
            </a:pPr>
            <a:r>
              <a:rPr lang="ja-JP" altLang="en-US" sz="2000" dirty="0" smtClean="0"/>
              <a:t>アクセス許可を持つ閲覧者</a:t>
            </a:r>
            <a:r>
              <a:rPr lang="ja-JP" altLang="en-US" sz="2000" dirty="0"/>
              <a:t>のアカウントで，記録者が登録</a:t>
            </a:r>
            <a:r>
              <a:rPr lang="ja-JP" altLang="en-US" sz="2000" dirty="0" smtClean="0"/>
              <a:t>した情報を　　　　　　　　　　　　　　　　図 </a:t>
            </a:r>
            <a:r>
              <a:rPr lang="en-US" altLang="ja-JP" sz="2000" dirty="0"/>
              <a:t>2</a:t>
            </a:r>
            <a:r>
              <a:rPr lang="en-US" altLang="ja-JP" sz="2000" dirty="0" smtClean="0"/>
              <a:t> </a:t>
            </a:r>
            <a:r>
              <a:rPr lang="ja-JP" altLang="en-US" sz="2000" dirty="0" smtClean="0"/>
              <a:t>の枠線部の通り</a:t>
            </a:r>
            <a:r>
              <a:rPr lang="ja-JP" altLang="en-US" sz="2000" dirty="0"/>
              <a:t>確認</a:t>
            </a:r>
            <a:r>
              <a:rPr lang="ja-JP" altLang="en-US" sz="2000" dirty="0" smtClean="0"/>
              <a:t>出来た</a:t>
            </a:r>
            <a:r>
              <a:rPr lang="ja-JP" altLang="en-US" sz="2000" dirty="0"/>
              <a:t>。</a:t>
            </a:r>
            <a:endParaRPr kumimoji="1" lang="ja-JP" altLang="en-US" sz="2000" dirty="0"/>
          </a:p>
        </p:txBody>
      </p:sp>
      <p:sp>
        <p:nvSpPr>
          <p:cNvPr id="4" name="スライド番号プレースホルダー 3"/>
          <p:cNvSpPr>
            <a:spLocks noGrp="1"/>
          </p:cNvSpPr>
          <p:nvPr>
            <p:ph type="sldNum" sz="quarter" idx="12"/>
          </p:nvPr>
        </p:nvSpPr>
        <p:spPr/>
        <p:txBody>
          <a:bodyPr/>
          <a:lstStyle/>
          <a:p>
            <a:fld id="{292B4AC8-531E-466D-A90B-59A02B626BF6}" type="slidenum">
              <a:rPr lang="ja-JP" altLang="en-US" smtClean="0"/>
              <a:pPr/>
              <a:t>12</a:t>
            </a:fld>
            <a:endParaRPr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811" y="3237470"/>
            <a:ext cx="7456375" cy="2810561"/>
          </a:xfrm>
          <a:prstGeom prst="rect">
            <a:avLst/>
          </a:prstGeom>
        </p:spPr>
      </p:pic>
      <p:sp>
        <p:nvSpPr>
          <p:cNvPr id="7" name="テキスト ボックス 6"/>
          <p:cNvSpPr txBox="1"/>
          <p:nvPr/>
        </p:nvSpPr>
        <p:spPr>
          <a:xfrm flipH="1">
            <a:off x="3670356" y="6187073"/>
            <a:ext cx="4851287" cy="338554"/>
          </a:xfrm>
          <a:prstGeom prst="rect">
            <a:avLst/>
          </a:prstGeom>
          <a:noFill/>
        </p:spPr>
        <p:txBody>
          <a:bodyPr wrap="square" rtlCol="0" anchor="ctr">
            <a:spAutoFit/>
          </a:bodyPr>
          <a:lstStyle/>
          <a:p>
            <a:pPr algn="ctr"/>
            <a:r>
              <a:rPr lang="ja-JP" altLang="en-US" sz="1600" dirty="0" smtClean="0">
                <a:latin typeface="+mn-ea"/>
              </a:rPr>
              <a:t>図</a:t>
            </a:r>
            <a:r>
              <a:rPr lang="en-US" altLang="ja-JP" sz="1600" dirty="0">
                <a:latin typeface="+mn-ea"/>
              </a:rPr>
              <a:t>2</a:t>
            </a:r>
            <a:r>
              <a:rPr lang="ja-JP" altLang="en-US" sz="1600" dirty="0" smtClean="0">
                <a:latin typeface="+mn-ea"/>
              </a:rPr>
              <a:t>　登録された情報の取得結果</a:t>
            </a:r>
            <a:endParaRPr lang="en-US" altLang="ja-JP" sz="1600" dirty="0">
              <a:latin typeface="+mn-ea"/>
            </a:endParaRPr>
          </a:p>
        </p:txBody>
      </p:sp>
      <p:sp>
        <p:nvSpPr>
          <p:cNvPr id="8" name="フローチャート: 代替処理 7"/>
          <p:cNvSpPr/>
          <p:nvPr/>
        </p:nvSpPr>
        <p:spPr>
          <a:xfrm>
            <a:off x="2273643" y="5134232"/>
            <a:ext cx="7624119" cy="494271"/>
          </a:xfrm>
          <a:prstGeom prst="flowChartAlternateProcess">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7846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lang="ja-JP" altLang="en-US" dirty="0" smtClean="0"/>
              <a:t> 結 果</a:t>
            </a:r>
            <a:endParaRPr kumimoji="1" lang="ja-JP" altLang="en-US" dirty="0"/>
          </a:p>
        </p:txBody>
      </p:sp>
      <p:sp>
        <p:nvSpPr>
          <p:cNvPr id="3" name="コンテンツ プレースホルダー 2"/>
          <p:cNvSpPr>
            <a:spLocks noGrp="1"/>
          </p:cNvSpPr>
          <p:nvPr>
            <p:ph idx="1"/>
          </p:nvPr>
        </p:nvSpPr>
        <p:spPr>
          <a:xfrm>
            <a:off x="2757332" y="5072406"/>
            <a:ext cx="4076389" cy="345988"/>
          </a:xfrm>
        </p:spPr>
        <p:txBody>
          <a:bodyPr>
            <a:noAutofit/>
          </a:bodyPr>
          <a:lstStyle/>
          <a:p>
            <a:pPr marL="0" indent="0" algn="ctr">
              <a:lnSpc>
                <a:spcPct val="100000"/>
              </a:lnSpc>
              <a:buNone/>
            </a:pPr>
            <a:r>
              <a:rPr lang="en-US" altLang="ja-JP" sz="1400" dirty="0" smtClean="0"/>
              <a:t>[“0xc5906348828cc1d0cfb8249d7e7b622ef8d77913”,”</a:t>
            </a:r>
            <a:r>
              <a:rPr lang="en-US" altLang="ja-JP" sz="1400" dirty="0"/>
              <a:t> </a:t>
            </a:r>
            <a:r>
              <a:rPr lang="en-US" altLang="ja-JP" sz="1400" dirty="0" smtClean="0"/>
              <a:t>0x5d91af951dcf13690ae9448bfa264d91e3c7f740”]</a:t>
            </a:r>
            <a:endParaRPr lang="ja-JP" altLang="en-US" sz="1400" dirty="0"/>
          </a:p>
        </p:txBody>
      </p:sp>
      <p:sp>
        <p:nvSpPr>
          <p:cNvPr id="4" name="スライド番号プレースホルダー 3"/>
          <p:cNvSpPr>
            <a:spLocks noGrp="1"/>
          </p:cNvSpPr>
          <p:nvPr>
            <p:ph type="sldNum" sz="quarter" idx="12"/>
          </p:nvPr>
        </p:nvSpPr>
        <p:spPr>
          <a:xfrm>
            <a:off x="9448800" y="6505568"/>
            <a:ext cx="2743200" cy="365125"/>
          </a:xfrm>
        </p:spPr>
        <p:txBody>
          <a:bodyPr/>
          <a:lstStyle/>
          <a:p>
            <a:fld id="{292B4AC8-531E-466D-A90B-59A02B626BF6}" type="slidenum">
              <a:rPr lang="ja-JP" altLang="en-US" smtClean="0"/>
              <a:pPr/>
              <a:t>13</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332" y="2024506"/>
            <a:ext cx="6677335" cy="2516914"/>
          </a:xfrm>
          <a:prstGeom prst="rect">
            <a:avLst/>
          </a:prstGeom>
        </p:spPr>
      </p:pic>
      <p:sp>
        <p:nvSpPr>
          <p:cNvPr id="10" name="コンテンツ プレースホルダー 2"/>
          <p:cNvSpPr txBox="1">
            <a:spLocks/>
          </p:cNvSpPr>
          <p:nvPr/>
        </p:nvSpPr>
        <p:spPr>
          <a:xfrm>
            <a:off x="8034994" y="6375487"/>
            <a:ext cx="3867665"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en-US" altLang="ja-JP" sz="1400" dirty="0"/>
              <a:t>0xd4ccd6b5a0b85f2f3bf86a2332968b40c2f91b40</a:t>
            </a:r>
            <a:endParaRPr lang="ja-JP" altLang="en-US" sz="1400" dirty="0"/>
          </a:p>
        </p:txBody>
      </p:sp>
      <p:sp>
        <p:nvSpPr>
          <p:cNvPr id="11" name="コンテンツ プレースホルダー 2"/>
          <p:cNvSpPr txBox="1">
            <a:spLocks/>
          </p:cNvSpPr>
          <p:nvPr/>
        </p:nvSpPr>
        <p:spPr>
          <a:xfrm>
            <a:off x="442794" y="6366163"/>
            <a:ext cx="3867665"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en-US" altLang="ja-JP" sz="1400" dirty="0"/>
              <a:t>0xac8952ec60e771e11a484a5ecab9fbfd181d358a</a:t>
            </a:r>
            <a:endParaRPr lang="ja-JP" altLang="en-US" sz="1400" dirty="0"/>
          </a:p>
        </p:txBody>
      </p:sp>
      <p:grpSp>
        <p:nvGrpSpPr>
          <p:cNvPr id="12" name="グループ化 11"/>
          <p:cNvGrpSpPr/>
          <p:nvPr/>
        </p:nvGrpSpPr>
        <p:grpSpPr>
          <a:xfrm>
            <a:off x="1995922" y="4944392"/>
            <a:ext cx="761411" cy="1251189"/>
            <a:chOff x="2608806" y="3117991"/>
            <a:chExt cx="761411" cy="1251189"/>
          </a:xfrm>
        </p:grpSpPr>
        <p:sp>
          <p:nvSpPr>
            <p:cNvPr id="14" name="片側の 2 つの角を丸めた四角形 13"/>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15"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20" name="グループ化 19"/>
          <p:cNvGrpSpPr/>
          <p:nvPr/>
        </p:nvGrpSpPr>
        <p:grpSpPr>
          <a:xfrm>
            <a:off x="9588122" y="4947164"/>
            <a:ext cx="761411" cy="1251189"/>
            <a:chOff x="2608806" y="3117991"/>
            <a:chExt cx="761411" cy="1251189"/>
          </a:xfrm>
        </p:grpSpPr>
        <p:sp>
          <p:nvSpPr>
            <p:cNvPr id="22" name="片側の 2 つの角を丸めた四角形 21"/>
            <p:cNvSpPr/>
            <p:nvPr/>
          </p:nvSpPr>
          <p:spPr>
            <a:xfrm>
              <a:off x="2608806" y="3607769"/>
              <a:ext cx="761411" cy="761411"/>
            </a:xfrm>
            <a:prstGeom prst="round2SameRect">
              <a:avLst>
                <a:gd name="adj1" fmla="val 50000"/>
                <a:gd name="adj2" fmla="val 0"/>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3" name="楕円 235"/>
            <p:cNvSpPr/>
            <p:nvPr/>
          </p:nvSpPr>
          <p:spPr>
            <a:xfrm>
              <a:off x="2653358" y="3117991"/>
              <a:ext cx="672306" cy="672306"/>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sp>
        <p:nvSpPr>
          <p:cNvPr id="28" name="フローチャート: 代替処理 27"/>
          <p:cNvSpPr/>
          <p:nvPr/>
        </p:nvSpPr>
        <p:spPr>
          <a:xfrm>
            <a:off x="2549611" y="3723113"/>
            <a:ext cx="7092778" cy="440032"/>
          </a:xfrm>
          <a:prstGeom prst="flowChartAlternateProcess">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コンテンツ プレースホルダー 2"/>
          <p:cNvSpPr txBox="1">
            <a:spLocks/>
          </p:cNvSpPr>
          <p:nvPr/>
        </p:nvSpPr>
        <p:spPr>
          <a:xfrm>
            <a:off x="7204885" y="6022587"/>
            <a:ext cx="2148312"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en-US" altLang="ja-JP" sz="1400" dirty="0"/>
              <a:t> </a:t>
            </a:r>
            <a:r>
              <a:rPr lang="en-US" altLang="ja-JP" sz="1400" dirty="0" err="1" smtClean="0"/>
              <a:t>contractObj.getPerson.call</a:t>
            </a:r>
            <a:endParaRPr lang="ja-JP" altLang="en-US" sz="1400" dirty="0"/>
          </a:p>
        </p:txBody>
      </p:sp>
      <p:cxnSp>
        <p:nvCxnSpPr>
          <p:cNvPr id="32" name="直線矢印コネクタ 31"/>
          <p:cNvCxnSpPr/>
          <p:nvPr/>
        </p:nvCxnSpPr>
        <p:spPr>
          <a:xfrm>
            <a:off x="3005942" y="5616698"/>
            <a:ext cx="604245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3005942" y="5987869"/>
            <a:ext cx="6042454" cy="0"/>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flipH="1">
            <a:off x="3670356" y="4569033"/>
            <a:ext cx="4851287" cy="338554"/>
          </a:xfrm>
          <a:prstGeom prst="rect">
            <a:avLst/>
          </a:prstGeom>
          <a:noFill/>
        </p:spPr>
        <p:txBody>
          <a:bodyPr wrap="square" rtlCol="0" anchor="ctr">
            <a:spAutoFit/>
          </a:bodyPr>
          <a:lstStyle/>
          <a:p>
            <a:pPr algn="ctr"/>
            <a:r>
              <a:rPr lang="ja-JP" altLang="en-US" sz="1600" dirty="0" smtClean="0">
                <a:latin typeface="+mn-ea"/>
              </a:rPr>
              <a:t>図</a:t>
            </a:r>
            <a:r>
              <a:rPr lang="en-US" altLang="ja-JP" sz="1600" dirty="0">
                <a:latin typeface="+mn-ea"/>
              </a:rPr>
              <a:t>2</a:t>
            </a:r>
            <a:r>
              <a:rPr lang="ja-JP" altLang="en-US" sz="1600" dirty="0" smtClean="0">
                <a:latin typeface="+mn-ea"/>
              </a:rPr>
              <a:t>　登録された情報の取得結果</a:t>
            </a:r>
            <a:endParaRPr lang="en-US" altLang="ja-JP" sz="1600" dirty="0">
              <a:latin typeface="+mn-ea"/>
            </a:endParaRPr>
          </a:p>
        </p:txBody>
      </p:sp>
      <p:sp>
        <p:nvSpPr>
          <p:cNvPr id="41" name="コンテンツ プレースホルダー 2"/>
          <p:cNvSpPr txBox="1">
            <a:spLocks/>
          </p:cNvSpPr>
          <p:nvPr/>
        </p:nvSpPr>
        <p:spPr>
          <a:xfrm>
            <a:off x="838200" y="1405274"/>
            <a:ext cx="10515600" cy="553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buNone/>
            </a:pPr>
            <a:r>
              <a:rPr lang="ja-JP" altLang="en-US" sz="2000" dirty="0"/>
              <a:t>記録</a:t>
            </a:r>
            <a:r>
              <a:rPr lang="ja-JP" altLang="en-US" sz="2000" dirty="0" smtClean="0"/>
              <a:t>した情報を確認できることを図示すると以下の通りとなる。</a:t>
            </a:r>
            <a:endParaRPr lang="ja-JP" altLang="en-US" sz="2000" dirty="0"/>
          </a:p>
        </p:txBody>
      </p:sp>
    </p:spTree>
    <p:extLst>
      <p:ext uri="{BB962C8B-B14F-4D97-AF65-F5344CB8AC3E}">
        <p14:creationId xmlns:p14="http://schemas.microsoft.com/office/powerpoint/2010/main" val="2632391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lang="ja-JP" altLang="en-US" dirty="0" smtClean="0"/>
              <a:t> 結 果</a:t>
            </a:r>
            <a:endParaRPr kumimoji="1" lang="ja-JP" altLang="en-US" dirty="0"/>
          </a:p>
        </p:txBody>
      </p:sp>
      <p:sp>
        <p:nvSpPr>
          <p:cNvPr id="3" name="コンテンツ プレースホルダー 2"/>
          <p:cNvSpPr>
            <a:spLocks noGrp="1"/>
          </p:cNvSpPr>
          <p:nvPr>
            <p:ph idx="1"/>
          </p:nvPr>
        </p:nvSpPr>
        <p:spPr>
          <a:xfrm>
            <a:off x="2757332" y="5072406"/>
            <a:ext cx="4076389" cy="345988"/>
          </a:xfrm>
        </p:spPr>
        <p:txBody>
          <a:bodyPr>
            <a:noAutofit/>
          </a:bodyPr>
          <a:lstStyle/>
          <a:p>
            <a:pPr marL="0" indent="0" algn="ctr">
              <a:lnSpc>
                <a:spcPct val="100000"/>
              </a:lnSpc>
              <a:buNone/>
            </a:pPr>
            <a:r>
              <a:rPr lang="en-US" altLang="ja-JP" sz="1400" dirty="0" smtClean="0"/>
              <a:t>[“0xc5906348828cc1d0cfb8249d7e7b622ef8d77913”,”</a:t>
            </a:r>
            <a:r>
              <a:rPr lang="en-US" altLang="ja-JP" sz="1400" dirty="0"/>
              <a:t> </a:t>
            </a:r>
            <a:r>
              <a:rPr lang="en-US" altLang="ja-JP" sz="1400" dirty="0" smtClean="0"/>
              <a:t>0x5d91af951dcf13690ae9448bfa264d91e3c7f740”]</a:t>
            </a:r>
            <a:endParaRPr lang="ja-JP" altLang="en-US" sz="1400" dirty="0"/>
          </a:p>
        </p:txBody>
      </p:sp>
      <p:sp>
        <p:nvSpPr>
          <p:cNvPr id="4" name="スライド番号プレースホルダー 3"/>
          <p:cNvSpPr>
            <a:spLocks noGrp="1"/>
          </p:cNvSpPr>
          <p:nvPr>
            <p:ph type="sldNum" sz="quarter" idx="12"/>
          </p:nvPr>
        </p:nvSpPr>
        <p:spPr>
          <a:xfrm>
            <a:off x="9448800" y="6505568"/>
            <a:ext cx="2743200" cy="365125"/>
          </a:xfrm>
        </p:spPr>
        <p:txBody>
          <a:bodyPr/>
          <a:lstStyle/>
          <a:p>
            <a:fld id="{292B4AC8-531E-466D-A90B-59A02B626BF6}" type="slidenum">
              <a:rPr lang="ja-JP" altLang="en-US" smtClean="0"/>
              <a:pPr/>
              <a:t>14</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332" y="2024506"/>
            <a:ext cx="6677335" cy="2516914"/>
          </a:xfrm>
          <a:prstGeom prst="rect">
            <a:avLst/>
          </a:prstGeom>
        </p:spPr>
      </p:pic>
      <p:sp>
        <p:nvSpPr>
          <p:cNvPr id="11" name="コンテンツ プレースホルダー 2"/>
          <p:cNvSpPr txBox="1">
            <a:spLocks/>
          </p:cNvSpPr>
          <p:nvPr/>
        </p:nvSpPr>
        <p:spPr>
          <a:xfrm>
            <a:off x="442794" y="6366163"/>
            <a:ext cx="3867665"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en-US" altLang="ja-JP" sz="1400" dirty="0"/>
              <a:t>0xac8952ec60e771e11a484a5ecab9fbfd181d358a</a:t>
            </a:r>
            <a:endParaRPr lang="ja-JP" altLang="en-US" sz="1400" dirty="0"/>
          </a:p>
        </p:txBody>
      </p:sp>
      <p:grpSp>
        <p:nvGrpSpPr>
          <p:cNvPr id="12" name="グループ化 11"/>
          <p:cNvGrpSpPr/>
          <p:nvPr/>
        </p:nvGrpSpPr>
        <p:grpSpPr>
          <a:xfrm>
            <a:off x="1995922" y="4944392"/>
            <a:ext cx="761411" cy="1251189"/>
            <a:chOff x="2608806" y="3117991"/>
            <a:chExt cx="761411" cy="1251189"/>
          </a:xfrm>
        </p:grpSpPr>
        <p:sp>
          <p:nvSpPr>
            <p:cNvPr id="14" name="片側の 2 つの角を丸めた四角形 13"/>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15"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20" name="グループ化 19"/>
          <p:cNvGrpSpPr/>
          <p:nvPr/>
        </p:nvGrpSpPr>
        <p:grpSpPr>
          <a:xfrm>
            <a:off x="9588122" y="4947164"/>
            <a:ext cx="761411" cy="1251189"/>
            <a:chOff x="2608806" y="3117991"/>
            <a:chExt cx="761411" cy="1251189"/>
          </a:xfrm>
        </p:grpSpPr>
        <p:sp>
          <p:nvSpPr>
            <p:cNvPr id="22" name="片側の 2 つの角を丸めた四角形 21"/>
            <p:cNvSpPr/>
            <p:nvPr/>
          </p:nvSpPr>
          <p:spPr>
            <a:xfrm>
              <a:off x="2608806" y="3607769"/>
              <a:ext cx="761411" cy="761411"/>
            </a:xfrm>
            <a:prstGeom prst="round2SameRect">
              <a:avLst>
                <a:gd name="adj1" fmla="val 50000"/>
                <a:gd name="adj2" fmla="val 0"/>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3" name="楕円 235"/>
            <p:cNvSpPr/>
            <p:nvPr/>
          </p:nvSpPr>
          <p:spPr>
            <a:xfrm>
              <a:off x="2653358" y="3117991"/>
              <a:ext cx="672306" cy="672306"/>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sp>
        <p:nvSpPr>
          <p:cNvPr id="28" name="フローチャート: 代替処理 27"/>
          <p:cNvSpPr/>
          <p:nvPr/>
        </p:nvSpPr>
        <p:spPr>
          <a:xfrm>
            <a:off x="2549611" y="3723113"/>
            <a:ext cx="7092778" cy="440032"/>
          </a:xfrm>
          <a:prstGeom prst="flowChartAlternateProcess">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コンテンツ プレースホルダー 2"/>
          <p:cNvSpPr txBox="1">
            <a:spLocks/>
          </p:cNvSpPr>
          <p:nvPr/>
        </p:nvSpPr>
        <p:spPr>
          <a:xfrm>
            <a:off x="7204885" y="6022587"/>
            <a:ext cx="2148312"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en-US" altLang="ja-JP" sz="1400" dirty="0"/>
              <a:t> </a:t>
            </a:r>
            <a:r>
              <a:rPr lang="en-US" altLang="ja-JP" sz="1400" dirty="0" err="1" smtClean="0"/>
              <a:t>contractObj.getPerson.call</a:t>
            </a:r>
            <a:endParaRPr lang="ja-JP" altLang="en-US" sz="1400" dirty="0"/>
          </a:p>
        </p:txBody>
      </p:sp>
      <p:cxnSp>
        <p:nvCxnSpPr>
          <p:cNvPr id="32" name="直線矢印コネクタ 31"/>
          <p:cNvCxnSpPr/>
          <p:nvPr/>
        </p:nvCxnSpPr>
        <p:spPr>
          <a:xfrm>
            <a:off x="3005942" y="5616698"/>
            <a:ext cx="604245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3005942" y="5987869"/>
            <a:ext cx="6042454" cy="0"/>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flipH="1">
            <a:off x="3670356" y="4569033"/>
            <a:ext cx="4851287" cy="338554"/>
          </a:xfrm>
          <a:prstGeom prst="rect">
            <a:avLst/>
          </a:prstGeom>
          <a:noFill/>
        </p:spPr>
        <p:txBody>
          <a:bodyPr wrap="square" rtlCol="0" anchor="ctr">
            <a:spAutoFit/>
          </a:bodyPr>
          <a:lstStyle/>
          <a:p>
            <a:pPr algn="ctr"/>
            <a:r>
              <a:rPr lang="ja-JP" altLang="en-US" sz="1600" dirty="0" smtClean="0">
                <a:latin typeface="+mn-ea"/>
              </a:rPr>
              <a:t>図</a:t>
            </a:r>
            <a:r>
              <a:rPr lang="en-US" altLang="ja-JP" sz="1600" dirty="0">
                <a:latin typeface="+mn-ea"/>
              </a:rPr>
              <a:t>2</a:t>
            </a:r>
            <a:r>
              <a:rPr lang="ja-JP" altLang="en-US" sz="1600" dirty="0" smtClean="0">
                <a:latin typeface="+mn-ea"/>
              </a:rPr>
              <a:t>　登録された情報の取得結果</a:t>
            </a:r>
            <a:endParaRPr lang="en-US" altLang="ja-JP" sz="1600" dirty="0">
              <a:latin typeface="+mn-ea"/>
            </a:endParaRPr>
          </a:p>
        </p:txBody>
      </p:sp>
      <p:sp>
        <p:nvSpPr>
          <p:cNvPr id="41" name="コンテンツ プレースホルダー 2"/>
          <p:cNvSpPr txBox="1">
            <a:spLocks/>
          </p:cNvSpPr>
          <p:nvPr/>
        </p:nvSpPr>
        <p:spPr>
          <a:xfrm>
            <a:off x="838200" y="1405274"/>
            <a:ext cx="10515600" cy="553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buNone/>
            </a:pPr>
            <a:r>
              <a:rPr lang="ja-JP" altLang="en-US" sz="2000" dirty="0"/>
              <a:t>記録</a:t>
            </a:r>
            <a:r>
              <a:rPr lang="ja-JP" altLang="en-US" sz="2000" dirty="0" smtClean="0"/>
              <a:t>した情報を確認できることを図示すると以下の通りとなる。</a:t>
            </a:r>
            <a:endParaRPr lang="ja-JP" altLang="en-US" sz="2000" dirty="0"/>
          </a:p>
        </p:txBody>
      </p:sp>
      <p:sp>
        <p:nvSpPr>
          <p:cNvPr id="21" name="コンテンツ プレースホルダー 2"/>
          <p:cNvSpPr txBox="1">
            <a:spLocks/>
          </p:cNvSpPr>
          <p:nvPr/>
        </p:nvSpPr>
        <p:spPr>
          <a:xfrm>
            <a:off x="8034993" y="6366163"/>
            <a:ext cx="3867665"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sz="1400" dirty="0" smtClean="0"/>
              <a:t>閲覧者</a:t>
            </a:r>
            <a:r>
              <a:rPr lang="en-US" altLang="ja-JP" sz="1400" dirty="0" smtClean="0"/>
              <a:t>(Viewer)</a:t>
            </a:r>
            <a:endParaRPr lang="ja-JP" altLang="en-US" sz="1400" dirty="0"/>
          </a:p>
        </p:txBody>
      </p:sp>
    </p:spTree>
    <p:extLst>
      <p:ext uri="{BB962C8B-B14F-4D97-AF65-F5344CB8AC3E}">
        <p14:creationId xmlns:p14="http://schemas.microsoft.com/office/powerpoint/2010/main" val="3586340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lang="ja-JP" altLang="en-US" dirty="0" smtClean="0"/>
              <a:t> 結 果</a:t>
            </a:r>
            <a:endParaRPr kumimoji="1" lang="ja-JP" altLang="en-US" dirty="0"/>
          </a:p>
        </p:txBody>
      </p:sp>
      <p:sp>
        <p:nvSpPr>
          <p:cNvPr id="3" name="コンテンツ プレースホルダー 2"/>
          <p:cNvSpPr>
            <a:spLocks noGrp="1"/>
          </p:cNvSpPr>
          <p:nvPr>
            <p:ph idx="1"/>
          </p:nvPr>
        </p:nvSpPr>
        <p:spPr>
          <a:xfrm>
            <a:off x="2757332" y="5072406"/>
            <a:ext cx="4076389" cy="345988"/>
          </a:xfrm>
        </p:spPr>
        <p:txBody>
          <a:bodyPr>
            <a:noAutofit/>
          </a:bodyPr>
          <a:lstStyle/>
          <a:p>
            <a:pPr marL="0" indent="0" algn="ctr">
              <a:lnSpc>
                <a:spcPct val="100000"/>
              </a:lnSpc>
              <a:buNone/>
            </a:pPr>
            <a:r>
              <a:rPr lang="en-US" altLang="ja-JP" sz="1400" dirty="0" smtClean="0"/>
              <a:t>[“0xc5906348828cc1d0cfb8249d7e7b622ef8d77913”,”</a:t>
            </a:r>
            <a:r>
              <a:rPr lang="en-US" altLang="ja-JP" sz="1400" dirty="0"/>
              <a:t> </a:t>
            </a:r>
            <a:r>
              <a:rPr lang="en-US" altLang="ja-JP" sz="1400" dirty="0" smtClean="0"/>
              <a:t>0x5d91af951dcf13690ae9448bfa264d91e3c7f740”]</a:t>
            </a:r>
            <a:endParaRPr lang="ja-JP" altLang="en-US" sz="1400" dirty="0"/>
          </a:p>
        </p:txBody>
      </p:sp>
      <p:sp>
        <p:nvSpPr>
          <p:cNvPr id="4" name="スライド番号プレースホルダー 3"/>
          <p:cNvSpPr>
            <a:spLocks noGrp="1"/>
          </p:cNvSpPr>
          <p:nvPr>
            <p:ph type="sldNum" sz="quarter" idx="12"/>
          </p:nvPr>
        </p:nvSpPr>
        <p:spPr>
          <a:xfrm>
            <a:off x="9448800" y="6505568"/>
            <a:ext cx="2743200" cy="365125"/>
          </a:xfrm>
        </p:spPr>
        <p:txBody>
          <a:bodyPr/>
          <a:lstStyle/>
          <a:p>
            <a:fld id="{292B4AC8-531E-466D-A90B-59A02B626BF6}" type="slidenum">
              <a:rPr lang="ja-JP" altLang="en-US" smtClean="0"/>
              <a:pPr/>
              <a:t>15</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332" y="2024506"/>
            <a:ext cx="6677335" cy="2516914"/>
          </a:xfrm>
          <a:prstGeom prst="rect">
            <a:avLst/>
          </a:prstGeom>
        </p:spPr>
      </p:pic>
      <p:grpSp>
        <p:nvGrpSpPr>
          <p:cNvPr id="12" name="グループ化 11"/>
          <p:cNvGrpSpPr/>
          <p:nvPr/>
        </p:nvGrpSpPr>
        <p:grpSpPr>
          <a:xfrm>
            <a:off x="1995922" y="4944392"/>
            <a:ext cx="761411" cy="1251189"/>
            <a:chOff x="2608806" y="3117991"/>
            <a:chExt cx="761411" cy="1251189"/>
          </a:xfrm>
        </p:grpSpPr>
        <p:sp>
          <p:nvSpPr>
            <p:cNvPr id="14" name="片側の 2 つの角を丸めた四角形 13"/>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15"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20" name="グループ化 19"/>
          <p:cNvGrpSpPr/>
          <p:nvPr/>
        </p:nvGrpSpPr>
        <p:grpSpPr>
          <a:xfrm>
            <a:off x="9588122" y="4947164"/>
            <a:ext cx="761411" cy="1251189"/>
            <a:chOff x="2608806" y="3117991"/>
            <a:chExt cx="761411" cy="1251189"/>
          </a:xfrm>
        </p:grpSpPr>
        <p:sp>
          <p:nvSpPr>
            <p:cNvPr id="22" name="片側の 2 つの角を丸めた四角形 21"/>
            <p:cNvSpPr/>
            <p:nvPr/>
          </p:nvSpPr>
          <p:spPr>
            <a:xfrm>
              <a:off x="2608806" y="3607769"/>
              <a:ext cx="761411" cy="761411"/>
            </a:xfrm>
            <a:prstGeom prst="round2SameRect">
              <a:avLst>
                <a:gd name="adj1" fmla="val 50000"/>
                <a:gd name="adj2" fmla="val 0"/>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3" name="楕円 235"/>
            <p:cNvSpPr/>
            <p:nvPr/>
          </p:nvSpPr>
          <p:spPr>
            <a:xfrm>
              <a:off x="2653358" y="3117991"/>
              <a:ext cx="672306" cy="672306"/>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sp>
        <p:nvSpPr>
          <p:cNvPr id="28" name="フローチャート: 代替処理 27"/>
          <p:cNvSpPr/>
          <p:nvPr/>
        </p:nvSpPr>
        <p:spPr>
          <a:xfrm>
            <a:off x="2549611" y="3723113"/>
            <a:ext cx="7092778" cy="440032"/>
          </a:xfrm>
          <a:prstGeom prst="flowChartAlternateProcess">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コンテンツ プレースホルダー 2"/>
          <p:cNvSpPr txBox="1">
            <a:spLocks/>
          </p:cNvSpPr>
          <p:nvPr/>
        </p:nvSpPr>
        <p:spPr>
          <a:xfrm>
            <a:off x="7204885" y="6022587"/>
            <a:ext cx="2148312"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en-US" altLang="ja-JP" sz="1400" dirty="0"/>
              <a:t> </a:t>
            </a:r>
            <a:r>
              <a:rPr lang="en-US" altLang="ja-JP" sz="1400" dirty="0" err="1" smtClean="0"/>
              <a:t>contractObj.getPerson.call</a:t>
            </a:r>
            <a:endParaRPr lang="ja-JP" altLang="en-US" sz="1400" dirty="0"/>
          </a:p>
        </p:txBody>
      </p:sp>
      <p:cxnSp>
        <p:nvCxnSpPr>
          <p:cNvPr id="32" name="直線矢印コネクタ 31"/>
          <p:cNvCxnSpPr/>
          <p:nvPr/>
        </p:nvCxnSpPr>
        <p:spPr>
          <a:xfrm>
            <a:off x="3005942" y="5616698"/>
            <a:ext cx="604245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3005942" y="5987869"/>
            <a:ext cx="6042454" cy="0"/>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flipH="1">
            <a:off x="3670356" y="4569033"/>
            <a:ext cx="4851287" cy="338554"/>
          </a:xfrm>
          <a:prstGeom prst="rect">
            <a:avLst/>
          </a:prstGeom>
          <a:noFill/>
        </p:spPr>
        <p:txBody>
          <a:bodyPr wrap="square" rtlCol="0" anchor="ctr">
            <a:spAutoFit/>
          </a:bodyPr>
          <a:lstStyle/>
          <a:p>
            <a:pPr algn="ctr"/>
            <a:r>
              <a:rPr lang="ja-JP" altLang="en-US" sz="1600" dirty="0" smtClean="0">
                <a:latin typeface="+mn-ea"/>
              </a:rPr>
              <a:t>図</a:t>
            </a:r>
            <a:r>
              <a:rPr lang="en-US" altLang="ja-JP" sz="1600" dirty="0">
                <a:latin typeface="+mn-ea"/>
              </a:rPr>
              <a:t>2</a:t>
            </a:r>
            <a:r>
              <a:rPr lang="ja-JP" altLang="en-US" sz="1600" dirty="0" smtClean="0">
                <a:latin typeface="+mn-ea"/>
              </a:rPr>
              <a:t>　登録された情報の取得結果</a:t>
            </a:r>
            <a:endParaRPr lang="en-US" altLang="ja-JP" sz="1600" dirty="0">
              <a:latin typeface="+mn-ea"/>
            </a:endParaRPr>
          </a:p>
        </p:txBody>
      </p:sp>
      <p:sp>
        <p:nvSpPr>
          <p:cNvPr id="41" name="コンテンツ プレースホルダー 2"/>
          <p:cNvSpPr txBox="1">
            <a:spLocks/>
          </p:cNvSpPr>
          <p:nvPr/>
        </p:nvSpPr>
        <p:spPr>
          <a:xfrm>
            <a:off x="838200" y="1405274"/>
            <a:ext cx="10515600" cy="553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buNone/>
            </a:pPr>
            <a:r>
              <a:rPr lang="ja-JP" altLang="en-US" sz="2000" dirty="0"/>
              <a:t>記録</a:t>
            </a:r>
            <a:r>
              <a:rPr lang="ja-JP" altLang="en-US" sz="2000" dirty="0" smtClean="0"/>
              <a:t>した情報を確認できることを図示すると以下の通りとなる。</a:t>
            </a:r>
            <a:endParaRPr lang="ja-JP" altLang="en-US" sz="2000" dirty="0"/>
          </a:p>
        </p:txBody>
      </p:sp>
      <p:sp>
        <p:nvSpPr>
          <p:cNvPr id="21" name="コンテンツ プレースホルダー 2"/>
          <p:cNvSpPr txBox="1">
            <a:spLocks/>
          </p:cNvSpPr>
          <p:nvPr/>
        </p:nvSpPr>
        <p:spPr>
          <a:xfrm>
            <a:off x="8034993" y="6366163"/>
            <a:ext cx="3867665"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sz="1400" dirty="0" smtClean="0"/>
              <a:t>閲覧者</a:t>
            </a:r>
            <a:r>
              <a:rPr lang="en-US" altLang="ja-JP" sz="1400" dirty="0" smtClean="0"/>
              <a:t>(Viewer)</a:t>
            </a:r>
            <a:endParaRPr lang="ja-JP" altLang="en-US" sz="1400" dirty="0"/>
          </a:p>
        </p:txBody>
      </p:sp>
      <p:sp>
        <p:nvSpPr>
          <p:cNvPr id="24" name="コンテンツ プレースホルダー 2"/>
          <p:cNvSpPr txBox="1">
            <a:spLocks/>
          </p:cNvSpPr>
          <p:nvPr/>
        </p:nvSpPr>
        <p:spPr>
          <a:xfrm>
            <a:off x="442793" y="6362733"/>
            <a:ext cx="3867665"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sz="1400" dirty="0" smtClean="0"/>
              <a:t>記録者</a:t>
            </a:r>
            <a:r>
              <a:rPr lang="en-US" altLang="ja-JP" sz="1400" dirty="0" smtClean="0"/>
              <a:t>(Taro YAMADA)</a:t>
            </a:r>
            <a:endParaRPr lang="ja-JP" altLang="en-US" sz="1400" dirty="0"/>
          </a:p>
        </p:txBody>
      </p:sp>
    </p:spTree>
    <p:extLst>
      <p:ext uri="{BB962C8B-B14F-4D97-AF65-F5344CB8AC3E}">
        <p14:creationId xmlns:p14="http://schemas.microsoft.com/office/powerpoint/2010/main" val="1170656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コンテンツ プレースホルダー 2"/>
          <p:cNvSpPr txBox="1">
            <a:spLocks/>
          </p:cNvSpPr>
          <p:nvPr/>
        </p:nvSpPr>
        <p:spPr>
          <a:xfrm>
            <a:off x="2757332" y="4973653"/>
            <a:ext cx="5403437" cy="6740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ja-JP" sz="1400" dirty="0" smtClean="0"/>
              <a:t>Taro</a:t>
            </a:r>
            <a:r>
              <a:rPr lang="ja-JP" altLang="en-US" sz="1400" dirty="0" smtClean="0"/>
              <a:t> </a:t>
            </a:r>
            <a:r>
              <a:rPr lang="en-US" altLang="ja-JP" sz="1400" dirty="0" smtClean="0"/>
              <a:t>YAMADA</a:t>
            </a:r>
            <a:r>
              <a:rPr lang="ja-JP" altLang="en-US" sz="1400" dirty="0" err="1" smtClean="0"/>
              <a:t>，</a:t>
            </a:r>
            <a:r>
              <a:rPr lang="en-US" altLang="ja-JP" sz="1400" dirty="0" smtClean="0"/>
              <a:t>1985</a:t>
            </a:r>
            <a:r>
              <a:rPr lang="ja-JP" altLang="en-US" sz="1400" dirty="0" smtClean="0"/>
              <a:t>年</a:t>
            </a:r>
            <a:r>
              <a:rPr lang="en-US" altLang="ja-JP" sz="1400" dirty="0" smtClean="0"/>
              <a:t>01</a:t>
            </a:r>
            <a:r>
              <a:rPr lang="ja-JP" altLang="en-US" sz="1400" dirty="0" smtClean="0"/>
              <a:t>月</a:t>
            </a:r>
            <a:r>
              <a:rPr lang="en-US" altLang="ja-JP" sz="1400" dirty="0" smtClean="0"/>
              <a:t>01</a:t>
            </a:r>
            <a:r>
              <a:rPr lang="ja-JP" altLang="en-US" sz="1400" dirty="0" smtClean="0"/>
              <a:t>日生まれです。</a:t>
            </a:r>
            <a:endParaRPr lang="en-US" altLang="ja-JP" sz="1400" dirty="0" smtClean="0"/>
          </a:p>
          <a:p>
            <a:pPr marL="0" indent="0">
              <a:lnSpc>
                <a:spcPct val="100000"/>
              </a:lnSpc>
              <a:buFont typeface="Arial" panose="020B0604020202020204" pitchFamily="34" charset="0"/>
              <a:buNone/>
            </a:pPr>
            <a:r>
              <a:rPr lang="en-US" altLang="ja-JP" sz="1400" dirty="0" err="1" smtClean="0"/>
              <a:t>chiba</a:t>
            </a:r>
            <a:r>
              <a:rPr lang="en-US" altLang="ja-JP" sz="1400" dirty="0" smtClean="0"/>
              <a:t> institute of technology</a:t>
            </a:r>
            <a:r>
              <a:rPr lang="ja-JP" altLang="en-US" sz="1400" dirty="0" smtClean="0"/>
              <a:t>と</a:t>
            </a:r>
            <a:r>
              <a:rPr lang="en-US" altLang="ja-JP" sz="1400" dirty="0" smtClean="0"/>
              <a:t>C.I.T Service</a:t>
            </a:r>
            <a:r>
              <a:rPr lang="ja-JP" altLang="en-US" sz="1400" dirty="0" smtClean="0"/>
              <a:t>に属しています。</a:t>
            </a:r>
            <a:endParaRPr lang="ja-JP" altLang="en-US" sz="1400" dirty="0"/>
          </a:p>
        </p:txBody>
      </p:sp>
      <p:sp>
        <p:nvSpPr>
          <p:cNvPr id="37" name="コンテンツ プレースホルダー 2"/>
          <p:cNvSpPr txBox="1">
            <a:spLocks/>
          </p:cNvSpPr>
          <p:nvPr/>
        </p:nvSpPr>
        <p:spPr>
          <a:xfrm>
            <a:off x="442793" y="6362733"/>
            <a:ext cx="3867665"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sz="1400" dirty="0" smtClean="0"/>
              <a:t>記録者</a:t>
            </a:r>
            <a:r>
              <a:rPr lang="en-US" altLang="ja-JP" sz="1400" dirty="0" smtClean="0"/>
              <a:t>(Taro YAMADA)</a:t>
            </a:r>
            <a:endParaRPr lang="ja-JP" altLang="en-US" sz="1400" dirty="0"/>
          </a:p>
        </p:txBody>
      </p:sp>
      <p:sp>
        <p:nvSpPr>
          <p:cNvPr id="2" name="タイトル 1"/>
          <p:cNvSpPr>
            <a:spLocks noGrp="1"/>
          </p:cNvSpPr>
          <p:nvPr>
            <p:ph type="title"/>
          </p:nvPr>
        </p:nvSpPr>
        <p:spPr/>
        <p:txBody>
          <a:bodyPr/>
          <a:lstStyle/>
          <a:p>
            <a:r>
              <a:rPr lang="en-US" altLang="ja-JP" dirty="0" smtClean="0"/>
              <a:t>4.</a:t>
            </a:r>
            <a:r>
              <a:rPr lang="ja-JP" altLang="en-US" dirty="0" smtClean="0"/>
              <a:t> 結 果</a:t>
            </a:r>
            <a:endParaRPr kumimoji="1" lang="ja-JP" altLang="en-US" dirty="0"/>
          </a:p>
        </p:txBody>
      </p:sp>
      <p:sp>
        <p:nvSpPr>
          <p:cNvPr id="4" name="スライド番号プレースホルダー 3"/>
          <p:cNvSpPr>
            <a:spLocks noGrp="1"/>
          </p:cNvSpPr>
          <p:nvPr>
            <p:ph type="sldNum" sz="quarter" idx="12"/>
          </p:nvPr>
        </p:nvSpPr>
        <p:spPr>
          <a:xfrm>
            <a:off x="9448800" y="6505568"/>
            <a:ext cx="2743200" cy="365125"/>
          </a:xfrm>
        </p:spPr>
        <p:txBody>
          <a:bodyPr/>
          <a:lstStyle/>
          <a:p>
            <a:fld id="{292B4AC8-531E-466D-A90B-59A02B626BF6}" type="slidenum">
              <a:rPr lang="ja-JP" altLang="en-US" smtClean="0"/>
              <a:pPr/>
              <a:t>16</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332" y="2024506"/>
            <a:ext cx="6677335" cy="2516914"/>
          </a:xfrm>
          <a:prstGeom prst="rect">
            <a:avLst/>
          </a:prstGeom>
        </p:spPr>
      </p:pic>
      <p:grpSp>
        <p:nvGrpSpPr>
          <p:cNvPr id="12" name="グループ化 11"/>
          <p:cNvGrpSpPr/>
          <p:nvPr/>
        </p:nvGrpSpPr>
        <p:grpSpPr>
          <a:xfrm>
            <a:off x="1995922" y="4944392"/>
            <a:ext cx="761411" cy="1251189"/>
            <a:chOff x="2608806" y="3117991"/>
            <a:chExt cx="761411" cy="1251189"/>
          </a:xfrm>
        </p:grpSpPr>
        <p:sp>
          <p:nvSpPr>
            <p:cNvPr id="14" name="片側の 2 つの角を丸めた四角形 13"/>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15"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20" name="グループ化 19"/>
          <p:cNvGrpSpPr/>
          <p:nvPr/>
        </p:nvGrpSpPr>
        <p:grpSpPr>
          <a:xfrm>
            <a:off x="9588122" y="4947164"/>
            <a:ext cx="761411" cy="1251189"/>
            <a:chOff x="2608806" y="3117991"/>
            <a:chExt cx="761411" cy="1251189"/>
          </a:xfrm>
        </p:grpSpPr>
        <p:sp>
          <p:nvSpPr>
            <p:cNvPr id="22" name="片側の 2 つの角を丸めた四角形 21"/>
            <p:cNvSpPr/>
            <p:nvPr/>
          </p:nvSpPr>
          <p:spPr>
            <a:xfrm>
              <a:off x="2608806" y="3607769"/>
              <a:ext cx="761411" cy="761411"/>
            </a:xfrm>
            <a:prstGeom prst="round2SameRect">
              <a:avLst>
                <a:gd name="adj1" fmla="val 50000"/>
                <a:gd name="adj2" fmla="val 0"/>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3" name="楕円 235"/>
            <p:cNvSpPr/>
            <p:nvPr/>
          </p:nvSpPr>
          <p:spPr>
            <a:xfrm>
              <a:off x="2653358" y="3117991"/>
              <a:ext cx="672306" cy="672306"/>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sp>
        <p:nvSpPr>
          <p:cNvPr id="28" name="フローチャート: 代替処理 27"/>
          <p:cNvSpPr/>
          <p:nvPr/>
        </p:nvSpPr>
        <p:spPr>
          <a:xfrm>
            <a:off x="2549611" y="3723113"/>
            <a:ext cx="7092778" cy="440032"/>
          </a:xfrm>
          <a:prstGeom prst="flowChartAlternateProcess">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p:cNvCxnSpPr/>
          <p:nvPr/>
        </p:nvCxnSpPr>
        <p:spPr>
          <a:xfrm>
            <a:off x="3005942" y="5616698"/>
            <a:ext cx="604245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3005942" y="5987869"/>
            <a:ext cx="6042454" cy="0"/>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flipH="1">
            <a:off x="3670356" y="4569033"/>
            <a:ext cx="4851287" cy="338554"/>
          </a:xfrm>
          <a:prstGeom prst="rect">
            <a:avLst/>
          </a:prstGeom>
          <a:noFill/>
        </p:spPr>
        <p:txBody>
          <a:bodyPr wrap="square" rtlCol="0" anchor="ctr">
            <a:spAutoFit/>
          </a:bodyPr>
          <a:lstStyle/>
          <a:p>
            <a:pPr algn="ctr"/>
            <a:r>
              <a:rPr lang="ja-JP" altLang="en-US" sz="1600" dirty="0" smtClean="0">
                <a:latin typeface="+mn-ea"/>
              </a:rPr>
              <a:t>図</a:t>
            </a:r>
            <a:r>
              <a:rPr lang="en-US" altLang="ja-JP" sz="1600" dirty="0">
                <a:latin typeface="+mn-ea"/>
              </a:rPr>
              <a:t>2</a:t>
            </a:r>
            <a:r>
              <a:rPr lang="ja-JP" altLang="en-US" sz="1600" dirty="0" smtClean="0">
                <a:latin typeface="+mn-ea"/>
              </a:rPr>
              <a:t>　登録された情報の取得結果</a:t>
            </a:r>
            <a:endParaRPr lang="en-US" altLang="ja-JP" sz="1600" dirty="0">
              <a:latin typeface="+mn-ea"/>
            </a:endParaRPr>
          </a:p>
        </p:txBody>
      </p:sp>
      <p:sp>
        <p:nvSpPr>
          <p:cNvPr id="36" name="コンテンツ プレースホルダー 2"/>
          <p:cNvSpPr txBox="1">
            <a:spLocks/>
          </p:cNvSpPr>
          <p:nvPr/>
        </p:nvSpPr>
        <p:spPr>
          <a:xfrm>
            <a:off x="8034993" y="6366163"/>
            <a:ext cx="3867665"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sz="1400" dirty="0" smtClean="0"/>
              <a:t>閲覧者</a:t>
            </a:r>
            <a:r>
              <a:rPr lang="en-US" altLang="ja-JP" sz="1400" dirty="0" smtClean="0"/>
              <a:t>(Viewer)</a:t>
            </a:r>
            <a:endParaRPr lang="ja-JP" altLang="en-US" sz="1400" dirty="0"/>
          </a:p>
        </p:txBody>
      </p:sp>
      <p:sp>
        <p:nvSpPr>
          <p:cNvPr id="38" name="コンテンツ プレースホルダー 2"/>
          <p:cNvSpPr txBox="1">
            <a:spLocks/>
          </p:cNvSpPr>
          <p:nvPr/>
        </p:nvSpPr>
        <p:spPr>
          <a:xfrm>
            <a:off x="7204885" y="6029499"/>
            <a:ext cx="2148312"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sz="1400" dirty="0" smtClean="0"/>
              <a:t>記録情報をください。</a:t>
            </a:r>
            <a:endParaRPr lang="ja-JP" altLang="en-US" sz="1400" dirty="0"/>
          </a:p>
        </p:txBody>
      </p:sp>
      <p:sp>
        <p:nvSpPr>
          <p:cNvPr id="41" name="コンテンツ プレースホルダー 2"/>
          <p:cNvSpPr txBox="1">
            <a:spLocks/>
          </p:cNvSpPr>
          <p:nvPr/>
        </p:nvSpPr>
        <p:spPr>
          <a:xfrm>
            <a:off x="838200" y="1405274"/>
            <a:ext cx="10515600" cy="553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buNone/>
            </a:pPr>
            <a:r>
              <a:rPr lang="ja-JP" altLang="en-US" sz="2000" dirty="0"/>
              <a:t>記録</a:t>
            </a:r>
            <a:r>
              <a:rPr lang="ja-JP" altLang="en-US" sz="2000" dirty="0" smtClean="0"/>
              <a:t>した情報を確認できることを図示すると以下の通りとなる。</a:t>
            </a:r>
            <a:endParaRPr lang="ja-JP" altLang="en-US" sz="2000" dirty="0"/>
          </a:p>
        </p:txBody>
      </p:sp>
    </p:spTree>
    <p:extLst>
      <p:ext uri="{BB962C8B-B14F-4D97-AF65-F5344CB8AC3E}">
        <p14:creationId xmlns:p14="http://schemas.microsoft.com/office/powerpoint/2010/main" val="1844765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lang="ja-JP" altLang="en-US" dirty="0" smtClean="0"/>
              <a:t> 結 果</a:t>
            </a:r>
            <a:endParaRPr kumimoji="1" lang="ja-JP" altLang="en-US" dirty="0"/>
          </a:p>
        </p:txBody>
      </p:sp>
      <p:sp>
        <p:nvSpPr>
          <p:cNvPr id="4" name="スライド番号プレースホルダー 3"/>
          <p:cNvSpPr>
            <a:spLocks noGrp="1"/>
          </p:cNvSpPr>
          <p:nvPr>
            <p:ph type="sldNum" sz="quarter" idx="12"/>
          </p:nvPr>
        </p:nvSpPr>
        <p:spPr/>
        <p:txBody>
          <a:bodyPr/>
          <a:lstStyle/>
          <a:p>
            <a:fld id="{292B4AC8-531E-466D-A90B-59A02B626BF6}" type="slidenum">
              <a:rPr lang="ja-JP" altLang="en-US" smtClean="0"/>
              <a:pPr/>
              <a:t>17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332" y="2025738"/>
            <a:ext cx="6677335" cy="2516914"/>
          </a:xfrm>
          <a:prstGeom prst="rect">
            <a:avLst/>
          </a:prstGeom>
        </p:spPr>
      </p:pic>
      <p:sp>
        <p:nvSpPr>
          <p:cNvPr id="28" name="フローチャート: 代替処理 27"/>
          <p:cNvSpPr/>
          <p:nvPr/>
        </p:nvSpPr>
        <p:spPr>
          <a:xfrm>
            <a:off x="2549611" y="4121625"/>
            <a:ext cx="7092778" cy="440032"/>
          </a:xfrm>
          <a:prstGeom prst="flowChartAlternateProcess">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flipH="1">
            <a:off x="3670356" y="4570265"/>
            <a:ext cx="4851287" cy="338554"/>
          </a:xfrm>
          <a:prstGeom prst="rect">
            <a:avLst/>
          </a:prstGeom>
          <a:noFill/>
        </p:spPr>
        <p:txBody>
          <a:bodyPr wrap="square" rtlCol="0" anchor="ctr">
            <a:spAutoFit/>
          </a:bodyPr>
          <a:lstStyle/>
          <a:p>
            <a:pPr algn="ctr"/>
            <a:r>
              <a:rPr lang="ja-JP" altLang="en-US" sz="1600" dirty="0" smtClean="0">
                <a:latin typeface="+mn-ea"/>
              </a:rPr>
              <a:t>図</a:t>
            </a:r>
            <a:r>
              <a:rPr lang="en-US" altLang="ja-JP" sz="1600" dirty="0">
                <a:latin typeface="+mn-ea"/>
              </a:rPr>
              <a:t>2</a:t>
            </a:r>
            <a:r>
              <a:rPr lang="ja-JP" altLang="en-US" sz="1600" dirty="0" smtClean="0">
                <a:latin typeface="+mn-ea"/>
              </a:rPr>
              <a:t>　登録された情報の取得結果</a:t>
            </a:r>
            <a:endParaRPr lang="en-US" altLang="ja-JP" sz="1600" dirty="0">
              <a:latin typeface="+mn-ea"/>
            </a:endParaRPr>
          </a:p>
        </p:txBody>
      </p:sp>
      <p:sp>
        <p:nvSpPr>
          <p:cNvPr id="26" name="コンテンツ プレースホルダー 2"/>
          <p:cNvSpPr txBox="1">
            <a:spLocks/>
          </p:cNvSpPr>
          <p:nvPr/>
        </p:nvSpPr>
        <p:spPr>
          <a:xfrm>
            <a:off x="838200" y="1405274"/>
            <a:ext cx="10515600" cy="553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buNone/>
            </a:pPr>
            <a:r>
              <a:rPr lang="ja-JP" altLang="en-US" sz="2000" dirty="0" smtClean="0"/>
              <a:t>情報へのアクセス許可がない場合は以下の通り返答を行なう。</a:t>
            </a:r>
            <a:endParaRPr lang="ja-JP" altLang="en-US" sz="2000" dirty="0"/>
          </a:p>
        </p:txBody>
      </p:sp>
      <p:sp>
        <p:nvSpPr>
          <p:cNvPr id="27" name="コンテンツ プレースホルダー 2"/>
          <p:cNvSpPr>
            <a:spLocks noGrp="1"/>
          </p:cNvSpPr>
          <p:nvPr>
            <p:ph idx="1"/>
          </p:nvPr>
        </p:nvSpPr>
        <p:spPr>
          <a:xfrm>
            <a:off x="2376625" y="5240131"/>
            <a:ext cx="4076389" cy="345988"/>
          </a:xfrm>
        </p:spPr>
        <p:txBody>
          <a:bodyPr>
            <a:noAutofit/>
          </a:bodyPr>
          <a:lstStyle/>
          <a:p>
            <a:pPr marL="0" indent="0" algn="ctr">
              <a:lnSpc>
                <a:spcPct val="100000"/>
              </a:lnSpc>
              <a:buNone/>
            </a:pPr>
            <a:r>
              <a:rPr lang="ja-JP" altLang="en-US" sz="1400" dirty="0"/>
              <a:t>情報へ</a:t>
            </a:r>
            <a:r>
              <a:rPr lang="ja-JP" altLang="en-US" sz="1400" dirty="0" smtClean="0"/>
              <a:t>のアクセス許可がありません。</a:t>
            </a:r>
            <a:endParaRPr lang="ja-JP" altLang="en-US" sz="1400" dirty="0"/>
          </a:p>
        </p:txBody>
      </p:sp>
      <p:grpSp>
        <p:nvGrpSpPr>
          <p:cNvPr id="31" name="グループ化 30"/>
          <p:cNvGrpSpPr/>
          <p:nvPr/>
        </p:nvGrpSpPr>
        <p:grpSpPr>
          <a:xfrm>
            <a:off x="1995922" y="4944392"/>
            <a:ext cx="761411" cy="1251189"/>
            <a:chOff x="2608806" y="3117991"/>
            <a:chExt cx="761411" cy="1251189"/>
          </a:xfrm>
        </p:grpSpPr>
        <p:sp>
          <p:nvSpPr>
            <p:cNvPr id="35" name="片側の 2 つの角を丸めた四角形 34"/>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40"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41" name="グループ化 40"/>
          <p:cNvGrpSpPr/>
          <p:nvPr/>
        </p:nvGrpSpPr>
        <p:grpSpPr>
          <a:xfrm>
            <a:off x="9588122" y="4947164"/>
            <a:ext cx="761411" cy="1251189"/>
            <a:chOff x="2608806" y="3117991"/>
            <a:chExt cx="761411" cy="1251189"/>
          </a:xfrm>
        </p:grpSpPr>
        <p:sp>
          <p:nvSpPr>
            <p:cNvPr id="42" name="片側の 2 つの角を丸めた四角形 41"/>
            <p:cNvSpPr/>
            <p:nvPr/>
          </p:nvSpPr>
          <p:spPr>
            <a:xfrm>
              <a:off x="2608806" y="3607769"/>
              <a:ext cx="761411" cy="761411"/>
            </a:xfrm>
            <a:prstGeom prst="round2SameRect">
              <a:avLst>
                <a:gd name="adj1" fmla="val 50000"/>
                <a:gd name="adj2" fmla="val 0"/>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43" name="楕円 235"/>
            <p:cNvSpPr/>
            <p:nvPr/>
          </p:nvSpPr>
          <p:spPr>
            <a:xfrm>
              <a:off x="2653358" y="3117991"/>
              <a:ext cx="672306" cy="672306"/>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cxnSp>
        <p:nvCxnSpPr>
          <p:cNvPr id="45" name="直線矢印コネクタ 44"/>
          <p:cNvCxnSpPr/>
          <p:nvPr/>
        </p:nvCxnSpPr>
        <p:spPr>
          <a:xfrm>
            <a:off x="3005942" y="5616698"/>
            <a:ext cx="604245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a:off x="3005942" y="5987869"/>
            <a:ext cx="6042454" cy="0"/>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コンテンツ プレースホルダー 2"/>
          <p:cNvSpPr txBox="1">
            <a:spLocks/>
          </p:cNvSpPr>
          <p:nvPr/>
        </p:nvSpPr>
        <p:spPr>
          <a:xfrm>
            <a:off x="8034993" y="6366163"/>
            <a:ext cx="3867665"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sz="1400" dirty="0" smtClean="0"/>
              <a:t>閲覧者</a:t>
            </a:r>
            <a:r>
              <a:rPr lang="en-US" altLang="ja-JP" sz="1400" dirty="0" smtClean="0"/>
              <a:t>(Viewer)</a:t>
            </a:r>
            <a:endParaRPr lang="ja-JP" altLang="en-US" sz="1400" dirty="0"/>
          </a:p>
        </p:txBody>
      </p:sp>
      <p:sp>
        <p:nvSpPr>
          <p:cNvPr id="48" name="コンテンツ プレースホルダー 2"/>
          <p:cNvSpPr txBox="1">
            <a:spLocks/>
          </p:cNvSpPr>
          <p:nvPr/>
        </p:nvSpPr>
        <p:spPr>
          <a:xfrm>
            <a:off x="442793" y="6362733"/>
            <a:ext cx="3867665"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sz="1400" dirty="0" smtClean="0"/>
              <a:t>記録者</a:t>
            </a:r>
            <a:r>
              <a:rPr lang="en-US" altLang="ja-JP" sz="1400" dirty="0" smtClean="0"/>
              <a:t>(Taro YAMADA)</a:t>
            </a:r>
            <a:endParaRPr lang="ja-JP" altLang="en-US" sz="1400" dirty="0"/>
          </a:p>
        </p:txBody>
      </p:sp>
      <p:sp>
        <p:nvSpPr>
          <p:cNvPr id="49" name="コンテンツ プレースホルダー 2"/>
          <p:cNvSpPr txBox="1">
            <a:spLocks/>
          </p:cNvSpPr>
          <p:nvPr/>
        </p:nvSpPr>
        <p:spPr>
          <a:xfrm>
            <a:off x="7204885" y="6029499"/>
            <a:ext cx="2148312" cy="345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sz="1400" dirty="0" smtClean="0"/>
              <a:t>記録情報をください。</a:t>
            </a:r>
            <a:endParaRPr lang="ja-JP" altLang="en-US" sz="1400" dirty="0"/>
          </a:p>
        </p:txBody>
      </p:sp>
    </p:spTree>
    <p:extLst>
      <p:ext uri="{BB962C8B-B14F-4D97-AF65-F5344CB8AC3E}">
        <p14:creationId xmlns:p14="http://schemas.microsoft.com/office/powerpoint/2010/main" val="394559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a:t>
            </a:r>
            <a:r>
              <a:rPr kumimoji="1" lang="ja-JP" altLang="en-US" dirty="0" smtClean="0"/>
              <a:t> 考 察</a:t>
            </a:r>
            <a:endParaRPr kumimoji="1" lang="ja-JP" altLang="en-US" dirty="0"/>
          </a:p>
        </p:txBody>
      </p:sp>
      <p:sp>
        <p:nvSpPr>
          <p:cNvPr id="3" name="コンテンツ プレースホルダー 2"/>
          <p:cNvSpPr>
            <a:spLocks noGrp="1"/>
          </p:cNvSpPr>
          <p:nvPr>
            <p:ph idx="1"/>
          </p:nvPr>
        </p:nvSpPr>
        <p:spPr>
          <a:xfrm>
            <a:off x="950133" y="1690688"/>
            <a:ext cx="10291733" cy="813335"/>
          </a:xfrm>
          <a:solidFill>
            <a:schemeClr val="bg1"/>
          </a:solidFill>
          <a:ln w="19050">
            <a:solidFill>
              <a:srgbClr val="0070C0"/>
            </a:solidFill>
          </a:ln>
        </p:spPr>
        <p:txBody>
          <a:bodyPr anchor="ctr">
            <a:normAutofit/>
          </a:bodyPr>
          <a:lstStyle/>
          <a:p>
            <a:pPr marL="0" indent="0">
              <a:lnSpc>
                <a:spcPct val="100000"/>
              </a:lnSpc>
              <a:buNone/>
            </a:pPr>
            <a:r>
              <a:rPr lang="ja-JP" altLang="en-US" sz="2400" dirty="0"/>
              <a:t>ブロックチェーン</a:t>
            </a:r>
            <a:r>
              <a:rPr lang="ja-JP" altLang="en-US" sz="2400" dirty="0" smtClean="0"/>
              <a:t>を用いて，存在証明を行なう環境を構築できた。</a:t>
            </a:r>
            <a:endParaRPr lang="en-US" altLang="ja-JP" sz="2400" dirty="0" smtClean="0"/>
          </a:p>
        </p:txBody>
      </p:sp>
      <p:sp>
        <p:nvSpPr>
          <p:cNvPr id="4" name="スライド番号プレースホルダー 3"/>
          <p:cNvSpPr>
            <a:spLocks noGrp="1"/>
          </p:cNvSpPr>
          <p:nvPr>
            <p:ph type="sldNum" sz="quarter" idx="12"/>
          </p:nvPr>
        </p:nvSpPr>
        <p:spPr/>
        <p:txBody>
          <a:bodyPr/>
          <a:lstStyle/>
          <a:p>
            <a:fld id="{292B4AC8-531E-466D-A90B-59A02B626BF6}" type="slidenum">
              <a:rPr lang="ja-JP" altLang="en-US" smtClean="0"/>
              <a:pPr/>
              <a:t>18</a:t>
            </a:fld>
            <a:endParaRPr lang="ja-JP" altLang="en-US"/>
          </a:p>
        </p:txBody>
      </p:sp>
      <p:sp>
        <p:nvSpPr>
          <p:cNvPr id="10" name="正方形/長方形 9"/>
          <p:cNvSpPr/>
          <p:nvPr/>
        </p:nvSpPr>
        <p:spPr>
          <a:xfrm>
            <a:off x="950133" y="2683584"/>
            <a:ext cx="8482005" cy="461665"/>
          </a:xfrm>
          <a:prstGeom prst="rect">
            <a:avLst/>
          </a:prstGeom>
        </p:spPr>
        <p:txBody>
          <a:bodyPr wrap="square" anchor="ctr">
            <a:spAutoFit/>
          </a:bodyPr>
          <a:lstStyle/>
          <a:p>
            <a:r>
              <a:rPr lang="ja-JP" altLang="en-US" sz="2400" dirty="0" smtClean="0">
                <a:latin typeface="+mn-ea"/>
              </a:rPr>
              <a:t>存在証明を利用する応用例</a:t>
            </a:r>
            <a:endParaRPr lang="en-US" altLang="ja-JP" sz="2400" dirty="0" smtClean="0">
              <a:latin typeface="+mn-ea"/>
            </a:endParaRPr>
          </a:p>
        </p:txBody>
      </p:sp>
      <p:sp>
        <p:nvSpPr>
          <p:cNvPr id="14" name="正方形/長方形 13"/>
          <p:cNvSpPr/>
          <p:nvPr/>
        </p:nvSpPr>
        <p:spPr>
          <a:xfrm>
            <a:off x="950133" y="3142358"/>
            <a:ext cx="11696584" cy="2400657"/>
          </a:xfrm>
          <a:prstGeom prst="rect">
            <a:avLst/>
          </a:prstGeom>
        </p:spPr>
        <p:txBody>
          <a:bodyPr wrap="square" numCol="2">
            <a:spAutoFit/>
          </a:bodyPr>
          <a:lstStyle/>
          <a:p>
            <a:pPr marL="342900" indent="-342900">
              <a:lnSpc>
                <a:spcPct val="150000"/>
              </a:lnSpc>
              <a:buFont typeface="Wingdings" panose="05000000000000000000" pitchFamily="2" charset="2"/>
              <a:buChar char="l"/>
            </a:pPr>
            <a:r>
              <a:rPr lang="ja-JP" altLang="en-US" sz="2000" dirty="0" smtClean="0">
                <a:latin typeface="+mn-ea"/>
              </a:rPr>
              <a:t>プロジェクト内の実作業時間（アクチュアルコスト）</a:t>
            </a:r>
            <a:endParaRPr lang="en-US" altLang="ja-JP" sz="2000" dirty="0" smtClean="0">
              <a:latin typeface="+mn-ea"/>
            </a:endParaRPr>
          </a:p>
          <a:p>
            <a:pPr marL="342900" indent="-342900">
              <a:lnSpc>
                <a:spcPct val="150000"/>
              </a:lnSpc>
              <a:buFont typeface="Wingdings" panose="05000000000000000000" pitchFamily="2" charset="2"/>
              <a:buChar char="l"/>
            </a:pPr>
            <a:r>
              <a:rPr lang="ja-JP" altLang="en-US" sz="2000" dirty="0">
                <a:latin typeface="+mn-ea"/>
              </a:rPr>
              <a:t>プロジェクト内</a:t>
            </a:r>
            <a:r>
              <a:rPr lang="ja-JP" altLang="en-US" sz="2000" dirty="0" smtClean="0">
                <a:latin typeface="+mn-ea"/>
              </a:rPr>
              <a:t>で作成される成果物</a:t>
            </a:r>
            <a:endParaRPr lang="en-US" altLang="ja-JP" sz="2000" dirty="0" smtClean="0">
              <a:latin typeface="+mn-ea"/>
            </a:endParaRPr>
          </a:p>
          <a:p>
            <a:pPr marL="342900" indent="-342900">
              <a:lnSpc>
                <a:spcPct val="150000"/>
              </a:lnSpc>
              <a:buFont typeface="Wingdings" panose="05000000000000000000" pitchFamily="2" charset="2"/>
              <a:buChar char="l"/>
            </a:pPr>
            <a:r>
              <a:rPr lang="ja-JP" altLang="en-US" sz="2000" dirty="0" smtClean="0">
                <a:latin typeface="+mn-ea"/>
              </a:rPr>
              <a:t>ゼミへの出欠情報</a:t>
            </a:r>
            <a:endParaRPr lang="en-US" altLang="ja-JP" sz="2000" dirty="0" smtClean="0">
              <a:latin typeface="+mn-ea"/>
            </a:endParaRPr>
          </a:p>
          <a:p>
            <a:pPr marL="342900" indent="-342900">
              <a:lnSpc>
                <a:spcPct val="150000"/>
              </a:lnSpc>
              <a:buFont typeface="Wingdings" panose="05000000000000000000" pitchFamily="2" charset="2"/>
              <a:buChar char="l"/>
            </a:pPr>
            <a:endParaRPr lang="en-US" altLang="ja-JP" sz="2000" dirty="0">
              <a:latin typeface="+mn-ea"/>
            </a:endParaRPr>
          </a:p>
          <a:p>
            <a:pPr marL="342900" indent="-342900">
              <a:lnSpc>
                <a:spcPct val="150000"/>
              </a:lnSpc>
              <a:buFont typeface="Wingdings" panose="05000000000000000000" pitchFamily="2" charset="2"/>
              <a:buChar char="l"/>
            </a:pPr>
            <a:endParaRPr lang="en-US" altLang="ja-JP" sz="2000" dirty="0" smtClean="0">
              <a:latin typeface="+mn-ea"/>
            </a:endParaRPr>
          </a:p>
          <a:p>
            <a:pPr marL="342900" indent="-342900">
              <a:lnSpc>
                <a:spcPct val="150000"/>
              </a:lnSpc>
              <a:buFont typeface="Wingdings" panose="05000000000000000000" pitchFamily="2" charset="2"/>
              <a:buChar char="l"/>
            </a:pPr>
            <a:r>
              <a:rPr lang="ja-JP" altLang="en-US" sz="2000" dirty="0" smtClean="0">
                <a:latin typeface="+mn-ea"/>
              </a:rPr>
              <a:t>講義の成績情報</a:t>
            </a:r>
            <a:endParaRPr lang="en-US" altLang="ja-JP" sz="2000" dirty="0">
              <a:latin typeface="+mn-ea"/>
            </a:endParaRPr>
          </a:p>
          <a:p>
            <a:pPr marL="342900" indent="-342900">
              <a:lnSpc>
                <a:spcPct val="150000"/>
              </a:lnSpc>
              <a:buFont typeface="Wingdings" panose="05000000000000000000" pitchFamily="2" charset="2"/>
              <a:buChar char="l"/>
            </a:pPr>
            <a:r>
              <a:rPr lang="ja-JP" altLang="en-US" sz="2000" dirty="0" smtClean="0">
                <a:latin typeface="+mn-ea"/>
              </a:rPr>
              <a:t>所属組織などの経歴情報</a:t>
            </a:r>
            <a:endParaRPr lang="en-US" altLang="ja-JP" sz="2000" dirty="0" smtClean="0">
              <a:latin typeface="+mn-ea"/>
            </a:endParaRPr>
          </a:p>
        </p:txBody>
      </p:sp>
      <p:sp>
        <p:nvSpPr>
          <p:cNvPr id="15" name="コンテンツ プレースホルダー 2"/>
          <p:cNvSpPr txBox="1">
            <a:spLocks/>
          </p:cNvSpPr>
          <p:nvPr/>
        </p:nvSpPr>
        <p:spPr>
          <a:xfrm>
            <a:off x="950131" y="5543015"/>
            <a:ext cx="10291733" cy="813335"/>
          </a:xfrm>
          <a:prstGeom prst="rect">
            <a:avLst/>
          </a:prstGeom>
          <a:solidFill>
            <a:schemeClr val="bg1"/>
          </a:solidFill>
          <a:ln w="19050">
            <a:solidFill>
              <a:srgbClr val="FF0000"/>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2400" dirty="0"/>
              <a:t>プロジェクトマネジメント学科内に</a:t>
            </a:r>
            <a:r>
              <a:rPr lang="ja-JP" altLang="en-US" sz="2400" dirty="0" smtClean="0"/>
              <a:t>おいて幅広く</a:t>
            </a:r>
            <a:r>
              <a:rPr lang="ja-JP" altLang="en-US" sz="2400" dirty="0"/>
              <a:t>利用する価値がある</a:t>
            </a:r>
            <a:r>
              <a:rPr lang="ja-JP" altLang="en-US" sz="2400" dirty="0" smtClean="0"/>
              <a:t>だろう。</a:t>
            </a:r>
            <a:endParaRPr lang="ja-JP" altLang="en-US" sz="2400" dirty="0"/>
          </a:p>
        </p:txBody>
      </p:sp>
      <p:sp>
        <p:nvSpPr>
          <p:cNvPr id="16" name="二等辺三角形 15"/>
          <p:cNvSpPr/>
          <p:nvPr/>
        </p:nvSpPr>
        <p:spPr>
          <a:xfrm rot="10800000">
            <a:off x="5762531" y="4681318"/>
            <a:ext cx="666932" cy="57494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4900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a:t>
            </a:r>
            <a:r>
              <a:rPr kumimoji="1" lang="ja-JP" altLang="en-US" dirty="0" smtClean="0"/>
              <a:t> 結 論</a:t>
            </a:r>
            <a:endParaRPr kumimoji="1" lang="ja-JP" altLang="en-US" dirty="0"/>
          </a:p>
        </p:txBody>
      </p:sp>
      <p:sp>
        <p:nvSpPr>
          <p:cNvPr id="4" name="スライド番号プレースホルダー 3"/>
          <p:cNvSpPr>
            <a:spLocks noGrp="1"/>
          </p:cNvSpPr>
          <p:nvPr>
            <p:ph type="sldNum" sz="quarter" idx="12"/>
          </p:nvPr>
        </p:nvSpPr>
        <p:spPr/>
        <p:txBody>
          <a:bodyPr/>
          <a:lstStyle/>
          <a:p>
            <a:fld id="{292B4AC8-531E-466D-A90B-59A02B626BF6}" type="slidenum">
              <a:rPr lang="ja-JP" altLang="en-US" smtClean="0"/>
              <a:pPr/>
              <a:t>19</a:t>
            </a:fld>
            <a:endParaRPr lang="ja-JP" altLang="en-US"/>
          </a:p>
        </p:txBody>
      </p:sp>
      <p:sp>
        <p:nvSpPr>
          <p:cNvPr id="6" name="コンテンツ プレースホルダー 2"/>
          <p:cNvSpPr txBox="1">
            <a:spLocks/>
          </p:cNvSpPr>
          <p:nvPr/>
        </p:nvSpPr>
        <p:spPr>
          <a:xfrm>
            <a:off x="512159" y="1771608"/>
            <a:ext cx="11167682" cy="813335"/>
          </a:xfrm>
          <a:prstGeom prst="rect">
            <a:avLst/>
          </a:prstGeom>
          <a:solidFill>
            <a:schemeClr val="bg1"/>
          </a:solidFill>
          <a:ln w="19050">
            <a:solidFill>
              <a:srgbClr val="FF0000"/>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2200" dirty="0"/>
              <a:t>存在証明が必要となるドキュメントをブロックチェーンで</a:t>
            </a:r>
            <a:r>
              <a:rPr lang="ja-JP" altLang="en-US" sz="2200" dirty="0" smtClean="0"/>
              <a:t>管理できた。</a:t>
            </a:r>
            <a:endParaRPr lang="en-US" altLang="ja-JP" sz="2200" dirty="0" smtClean="0"/>
          </a:p>
        </p:txBody>
      </p:sp>
      <p:sp>
        <p:nvSpPr>
          <p:cNvPr id="7" name="コンテンツ プレースホルダー 2"/>
          <p:cNvSpPr txBox="1">
            <a:spLocks/>
          </p:cNvSpPr>
          <p:nvPr/>
        </p:nvSpPr>
        <p:spPr>
          <a:xfrm>
            <a:off x="512159" y="3065020"/>
            <a:ext cx="11167682" cy="813335"/>
          </a:xfrm>
          <a:prstGeom prst="rect">
            <a:avLst/>
          </a:prstGeom>
          <a:solidFill>
            <a:schemeClr val="bg1"/>
          </a:solidFill>
          <a:ln w="19050">
            <a:solidFill>
              <a:srgbClr val="FF0000"/>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2200" dirty="0" smtClean="0"/>
              <a:t>データの改ざん</a:t>
            </a:r>
            <a:r>
              <a:rPr lang="ja-JP" altLang="en-US" sz="2200" dirty="0"/>
              <a:t>を複雑</a:t>
            </a:r>
            <a:r>
              <a:rPr lang="ja-JP" altLang="en-US" sz="2200" dirty="0" smtClean="0"/>
              <a:t>化し信頼性</a:t>
            </a:r>
            <a:r>
              <a:rPr lang="ja-JP" altLang="en-US" sz="2200" dirty="0"/>
              <a:t>を向上させること</a:t>
            </a:r>
            <a:r>
              <a:rPr lang="ja-JP" altLang="en-US" sz="2200" dirty="0" smtClean="0"/>
              <a:t>ができた。</a:t>
            </a:r>
            <a:endParaRPr lang="en-US" altLang="ja-JP" sz="2200" dirty="0" smtClean="0"/>
          </a:p>
        </p:txBody>
      </p:sp>
      <p:sp>
        <p:nvSpPr>
          <p:cNvPr id="8" name="コンテンツ プレースホルダー 2"/>
          <p:cNvSpPr txBox="1">
            <a:spLocks/>
          </p:cNvSpPr>
          <p:nvPr/>
        </p:nvSpPr>
        <p:spPr>
          <a:xfrm>
            <a:off x="512158" y="4358432"/>
            <a:ext cx="11167683" cy="813335"/>
          </a:xfrm>
          <a:prstGeom prst="rect">
            <a:avLst/>
          </a:prstGeom>
          <a:solidFill>
            <a:schemeClr val="bg1"/>
          </a:solidFill>
          <a:ln w="19050">
            <a:solidFill>
              <a:srgbClr val="FF0000"/>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2200" dirty="0"/>
              <a:t>マネジメントに応用する点で独自性が低いため，具体的に利用</a:t>
            </a:r>
            <a:r>
              <a:rPr lang="ja-JP" altLang="en-US" sz="2200" dirty="0" smtClean="0"/>
              <a:t>する内容</a:t>
            </a:r>
            <a:r>
              <a:rPr lang="ja-JP" altLang="en-US" sz="2200" dirty="0"/>
              <a:t>の検討が必要である</a:t>
            </a:r>
            <a:r>
              <a:rPr lang="ja-JP" altLang="en-US" sz="2200" dirty="0" smtClean="0"/>
              <a:t>。</a:t>
            </a:r>
            <a:endParaRPr lang="en-US" altLang="ja-JP" sz="2200" dirty="0" smtClean="0"/>
          </a:p>
        </p:txBody>
      </p:sp>
    </p:spTree>
    <p:extLst>
      <p:ext uri="{BB962C8B-B14F-4D97-AF65-F5344CB8AC3E}">
        <p14:creationId xmlns:p14="http://schemas.microsoft.com/office/powerpoint/2010/main" val="3056480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smtClean="0"/>
              <a:t>1.</a:t>
            </a:r>
            <a:r>
              <a:rPr kumimoji="1" lang="ja-JP" altLang="en-US" u="sng" dirty="0" smtClean="0"/>
              <a:t> 序</a:t>
            </a:r>
            <a:r>
              <a:rPr lang="ja-JP" altLang="en-US" u="sng" dirty="0" smtClean="0"/>
              <a:t> </a:t>
            </a:r>
            <a:r>
              <a:rPr kumimoji="1" lang="ja-JP" altLang="en-US" u="sng" dirty="0" smtClean="0"/>
              <a:t>論</a:t>
            </a:r>
            <a:endParaRPr kumimoji="1" lang="ja-JP" altLang="en-US" u="sng" dirty="0"/>
          </a:p>
        </p:txBody>
      </p:sp>
      <p:sp>
        <p:nvSpPr>
          <p:cNvPr id="4" name="角丸四角形 3"/>
          <p:cNvSpPr/>
          <p:nvPr/>
        </p:nvSpPr>
        <p:spPr>
          <a:xfrm>
            <a:off x="3100796" y="1948284"/>
            <a:ext cx="2284388" cy="1904924"/>
          </a:xfrm>
          <a:prstGeom prst="round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ysClr val="windowText" lastClr="000000"/>
                </a:solidFill>
                <a:latin typeface="+mn-ea"/>
              </a:rPr>
              <a:t>「仮想通貨」を</a:t>
            </a:r>
            <a:endParaRPr kumimoji="1" lang="en-US" altLang="ja-JP" sz="2400" dirty="0" smtClean="0">
              <a:solidFill>
                <a:sysClr val="windowText" lastClr="000000"/>
              </a:solidFill>
              <a:latin typeface="+mn-ea"/>
            </a:endParaRPr>
          </a:p>
          <a:p>
            <a:pPr algn="ctr"/>
            <a:r>
              <a:rPr kumimoji="1" lang="ja-JP" altLang="en-US" sz="2400" dirty="0" smtClean="0">
                <a:solidFill>
                  <a:sysClr val="windowText" lastClr="000000"/>
                </a:solidFill>
                <a:latin typeface="+mn-ea"/>
              </a:rPr>
              <a:t>支える技術</a:t>
            </a:r>
            <a:r>
              <a:rPr lang="ja-JP" altLang="en-US" sz="2400" dirty="0" smtClean="0">
                <a:solidFill>
                  <a:sysClr val="windowText" lastClr="000000"/>
                </a:solidFill>
                <a:latin typeface="+mn-ea"/>
              </a:rPr>
              <a:t>に</a:t>
            </a:r>
            <a:endParaRPr lang="en-US" altLang="ja-JP" sz="2400" dirty="0" smtClean="0">
              <a:solidFill>
                <a:sysClr val="windowText" lastClr="000000"/>
              </a:solidFill>
              <a:latin typeface="+mn-ea"/>
            </a:endParaRPr>
          </a:p>
          <a:p>
            <a:pPr algn="ctr"/>
            <a:r>
              <a:rPr lang="ja-JP" altLang="en-US" sz="2400" dirty="0" smtClean="0">
                <a:solidFill>
                  <a:sysClr val="windowText" lastClr="000000"/>
                </a:solidFill>
                <a:latin typeface="+mn-ea"/>
              </a:rPr>
              <a:t>注目した</a:t>
            </a:r>
            <a:endParaRPr kumimoji="1" lang="en-US" altLang="ja-JP" sz="2400" dirty="0" smtClean="0">
              <a:solidFill>
                <a:sysClr val="windowText" lastClr="000000"/>
              </a:solidFill>
              <a:latin typeface="+mn-ea"/>
            </a:endParaRPr>
          </a:p>
        </p:txBody>
      </p:sp>
      <p:sp>
        <p:nvSpPr>
          <p:cNvPr id="5" name="角丸四角形吹き出し 4"/>
          <p:cNvSpPr/>
          <p:nvPr/>
        </p:nvSpPr>
        <p:spPr>
          <a:xfrm rot="10800000">
            <a:off x="397451" y="4235434"/>
            <a:ext cx="5284786" cy="1670673"/>
          </a:xfrm>
          <a:prstGeom prst="wedgeRoundRectCallout">
            <a:avLst>
              <a:gd name="adj1" fmla="val -25279"/>
              <a:gd name="adj2" fmla="val 86716"/>
              <a:gd name="adj3" fmla="val 16667"/>
            </a:avLst>
          </a:prstGeom>
          <a:solidFill>
            <a:schemeClr val="accent2">
              <a:lumMod val="20000"/>
              <a:lumOff val="8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8" name="正方形/長方形 7"/>
          <p:cNvSpPr/>
          <p:nvPr/>
        </p:nvSpPr>
        <p:spPr>
          <a:xfrm>
            <a:off x="5914479" y="2939740"/>
            <a:ext cx="5091071" cy="2677656"/>
          </a:xfrm>
          <a:prstGeom prst="rect">
            <a:avLst/>
          </a:prstGeom>
        </p:spPr>
        <p:txBody>
          <a:bodyPr wrap="square">
            <a:spAutoFit/>
          </a:bodyPr>
          <a:lstStyle/>
          <a:p>
            <a:pPr marL="457200" indent="-457200">
              <a:lnSpc>
                <a:spcPct val="150000"/>
              </a:lnSpc>
              <a:buFont typeface="Wingdings" panose="05000000000000000000" pitchFamily="2" charset="2"/>
              <a:buChar char="l"/>
            </a:pPr>
            <a:r>
              <a:rPr lang="ja-JP" altLang="en-US" sz="2800" dirty="0" smtClean="0">
                <a:latin typeface="+mn-ea"/>
              </a:rPr>
              <a:t> 土地管理</a:t>
            </a:r>
            <a:endParaRPr lang="en-US" altLang="ja-JP" sz="2800" dirty="0" smtClean="0">
              <a:latin typeface="+mn-ea"/>
            </a:endParaRPr>
          </a:p>
          <a:p>
            <a:pPr marL="457200" indent="-457200">
              <a:lnSpc>
                <a:spcPct val="150000"/>
              </a:lnSpc>
              <a:buFont typeface="Wingdings" panose="05000000000000000000" pitchFamily="2" charset="2"/>
              <a:buChar char="l"/>
            </a:pPr>
            <a:r>
              <a:rPr lang="ja-JP" altLang="en-US" sz="2800" dirty="0" smtClean="0">
                <a:latin typeface="+mn-ea"/>
              </a:rPr>
              <a:t> 投票</a:t>
            </a:r>
            <a:endParaRPr lang="en-US" altLang="ja-JP" sz="2800" dirty="0" smtClean="0">
              <a:latin typeface="+mn-ea"/>
            </a:endParaRPr>
          </a:p>
          <a:p>
            <a:pPr marL="457200" indent="-457200">
              <a:lnSpc>
                <a:spcPct val="150000"/>
              </a:lnSpc>
              <a:buFont typeface="Wingdings" panose="05000000000000000000" pitchFamily="2" charset="2"/>
              <a:buChar char="l"/>
            </a:pPr>
            <a:r>
              <a:rPr lang="ja-JP" altLang="en-US" sz="2800" dirty="0" smtClean="0">
                <a:latin typeface="+mn-ea"/>
              </a:rPr>
              <a:t> 会社経営</a:t>
            </a:r>
            <a:endParaRPr lang="en-US" altLang="ja-JP" sz="2800" dirty="0" smtClean="0">
              <a:latin typeface="+mn-ea"/>
            </a:endParaRPr>
          </a:p>
          <a:p>
            <a:pPr marL="457200" indent="-457200">
              <a:lnSpc>
                <a:spcPct val="150000"/>
              </a:lnSpc>
              <a:buFont typeface="Wingdings" panose="05000000000000000000" pitchFamily="2" charset="2"/>
              <a:buChar char="l"/>
            </a:pPr>
            <a:r>
              <a:rPr lang="ja-JP" altLang="en-US" sz="2800" dirty="0" smtClean="0">
                <a:latin typeface="+mn-ea"/>
              </a:rPr>
              <a:t> マネジメント </a:t>
            </a:r>
            <a:r>
              <a:rPr lang="en-US" altLang="ja-JP" sz="2800" dirty="0" smtClean="0">
                <a:latin typeface="+mn-ea"/>
              </a:rPr>
              <a:t>etc.</a:t>
            </a:r>
          </a:p>
        </p:txBody>
      </p:sp>
      <p:grpSp>
        <p:nvGrpSpPr>
          <p:cNvPr id="9" name="グループ化 8"/>
          <p:cNvGrpSpPr/>
          <p:nvPr/>
        </p:nvGrpSpPr>
        <p:grpSpPr>
          <a:xfrm>
            <a:off x="8527371" y="2452113"/>
            <a:ext cx="3411284" cy="3089914"/>
            <a:chOff x="14255960" y="4388708"/>
            <a:chExt cx="5272808" cy="4776067"/>
          </a:xfrm>
        </p:grpSpPr>
        <p:grpSp>
          <p:nvGrpSpPr>
            <p:cNvPr id="10" name="グループ化 9"/>
            <p:cNvGrpSpPr/>
            <p:nvPr/>
          </p:nvGrpSpPr>
          <p:grpSpPr>
            <a:xfrm>
              <a:off x="15045231" y="4990024"/>
              <a:ext cx="3653727" cy="3653727"/>
              <a:chOff x="3196590" y="529590"/>
              <a:chExt cx="5798820" cy="5798820"/>
            </a:xfrm>
          </p:grpSpPr>
          <p:sp>
            <p:nvSpPr>
              <p:cNvPr id="51" name="八角形 50"/>
              <p:cNvSpPr/>
              <p:nvPr/>
            </p:nvSpPr>
            <p:spPr>
              <a:xfrm>
                <a:off x="3196590" y="529590"/>
                <a:ext cx="5798820" cy="5798820"/>
              </a:xfrm>
              <a:prstGeom prst="octag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cxnSp>
            <p:nvCxnSpPr>
              <p:cNvPr id="52" name="直線コネクタ 51"/>
              <p:cNvCxnSpPr>
                <a:stCxn id="51" idx="6"/>
                <a:endCxn id="51" idx="4"/>
              </p:cNvCxnSpPr>
              <p:nvPr/>
            </p:nvCxnSpPr>
            <p:spPr>
              <a:xfrm flipH="1">
                <a:off x="3196590" y="529590"/>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51" idx="6"/>
                <a:endCxn id="51" idx="3"/>
              </p:cNvCxnSpPr>
              <p:nvPr/>
            </p:nvCxnSpPr>
            <p:spPr>
              <a:xfrm>
                <a:off x="4895006" y="529590"/>
                <a:ext cx="0"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51" idx="6"/>
                <a:endCxn id="51" idx="2"/>
              </p:cNvCxnSpPr>
              <p:nvPr/>
            </p:nvCxnSpPr>
            <p:spPr>
              <a:xfrm>
                <a:off x="4895006" y="529590"/>
                <a:ext cx="2401988"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51" idx="6"/>
                <a:endCxn id="51" idx="1"/>
              </p:cNvCxnSpPr>
              <p:nvPr/>
            </p:nvCxnSpPr>
            <p:spPr>
              <a:xfrm>
                <a:off x="4895006" y="529590"/>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51" idx="6"/>
                <a:endCxn id="51" idx="0"/>
              </p:cNvCxnSpPr>
              <p:nvPr/>
            </p:nvCxnSpPr>
            <p:spPr>
              <a:xfrm>
                <a:off x="4895006" y="529590"/>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51" idx="5"/>
                <a:endCxn id="51" idx="3"/>
              </p:cNvCxnSpPr>
              <p:nvPr/>
            </p:nvCxnSpPr>
            <p:spPr>
              <a:xfrm>
                <a:off x="3196590" y="2228006"/>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51" idx="5"/>
                <a:endCxn id="51" idx="2"/>
              </p:cNvCxnSpPr>
              <p:nvPr/>
            </p:nvCxnSpPr>
            <p:spPr>
              <a:xfrm>
                <a:off x="3196590" y="2228006"/>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51" idx="5"/>
                <a:endCxn id="51" idx="1"/>
              </p:cNvCxnSpPr>
              <p:nvPr/>
            </p:nvCxnSpPr>
            <p:spPr>
              <a:xfrm>
                <a:off x="3196590" y="2228006"/>
                <a:ext cx="5798820" cy="24019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直線コネクタ 59"/>
              <p:cNvCxnSpPr>
                <a:stCxn id="51" idx="5"/>
                <a:endCxn id="51" idx="0"/>
              </p:cNvCxnSpPr>
              <p:nvPr/>
            </p:nvCxnSpPr>
            <p:spPr>
              <a:xfrm>
                <a:off x="3196590" y="2228006"/>
                <a:ext cx="579882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51" idx="5"/>
                <a:endCxn id="51" idx="7"/>
              </p:cNvCxnSpPr>
              <p:nvPr/>
            </p:nvCxnSpPr>
            <p:spPr>
              <a:xfrm flipV="1">
                <a:off x="3196590" y="529590"/>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51" idx="4"/>
                <a:endCxn id="51" idx="2"/>
              </p:cNvCxnSpPr>
              <p:nvPr/>
            </p:nvCxnSpPr>
            <p:spPr>
              <a:xfrm>
                <a:off x="3196590" y="4629994"/>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51" idx="4"/>
                <a:endCxn id="51" idx="1"/>
              </p:cNvCxnSpPr>
              <p:nvPr/>
            </p:nvCxnSpPr>
            <p:spPr>
              <a:xfrm>
                <a:off x="3196590" y="4629994"/>
                <a:ext cx="579882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51" idx="4"/>
                <a:endCxn id="51" idx="0"/>
              </p:cNvCxnSpPr>
              <p:nvPr/>
            </p:nvCxnSpPr>
            <p:spPr>
              <a:xfrm flipV="1">
                <a:off x="3196590" y="2228006"/>
                <a:ext cx="5798820" cy="24019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51" idx="7"/>
                <a:endCxn id="51" idx="4"/>
              </p:cNvCxnSpPr>
              <p:nvPr/>
            </p:nvCxnSpPr>
            <p:spPr>
              <a:xfrm flipH="1">
                <a:off x="3196590" y="529590"/>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51" idx="3"/>
                <a:endCxn id="51" idx="1"/>
              </p:cNvCxnSpPr>
              <p:nvPr/>
            </p:nvCxnSpPr>
            <p:spPr>
              <a:xfrm flipV="1">
                <a:off x="4895006" y="4629994"/>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51" idx="0"/>
                <a:endCxn id="51" idx="3"/>
              </p:cNvCxnSpPr>
              <p:nvPr/>
            </p:nvCxnSpPr>
            <p:spPr>
              <a:xfrm flipH="1">
                <a:off x="4895006" y="2228006"/>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51" idx="7"/>
                <a:endCxn id="51" idx="3"/>
              </p:cNvCxnSpPr>
              <p:nvPr/>
            </p:nvCxnSpPr>
            <p:spPr>
              <a:xfrm flipH="1">
                <a:off x="4895006" y="529590"/>
                <a:ext cx="2401988"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1" idx="2"/>
                <a:endCxn id="51" idx="0"/>
              </p:cNvCxnSpPr>
              <p:nvPr/>
            </p:nvCxnSpPr>
            <p:spPr>
              <a:xfrm flipV="1">
                <a:off x="7296994" y="2228006"/>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1" idx="7"/>
                <a:endCxn id="51" idx="2"/>
              </p:cNvCxnSpPr>
              <p:nvPr/>
            </p:nvCxnSpPr>
            <p:spPr>
              <a:xfrm>
                <a:off x="7296994" y="529590"/>
                <a:ext cx="0"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51" idx="7"/>
                <a:endCxn id="51" idx="1"/>
              </p:cNvCxnSpPr>
              <p:nvPr/>
            </p:nvCxnSpPr>
            <p:spPr>
              <a:xfrm>
                <a:off x="7296994" y="529590"/>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1" name="グループ化 10"/>
            <p:cNvGrpSpPr/>
            <p:nvPr/>
          </p:nvGrpSpPr>
          <p:grpSpPr>
            <a:xfrm>
              <a:off x="17300730" y="4388708"/>
              <a:ext cx="656175" cy="484861"/>
              <a:chOff x="9144000" y="611604"/>
              <a:chExt cx="1041414" cy="769521"/>
            </a:xfrm>
          </p:grpSpPr>
          <p:sp>
            <p:nvSpPr>
              <p:cNvPr id="47" name="片側の 2 つの角を丸めた四角形 46"/>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48" name="楕円 20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49" name="台形 48"/>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50" name="フレーム 49"/>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latin typeface="+mn-ea"/>
                </a:endParaRPr>
              </a:p>
            </p:txBody>
          </p:sp>
        </p:grpSp>
        <p:grpSp>
          <p:nvGrpSpPr>
            <p:cNvPr id="12" name="グループ化 11"/>
            <p:cNvGrpSpPr/>
            <p:nvPr/>
          </p:nvGrpSpPr>
          <p:grpSpPr>
            <a:xfrm>
              <a:off x="14255960" y="5817733"/>
              <a:ext cx="656175" cy="484861"/>
              <a:chOff x="9144000" y="611604"/>
              <a:chExt cx="1041414" cy="769521"/>
            </a:xfrm>
          </p:grpSpPr>
          <p:sp>
            <p:nvSpPr>
              <p:cNvPr id="43" name="片側の 2 つの角を丸めた四角形 42"/>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44" name="楕円 21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45" name="台形 44"/>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46" name="フレーム 45"/>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latin typeface="+mn-ea"/>
                </a:endParaRPr>
              </a:p>
            </p:txBody>
          </p:sp>
        </p:grpSp>
        <p:grpSp>
          <p:nvGrpSpPr>
            <p:cNvPr id="13" name="グループ化 12"/>
            <p:cNvGrpSpPr/>
            <p:nvPr/>
          </p:nvGrpSpPr>
          <p:grpSpPr>
            <a:xfrm>
              <a:off x="18872568" y="7331180"/>
              <a:ext cx="656175" cy="484861"/>
              <a:chOff x="9144000" y="611604"/>
              <a:chExt cx="1041414" cy="769521"/>
            </a:xfrm>
          </p:grpSpPr>
          <p:sp>
            <p:nvSpPr>
              <p:cNvPr id="39" name="片側の 2 つの角を丸めた四角形 38"/>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40" name="楕円 21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41" name="台形 40"/>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42" name="フレーム 41"/>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latin typeface="+mn-ea"/>
                </a:endParaRPr>
              </a:p>
            </p:txBody>
          </p:sp>
        </p:grpSp>
        <p:grpSp>
          <p:nvGrpSpPr>
            <p:cNvPr id="14" name="グループ化 13"/>
            <p:cNvGrpSpPr/>
            <p:nvPr/>
          </p:nvGrpSpPr>
          <p:grpSpPr>
            <a:xfrm>
              <a:off x="17299542" y="8679914"/>
              <a:ext cx="656175" cy="484861"/>
              <a:chOff x="9144000" y="611604"/>
              <a:chExt cx="1041414" cy="769521"/>
            </a:xfrm>
          </p:grpSpPr>
          <p:sp>
            <p:nvSpPr>
              <p:cNvPr id="35" name="片側の 2 つの角を丸めた四角形 3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36" name="楕円 22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37" name="台形 3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38" name="フレーム 3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latin typeface="+mn-ea"/>
                </a:endParaRPr>
              </a:p>
            </p:txBody>
          </p:sp>
        </p:grpSp>
        <p:grpSp>
          <p:nvGrpSpPr>
            <p:cNvPr id="15" name="グループ化 14"/>
            <p:cNvGrpSpPr/>
            <p:nvPr/>
          </p:nvGrpSpPr>
          <p:grpSpPr>
            <a:xfrm>
              <a:off x="18872593" y="5817733"/>
              <a:ext cx="656175" cy="484861"/>
              <a:chOff x="9144000" y="611604"/>
              <a:chExt cx="1041414" cy="769521"/>
            </a:xfrm>
          </p:grpSpPr>
          <p:sp>
            <p:nvSpPr>
              <p:cNvPr id="31" name="片側の 2 つの角を丸めた四角形 30"/>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32" name="楕円 22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33" name="台形 32"/>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34" name="フレーム 33"/>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latin typeface="+mn-ea"/>
                </a:endParaRPr>
              </a:p>
            </p:txBody>
          </p:sp>
        </p:grpSp>
        <p:grpSp>
          <p:nvGrpSpPr>
            <p:cNvPr id="16" name="グループ化 15"/>
            <p:cNvGrpSpPr/>
            <p:nvPr/>
          </p:nvGrpSpPr>
          <p:grpSpPr>
            <a:xfrm>
              <a:off x="14260506" y="7331180"/>
              <a:ext cx="656175" cy="484861"/>
              <a:chOff x="9144000" y="611604"/>
              <a:chExt cx="1041414" cy="769521"/>
            </a:xfrm>
          </p:grpSpPr>
          <p:sp>
            <p:nvSpPr>
              <p:cNvPr id="27" name="片側の 2 つの角を丸めた四角形 26"/>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8" name="楕円 23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9" name="台形 28"/>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30" name="フレーム 29"/>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latin typeface="+mn-ea"/>
                </a:endParaRPr>
              </a:p>
            </p:txBody>
          </p:sp>
        </p:grpSp>
        <p:grpSp>
          <p:nvGrpSpPr>
            <p:cNvPr id="17" name="グループ化 16"/>
            <p:cNvGrpSpPr/>
            <p:nvPr/>
          </p:nvGrpSpPr>
          <p:grpSpPr>
            <a:xfrm>
              <a:off x="15741693" y="4394365"/>
              <a:ext cx="656175" cy="484861"/>
              <a:chOff x="9144000" y="611604"/>
              <a:chExt cx="1041414" cy="769521"/>
            </a:xfrm>
          </p:grpSpPr>
          <p:sp>
            <p:nvSpPr>
              <p:cNvPr id="23" name="片側の 2 つの角を丸めた四角形 22"/>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4" name="楕円 23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5" name="台形 24"/>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6" name="フレーム 25"/>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latin typeface="+mn-ea"/>
                </a:endParaRPr>
              </a:p>
            </p:txBody>
          </p:sp>
        </p:grpSp>
        <p:grpSp>
          <p:nvGrpSpPr>
            <p:cNvPr id="18" name="グループ化 17"/>
            <p:cNvGrpSpPr/>
            <p:nvPr/>
          </p:nvGrpSpPr>
          <p:grpSpPr>
            <a:xfrm>
              <a:off x="15741693" y="8679914"/>
              <a:ext cx="656175" cy="484861"/>
              <a:chOff x="9144000" y="611604"/>
              <a:chExt cx="1041414" cy="769521"/>
            </a:xfrm>
          </p:grpSpPr>
          <p:sp>
            <p:nvSpPr>
              <p:cNvPr id="19" name="片側の 2 つの角を丸めた四角形 18"/>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0" name="楕円 24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1" name="台形 20"/>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2" name="フレーム 21"/>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latin typeface="+mn-ea"/>
                </a:endParaRPr>
              </a:p>
            </p:txBody>
          </p:sp>
        </p:grpSp>
      </p:grpSp>
      <p:sp>
        <p:nvSpPr>
          <p:cNvPr id="72" name="テキスト ボックス 71"/>
          <p:cNvSpPr txBox="1"/>
          <p:nvPr/>
        </p:nvSpPr>
        <p:spPr>
          <a:xfrm flipH="1">
            <a:off x="8012488" y="5784022"/>
            <a:ext cx="4851287" cy="338554"/>
          </a:xfrm>
          <a:prstGeom prst="rect">
            <a:avLst/>
          </a:prstGeom>
          <a:noFill/>
        </p:spPr>
        <p:txBody>
          <a:bodyPr wrap="square" rtlCol="0" anchor="ctr">
            <a:spAutoFit/>
          </a:bodyPr>
          <a:lstStyle/>
          <a:p>
            <a:pPr algn="ctr"/>
            <a:r>
              <a:rPr lang="ja-JP" altLang="en-US" sz="1600" dirty="0" smtClean="0">
                <a:latin typeface="+mn-ea"/>
              </a:rPr>
              <a:t>図</a:t>
            </a:r>
            <a:r>
              <a:rPr lang="en-US" altLang="ja-JP" sz="1600" dirty="0">
                <a:latin typeface="+mn-ea"/>
              </a:rPr>
              <a:t>1</a:t>
            </a:r>
            <a:r>
              <a:rPr lang="ja-JP" altLang="en-US" sz="1600" dirty="0" smtClean="0">
                <a:latin typeface="+mn-ea"/>
              </a:rPr>
              <a:t>　</a:t>
            </a:r>
            <a:r>
              <a:rPr lang="ja-JP" altLang="en-US" sz="1600" dirty="0">
                <a:latin typeface="+mn-ea"/>
              </a:rPr>
              <a:t>ブロックチェーン</a:t>
            </a:r>
            <a:r>
              <a:rPr lang="ja-JP" altLang="en-US" sz="1600" dirty="0" smtClean="0">
                <a:latin typeface="+mn-ea"/>
              </a:rPr>
              <a:t>ネットワーク図</a:t>
            </a:r>
            <a:endParaRPr lang="en-US" altLang="ja-JP" sz="1600" dirty="0">
              <a:latin typeface="+mn-ea"/>
            </a:endParaRPr>
          </a:p>
        </p:txBody>
      </p:sp>
      <p:sp>
        <p:nvSpPr>
          <p:cNvPr id="74" name="角丸四角形 73"/>
          <p:cNvSpPr/>
          <p:nvPr/>
        </p:nvSpPr>
        <p:spPr>
          <a:xfrm>
            <a:off x="603191" y="1948284"/>
            <a:ext cx="2284388" cy="1904924"/>
          </a:xfrm>
          <a:prstGeom prst="round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ysClr val="windowText" lastClr="000000"/>
                </a:solidFill>
                <a:latin typeface="+mn-ea"/>
              </a:rPr>
              <a:t>ビットコイン等「仮想通貨」の流通が拡大</a:t>
            </a:r>
            <a:endParaRPr kumimoji="1" lang="ja-JP" altLang="en-US" sz="2400" dirty="0">
              <a:solidFill>
                <a:sysClr val="windowText" lastClr="000000"/>
              </a:solidFill>
              <a:latin typeface="+mn-ea"/>
            </a:endParaRPr>
          </a:p>
        </p:txBody>
      </p:sp>
      <p:sp>
        <p:nvSpPr>
          <p:cNvPr id="75" name="楕円 5"/>
          <p:cNvSpPr/>
          <p:nvPr/>
        </p:nvSpPr>
        <p:spPr>
          <a:xfrm>
            <a:off x="-1578077" y="4064220"/>
            <a:ext cx="9235840" cy="1934529"/>
          </a:xfrm>
          <a:prstGeom prst="ellipse">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smtClean="0">
                <a:solidFill>
                  <a:schemeClr val="tx1"/>
                </a:solidFill>
                <a:latin typeface="+mn-ea"/>
              </a:rPr>
              <a:t>ブロックチェーン</a:t>
            </a:r>
            <a:endParaRPr kumimoji="1" lang="ja-JP" altLang="en-US" sz="5400" dirty="0">
              <a:solidFill>
                <a:schemeClr val="tx1"/>
              </a:solidFill>
              <a:latin typeface="+mn-ea"/>
            </a:endParaRPr>
          </a:p>
        </p:txBody>
      </p:sp>
      <p:sp>
        <p:nvSpPr>
          <p:cNvPr id="76" name="正方形/長方形 75"/>
          <p:cNvSpPr/>
          <p:nvPr/>
        </p:nvSpPr>
        <p:spPr>
          <a:xfrm>
            <a:off x="5581647" y="2236047"/>
            <a:ext cx="2862703" cy="715581"/>
          </a:xfrm>
          <a:prstGeom prst="rect">
            <a:avLst/>
          </a:prstGeom>
        </p:spPr>
        <p:txBody>
          <a:bodyPr wrap="square" anchor="ctr">
            <a:spAutoFit/>
          </a:bodyPr>
          <a:lstStyle/>
          <a:p>
            <a:pPr>
              <a:lnSpc>
                <a:spcPct val="150000"/>
              </a:lnSpc>
            </a:pPr>
            <a:r>
              <a:rPr lang="ja-JP" altLang="en-US" sz="3200" dirty="0">
                <a:latin typeface="+mn-ea"/>
              </a:rPr>
              <a:t>応用例</a:t>
            </a:r>
            <a:r>
              <a:rPr lang="ja-JP" altLang="en-US" sz="3200" dirty="0" smtClean="0">
                <a:latin typeface="+mn-ea"/>
              </a:rPr>
              <a:t>は</a:t>
            </a:r>
            <a:r>
              <a:rPr lang="en-US" altLang="ja-JP" sz="3200" dirty="0" smtClean="0">
                <a:latin typeface="+mn-ea"/>
              </a:rPr>
              <a:t>...</a:t>
            </a:r>
          </a:p>
        </p:txBody>
      </p:sp>
      <p:sp>
        <p:nvSpPr>
          <p:cNvPr id="77" name="二等辺三角形 76"/>
          <p:cNvSpPr/>
          <p:nvPr/>
        </p:nvSpPr>
        <p:spPr>
          <a:xfrm rot="5400000">
            <a:off x="2679748" y="2590318"/>
            <a:ext cx="720192" cy="6208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78" name="スライド番号プレースホルダー 77"/>
          <p:cNvSpPr>
            <a:spLocks noGrp="1"/>
          </p:cNvSpPr>
          <p:nvPr>
            <p:ph type="sldNum" sz="quarter" idx="12"/>
          </p:nvPr>
        </p:nvSpPr>
        <p:spPr/>
        <p:txBody>
          <a:bodyPr/>
          <a:lstStyle/>
          <a:p>
            <a:fld id="{292B4AC8-531E-466D-A90B-59A02B626BF6}" type="slidenum">
              <a:rPr lang="ja-JP" altLang="en-US" smtClean="0"/>
              <a:pPr/>
              <a:t>2</a:t>
            </a:fld>
            <a:endParaRPr lang="ja-JP" altLang="en-US"/>
          </a:p>
        </p:txBody>
      </p:sp>
    </p:spTree>
    <p:extLst>
      <p:ext uri="{BB962C8B-B14F-4D97-AF65-F5344CB8AC3E}">
        <p14:creationId xmlns:p14="http://schemas.microsoft.com/office/powerpoint/2010/main" val="4208571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8229704" y="1690688"/>
            <a:ext cx="3719358" cy="1900793"/>
            <a:chOff x="7030963" y="6211666"/>
            <a:chExt cx="3719358" cy="1900793"/>
          </a:xfrm>
        </p:grpSpPr>
        <p:sp>
          <p:nvSpPr>
            <p:cNvPr id="82" name="正方形/長方形 81"/>
            <p:cNvSpPr/>
            <p:nvPr/>
          </p:nvSpPr>
          <p:spPr>
            <a:xfrm>
              <a:off x="7030963" y="6211666"/>
              <a:ext cx="3719358" cy="1900793"/>
            </a:xfrm>
            <a:prstGeom prst="rect">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600" dirty="0">
                  <a:solidFill>
                    <a:schemeClr val="tx1"/>
                  </a:solidFill>
                </a:rPr>
                <a:t>index : 2</a:t>
              </a:r>
            </a:p>
            <a:p>
              <a:r>
                <a:rPr lang="en-US" altLang="ja-JP" sz="1600" dirty="0">
                  <a:solidFill>
                    <a:schemeClr val="tx1"/>
                  </a:solidFill>
                </a:rPr>
                <a:t>timestamp : 1505904920.496</a:t>
              </a:r>
            </a:p>
            <a:p>
              <a:r>
                <a:rPr lang="en-US" altLang="ja-JP" sz="1600" dirty="0">
                  <a:solidFill>
                    <a:schemeClr val="tx1"/>
                  </a:solidFill>
                </a:rPr>
                <a:t>data : “Some data to the second block”</a:t>
              </a:r>
            </a:p>
            <a:p>
              <a:r>
                <a:rPr lang="en-US" altLang="ja-JP" sz="1600" dirty="0">
                  <a:solidFill>
                    <a:schemeClr val="accent4">
                      <a:lumMod val="75000"/>
                    </a:schemeClr>
                  </a:solidFill>
                </a:rPr>
                <a:t>hash : 2f4695c7f0...182c782407</a:t>
              </a:r>
            </a:p>
            <a:p>
              <a:r>
                <a:rPr lang="en-US" altLang="ja-JP" sz="1600" dirty="0" err="1">
                  <a:solidFill>
                    <a:schemeClr val="accent6">
                      <a:lumMod val="75000"/>
                    </a:schemeClr>
                  </a:solidFill>
                </a:rPr>
                <a:t>previousHash</a:t>
              </a:r>
              <a:r>
                <a:rPr lang="en-US" altLang="ja-JP" sz="1600" dirty="0">
                  <a:solidFill>
                    <a:schemeClr val="accent6">
                      <a:lumMod val="75000"/>
                    </a:schemeClr>
                  </a:solidFill>
                </a:rPr>
                <a:t> : 75deb75c46...e1546c46f7</a:t>
              </a:r>
            </a:p>
          </p:txBody>
        </p:sp>
        <p:sp>
          <p:nvSpPr>
            <p:cNvPr id="99" name="テキスト ボックス 98"/>
            <p:cNvSpPr txBox="1"/>
            <p:nvPr/>
          </p:nvSpPr>
          <p:spPr>
            <a:xfrm>
              <a:off x="7030963" y="6211666"/>
              <a:ext cx="1898013" cy="646331"/>
            </a:xfrm>
            <a:prstGeom prst="rect">
              <a:avLst/>
            </a:prstGeom>
            <a:noFill/>
          </p:spPr>
          <p:txBody>
            <a:bodyPr wrap="square" rtlCol="0">
              <a:spAutoFit/>
            </a:bodyPr>
            <a:lstStyle/>
            <a:p>
              <a:r>
                <a:rPr lang="en-US" altLang="ja-JP" sz="3600" dirty="0" smtClean="0"/>
                <a:t>Index 2</a:t>
              </a:r>
            </a:p>
          </p:txBody>
        </p:sp>
      </p:grpSp>
      <p:sp>
        <p:nvSpPr>
          <p:cNvPr id="2" name="タイトル 1"/>
          <p:cNvSpPr>
            <a:spLocks noGrp="1"/>
          </p:cNvSpPr>
          <p:nvPr>
            <p:ph type="title"/>
          </p:nvPr>
        </p:nvSpPr>
        <p:spPr/>
        <p:txBody>
          <a:bodyPr/>
          <a:lstStyle/>
          <a:p>
            <a:r>
              <a:rPr kumimoji="1" lang="en-US" altLang="ja-JP" u="sng" dirty="0" smtClean="0"/>
              <a:t>1.</a:t>
            </a:r>
            <a:r>
              <a:rPr kumimoji="1" lang="ja-JP" altLang="en-US" u="sng" dirty="0" smtClean="0"/>
              <a:t> 序</a:t>
            </a:r>
            <a:r>
              <a:rPr lang="ja-JP" altLang="en-US" u="sng" dirty="0" smtClean="0"/>
              <a:t> </a:t>
            </a:r>
            <a:r>
              <a:rPr kumimoji="1" lang="ja-JP" altLang="en-US" u="sng" dirty="0" smtClean="0"/>
              <a:t>論</a:t>
            </a:r>
            <a:endParaRPr kumimoji="1" lang="ja-JP" altLang="en-US" u="sng" dirty="0"/>
          </a:p>
        </p:txBody>
      </p:sp>
      <p:grpSp>
        <p:nvGrpSpPr>
          <p:cNvPr id="84" name="グループ化 83"/>
          <p:cNvGrpSpPr/>
          <p:nvPr/>
        </p:nvGrpSpPr>
        <p:grpSpPr>
          <a:xfrm>
            <a:off x="4236320" y="1690688"/>
            <a:ext cx="3719359" cy="1900792"/>
            <a:chOff x="1153171" y="4016982"/>
            <a:chExt cx="3719359" cy="1900793"/>
          </a:xfrm>
        </p:grpSpPr>
        <p:sp>
          <p:nvSpPr>
            <p:cNvPr id="85" name="正方形/長方形 84"/>
            <p:cNvSpPr/>
            <p:nvPr/>
          </p:nvSpPr>
          <p:spPr>
            <a:xfrm>
              <a:off x="1153172" y="4016982"/>
              <a:ext cx="3719358" cy="1900793"/>
            </a:xfrm>
            <a:prstGeom prst="rect">
              <a:avLst/>
            </a:prstGeom>
            <a:solidFill>
              <a:schemeClr val="bg1"/>
            </a:solid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600" dirty="0">
                  <a:solidFill>
                    <a:schemeClr val="tx1"/>
                  </a:solidFill>
                </a:rPr>
                <a:t>index : 1</a:t>
              </a:r>
            </a:p>
            <a:p>
              <a:r>
                <a:rPr lang="en-US" altLang="ja-JP" sz="1600" dirty="0">
                  <a:solidFill>
                    <a:schemeClr val="tx1"/>
                  </a:solidFill>
                </a:rPr>
                <a:t>timestamp : 1505904883.755</a:t>
              </a:r>
            </a:p>
            <a:p>
              <a:r>
                <a:rPr lang="en-US" altLang="ja-JP" sz="1600" dirty="0">
                  <a:solidFill>
                    <a:schemeClr val="tx1"/>
                  </a:solidFill>
                </a:rPr>
                <a:t>data : “Some data to the first block”</a:t>
              </a:r>
            </a:p>
            <a:p>
              <a:r>
                <a:rPr lang="en-US" altLang="ja-JP" sz="1600" dirty="0">
                  <a:solidFill>
                    <a:srgbClr val="70AD47"/>
                  </a:solidFill>
                </a:rPr>
                <a:t>hash : 75deb75c46...e1546c46f7</a:t>
              </a:r>
            </a:p>
            <a:p>
              <a:r>
                <a:rPr lang="en-US" altLang="ja-JP" sz="1600" dirty="0" err="1">
                  <a:solidFill>
                    <a:schemeClr val="accent2">
                      <a:lumMod val="75000"/>
                    </a:schemeClr>
                  </a:solidFill>
                </a:rPr>
                <a:t>previousHash</a:t>
              </a:r>
              <a:r>
                <a:rPr lang="en-US" altLang="ja-JP" sz="1600" dirty="0">
                  <a:solidFill>
                    <a:schemeClr val="accent2">
                      <a:lumMod val="75000"/>
                    </a:schemeClr>
                  </a:solidFill>
                </a:rPr>
                <a:t> : 816534932c...8abed4f7d7</a:t>
              </a:r>
            </a:p>
          </p:txBody>
        </p:sp>
        <p:sp>
          <p:nvSpPr>
            <p:cNvPr id="86" name="テキスト ボックス 85"/>
            <p:cNvSpPr txBox="1"/>
            <p:nvPr/>
          </p:nvSpPr>
          <p:spPr>
            <a:xfrm>
              <a:off x="1153171" y="4016982"/>
              <a:ext cx="1898013" cy="646331"/>
            </a:xfrm>
            <a:prstGeom prst="rect">
              <a:avLst/>
            </a:prstGeom>
            <a:noFill/>
          </p:spPr>
          <p:txBody>
            <a:bodyPr wrap="square" rtlCol="0">
              <a:spAutoFit/>
            </a:bodyPr>
            <a:lstStyle/>
            <a:p>
              <a:r>
                <a:rPr lang="en-US" altLang="ja-JP" sz="3600" dirty="0" smtClean="0"/>
                <a:t>Index 1</a:t>
              </a:r>
              <a:endParaRPr lang="ja-JP" altLang="en-US" sz="3600" dirty="0"/>
            </a:p>
          </p:txBody>
        </p:sp>
      </p:grpSp>
      <p:cxnSp>
        <p:nvCxnSpPr>
          <p:cNvPr id="96" name="直線矢印コネクタ 95"/>
          <p:cNvCxnSpPr/>
          <p:nvPr/>
        </p:nvCxnSpPr>
        <p:spPr>
          <a:xfrm flipH="1" flipV="1">
            <a:off x="7143750" y="3147771"/>
            <a:ext cx="1150586" cy="315454"/>
          </a:xfrm>
          <a:prstGeom prst="straightConnector1">
            <a:avLst/>
          </a:prstGeom>
          <a:ln w="76200">
            <a:solidFill>
              <a:srgbClr val="70AD47"/>
            </a:solidFill>
            <a:tailEnd type="triangle"/>
          </a:ln>
        </p:spPr>
        <p:style>
          <a:lnRef idx="1">
            <a:schemeClr val="accent1"/>
          </a:lnRef>
          <a:fillRef idx="0">
            <a:schemeClr val="accent1"/>
          </a:fillRef>
          <a:effectRef idx="0">
            <a:schemeClr val="accent1"/>
          </a:effectRef>
          <a:fontRef idx="minor">
            <a:schemeClr val="tx1"/>
          </a:fontRef>
        </p:style>
      </p:cxnSp>
      <p:grpSp>
        <p:nvGrpSpPr>
          <p:cNvPr id="7" name="グループ化 6"/>
          <p:cNvGrpSpPr/>
          <p:nvPr/>
        </p:nvGrpSpPr>
        <p:grpSpPr>
          <a:xfrm>
            <a:off x="247467" y="1690688"/>
            <a:ext cx="3716475" cy="1900793"/>
            <a:chOff x="2892046" y="6211667"/>
            <a:chExt cx="3716475" cy="1900793"/>
          </a:xfrm>
        </p:grpSpPr>
        <p:sp>
          <p:nvSpPr>
            <p:cNvPr id="79" name="正方形/長方形 78"/>
            <p:cNvSpPr/>
            <p:nvPr/>
          </p:nvSpPr>
          <p:spPr>
            <a:xfrm>
              <a:off x="2892046" y="6211668"/>
              <a:ext cx="3716475" cy="1900792"/>
            </a:xfrm>
            <a:prstGeom prst="rect">
              <a:avLst/>
            </a:prstGeom>
            <a:solidFill>
              <a:schemeClr val="bg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600" dirty="0">
                  <a:solidFill>
                    <a:schemeClr val="tx1"/>
                  </a:solidFill>
                </a:rPr>
                <a:t>index : 0</a:t>
              </a:r>
            </a:p>
            <a:p>
              <a:r>
                <a:rPr lang="en-US" altLang="ja-JP" sz="1600" dirty="0">
                  <a:solidFill>
                    <a:schemeClr val="tx1"/>
                  </a:solidFill>
                </a:rPr>
                <a:t>timestamp : 1465154705</a:t>
              </a:r>
            </a:p>
            <a:p>
              <a:r>
                <a:rPr lang="en-US" altLang="ja-JP" sz="1600" dirty="0">
                  <a:solidFill>
                    <a:schemeClr val="tx1"/>
                  </a:solidFill>
                </a:rPr>
                <a:t>data : “my genesis block!!”</a:t>
              </a:r>
            </a:p>
            <a:p>
              <a:r>
                <a:rPr lang="en-US" altLang="ja-JP" sz="1600" dirty="0">
                  <a:solidFill>
                    <a:srgbClr val="ED7D31"/>
                  </a:solidFill>
                </a:rPr>
                <a:t>hash : 816534932c...8abed4f7d7</a:t>
              </a:r>
            </a:p>
            <a:p>
              <a:r>
                <a:rPr lang="en-US" altLang="ja-JP" sz="1600" dirty="0" err="1">
                  <a:solidFill>
                    <a:srgbClr val="7030A0"/>
                  </a:solidFill>
                </a:rPr>
                <a:t>previousHash</a:t>
              </a:r>
              <a:r>
                <a:rPr lang="en-US" altLang="ja-JP" sz="1600" dirty="0">
                  <a:solidFill>
                    <a:srgbClr val="7030A0"/>
                  </a:solidFill>
                </a:rPr>
                <a:t> : 0  </a:t>
              </a:r>
              <a:endParaRPr lang="ja-JP" altLang="en-US" sz="1600" dirty="0">
                <a:solidFill>
                  <a:srgbClr val="7030A0"/>
                </a:solidFill>
              </a:endParaRPr>
            </a:p>
          </p:txBody>
        </p:sp>
        <p:sp>
          <p:nvSpPr>
            <p:cNvPr id="98" name="テキスト ボックス 97"/>
            <p:cNvSpPr txBox="1"/>
            <p:nvPr/>
          </p:nvSpPr>
          <p:spPr>
            <a:xfrm>
              <a:off x="2892046" y="6211667"/>
              <a:ext cx="1898013" cy="646331"/>
            </a:xfrm>
            <a:prstGeom prst="rect">
              <a:avLst/>
            </a:prstGeom>
            <a:noFill/>
          </p:spPr>
          <p:txBody>
            <a:bodyPr wrap="square" rtlCol="0">
              <a:spAutoFit/>
            </a:bodyPr>
            <a:lstStyle/>
            <a:p>
              <a:r>
                <a:rPr lang="en-US" altLang="ja-JP" sz="3600" dirty="0" smtClean="0"/>
                <a:t>Index 0</a:t>
              </a:r>
              <a:endParaRPr lang="ja-JP" altLang="en-US" sz="3600" dirty="0"/>
            </a:p>
          </p:txBody>
        </p:sp>
      </p:grpSp>
      <p:cxnSp>
        <p:nvCxnSpPr>
          <p:cNvPr id="97" name="直線矢印コネクタ 96"/>
          <p:cNvCxnSpPr/>
          <p:nvPr/>
        </p:nvCxnSpPr>
        <p:spPr>
          <a:xfrm flipH="1" flipV="1">
            <a:off x="3147802" y="3216890"/>
            <a:ext cx="1149070" cy="246335"/>
          </a:xfrm>
          <a:prstGeom prst="straightConnector1">
            <a:avLst/>
          </a:prstGeom>
          <a:ln w="76200">
            <a:solidFill>
              <a:srgbClr val="C55A11"/>
            </a:solidFill>
            <a:tailEnd type="triangle"/>
          </a:ln>
        </p:spPr>
        <p:style>
          <a:lnRef idx="1">
            <a:schemeClr val="accent1"/>
          </a:lnRef>
          <a:fillRef idx="0">
            <a:schemeClr val="accent1"/>
          </a:fillRef>
          <a:effectRef idx="0">
            <a:schemeClr val="accent1"/>
          </a:effectRef>
          <a:fontRef idx="minor">
            <a:schemeClr val="tx1"/>
          </a:fontRef>
        </p:style>
      </p:cxnSp>
      <p:sp>
        <p:nvSpPr>
          <p:cNvPr id="102" name="スライド番号プレースホルダー 101"/>
          <p:cNvSpPr>
            <a:spLocks noGrp="1"/>
          </p:cNvSpPr>
          <p:nvPr>
            <p:ph type="sldNum" sz="quarter" idx="12"/>
          </p:nvPr>
        </p:nvSpPr>
        <p:spPr>
          <a:xfrm>
            <a:off x="9478241" y="6527172"/>
            <a:ext cx="2743200" cy="365125"/>
          </a:xfrm>
        </p:spPr>
        <p:txBody>
          <a:bodyPr/>
          <a:lstStyle/>
          <a:p>
            <a:fld id="{292B4AC8-531E-466D-A90B-59A02B626BF6}" type="slidenum">
              <a:rPr lang="ja-JP" altLang="en-US" smtClean="0"/>
              <a:pPr/>
              <a:t>3</a:t>
            </a:fld>
            <a:endParaRPr lang="ja-JP" altLang="en-US" dirty="0"/>
          </a:p>
        </p:txBody>
      </p:sp>
      <p:sp>
        <p:nvSpPr>
          <p:cNvPr id="8" name="テキスト ボックス 7"/>
          <p:cNvSpPr txBox="1"/>
          <p:nvPr/>
        </p:nvSpPr>
        <p:spPr>
          <a:xfrm>
            <a:off x="1630378" y="4148477"/>
            <a:ext cx="8931244" cy="461665"/>
          </a:xfrm>
          <a:prstGeom prst="rect">
            <a:avLst/>
          </a:prstGeom>
          <a:solidFill>
            <a:schemeClr val="bg1"/>
          </a:solidFill>
          <a:ln>
            <a:solidFill>
              <a:schemeClr val="tx1"/>
            </a:solidFill>
          </a:ln>
        </p:spPr>
        <p:txBody>
          <a:bodyPr wrap="square" rtlCol="0">
            <a:spAutoFit/>
          </a:bodyPr>
          <a:lstStyle/>
          <a:p>
            <a:r>
              <a:rPr kumimoji="1" lang="ja-JP" altLang="en-US" sz="2400" dirty="0" smtClean="0"/>
              <a:t>情報が連続して新たなブロックに記録される。</a:t>
            </a:r>
            <a:endParaRPr kumimoji="1" lang="en-US" altLang="ja-JP" sz="2400" dirty="0" smtClean="0"/>
          </a:p>
        </p:txBody>
      </p:sp>
      <p:sp>
        <p:nvSpPr>
          <p:cNvPr id="29" name="テキスト ボックス 28"/>
          <p:cNvSpPr txBox="1"/>
          <p:nvPr/>
        </p:nvSpPr>
        <p:spPr>
          <a:xfrm>
            <a:off x="1630378" y="4965183"/>
            <a:ext cx="8931244" cy="461665"/>
          </a:xfrm>
          <a:prstGeom prst="rect">
            <a:avLst/>
          </a:prstGeom>
          <a:solidFill>
            <a:schemeClr val="bg1"/>
          </a:solidFill>
          <a:ln>
            <a:solidFill>
              <a:schemeClr val="tx1"/>
            </a:solidFill>
          </a:ln>
        </p:spPr>
        <p:txBody>
          <a:bodyPr wrap="square" rtlCol="0">
            <a:spAutoFit/>
          </a:bodyPr>
          <a:lstStyle/>
          <a:p>
            <a:r>
              <a:rPr kumimoji="1" lang="ja-JP" altLang="en-US" sz="2400" dirty="0" smtClean="0"/>
              <a:t>ブロックは止まることなく数秒おきに作成されていく。</a:t>
            </a:r>
            <a:endParaRPr kumimoji="1" lang="en-US" altLang="ja-JP" sz="2400" dirty="0" smtClean="0"/>
          </a:p>
        </p:txBody>
      </p:sp>
      <p:sp>
        <p:nvSpPr>
          <p:cNvPr id="30" name="テキスト ボックス 29"/>
          <p:cNvSpPr txBox="1"/>
          <p:nvPr/>
        </p:nvSpPr>
        <p:spPr>
          <a:xfrm>
            <a:off x="1630378" y="5796052"/>
            <a:ext cx="8931244" cy="461665"/>
          </a:xfrm>
          <a:prstGeom prst="rect">
            <a:avLst/>
          </a:prstGeom>
          <a:solidFill>
            <a:schemeClr val="bg1"/>
          </a:solidFill>
          <a:ln>
            <a:solidFill>
              <a:schemeClr val="tx1"/>
            </a:solidFill>
          </a:ln>
        </p:spPr>
        <p:txBody>
          <a:bodyPr wrap="square" rtlCol="0">
            <a:spAutoFit/>
          </a:bodyPr>
          <a:lstStyle/>
          <a:p>
            <a:r>
              <a:rPr kumimoji="1" lang="ja-JP" altLang="en-US" sz="2400" dirty="0" smtClean="0"/>
              <a:t>全てのブロックで情報がつながっているため記録改ざんが難しい。</a:t>
            </a:r>
            <a:endParaRPr kumimoji="1" lang="en-US" altLang="ja-JP" sz="2400" dirty="0" smtClean="0"/>
          </a:p>
        </p:txBody>
      </p:sp>
      <p:sp>
        <p:nvSpPr>
          <p:cNvPr id="11" name="下矢印 10"/>
          <p:cNvSpPr/>
          <p:nvPr/>
        </p:nvSpPr>
        <p:spPr>
          <a:xfrm>
            <a:off x="708056" y="4248654"/>
            <a:ext cx="587833" cy="189472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9321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8229704" y="4753217"/>
            <a:ext cx="3719358" cy="1900793"/>
            <a:chOff x="7030963" y="6211666"/>
            <a:chExt cx="3719358" cy="1900793"/>
          </a:xfrm>
        </p:grpSpPr>
        <p:sp>
          <p:nvSpPr>
            <p:cNvPr id="82" name="正方形/長方形 81"/>
            <p:cNvSpPr/>
            <p:nvPr/>
          </p:nvSpPr>
          <p:spPr>
            <a:xfrm>
              <a:off x="7030963" y="6211666"/>
              <a:ext cx="3719358" cy="1900793"/>
            </a:xfrm>
            <a:prstGeom prst="rect">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600" dirty="0">
                  <a:solidFill>
                    <a:schemeClr val="tx1"/>
                  </a:solidFill>
                </a:rPr>
                <a:t>index : 2</a:t>
              </a:r>
            </a:p>
            <a:p>
              <a:r>
                <a:rPr lang="en-US" altLang="ja-JP" sz="1600" dirty="0">
                  <a:solidFill>
                    <a:schemeClr val="tx1"/>
                  </a:solidFill>
                </a:rPr>
                <a:t>timestamp : 1505904920.496</a:t>
              </a:r>
            </a:p>
            <a:p>
              <a:r>
                <a:rPr lang="en-US" altLang="ja-JP" sz="1600" dirty="0">
                  <a:solidFill>
                    <a:schemeClr val="tx1"/>
                  </a:solidFill>
                </a:rPr>
                <a:t>data : “Some data to the second block”</a:t>
              </a:r>
            </a:p>
            <a:p>
              <a:r>
                <a:rPr lang="en-US" altLang="ja-JP" sz="1600" dirty="0">
                  <a:solidFill>
                    <a:schemeClr val="accent4">
                      <a:lumMod val="75000"/>
                    </a:schemeClr>
                  </a:solidFill>
                </a:rPr>
                <a:t>hash : 2f4695c7f0...182c782407</a:t>
              </a:r>
            </a:p>
            <a:p>
              <a:r>
                <a:rPr lang="en-US" altLang="ja-JP" sz="1600" dirty="0" err="1">
                  <a:solidFill>
                    <a:schemeClr val="accent6">
                      <a:lumMod val="75000"/>
                    </a:schemeClr>
                  </a:solidFill>
                </a:rPr>
                <a:t>previousHash</a:t>
              </a:r>
              <a:r>
                <a:rPr lang="en-US" altLang="ja-JP" sz="1600" dirty="0">
                  <a:solidFill>
                    <a:schemeClr val="accent6">
                      <a:lumMod val="75000"/>
                    </a:schemeClr>
                  </a:solidFill>
                </a:rPr>
                <a:t> : 75deb75c46...e1546c46f7</a:t>
              </a:r>
            </a:p>
          </p:txBody>
        </p:sp>
        <p:sp>
          <p:nvSpPr>
            <p:cNvPr id="99" name="テキスト ボックス 98"/>
            <p:cNvSpPr txBox="1"/>
            <p:nvPr/>
          </p:nvSpPr>
          <p:spPr>
            <a:xfrm>
              <a:off x="7030963" y="6211666"/>
              <a:ext cx="1898013" cy="646331"/>
            </a:xfrm>
            <a:prstGeom prst="rect">
              <a:avLst/>
            </a:prstGeom>
            <a:noFill/>
          </p:spPr>
          <p:txBody>
            <a:bodyPr wrap="square" rtlCol="0">
              <a:spAutoFit/>
            </a:bodyPr>
            <a:lstStyle/>
            <a:p>
              <a:r>
                <a:rPr lang="en-US" altLang="ja-JP" sz="3600" dirty="0" smtClean="0"/>
                <a:t>Index 2</a:t>
              </a:r>
            </a:p>
          </p:txBody>
        </p:sp>
      </p:grpSp>
      <p:sp>
        <p:nvSpPr>
          <p:cNvPr id="2" name="タイトル 1"/>
          <p:cNvSpPr>
            <a:spLocks noGrp="1"/>
          </p:cNvSpPr>
          <p:nvPr>
            <p:ph type="title"/>
          </p:nvPr>
        </p:nvSpPr>
        <p:spPr/>
        <p:txBody>
          <a:bodyPr/>
          <a:lstStyle/>
          <a:p>
            <a:r>
              <a:rPr kumimoji="1" lang="en-US" altLang="ja-JP" u="sng" dirty="0" smtClean="0"/>
              <a:t>1.</a:t>
            </a:r>
            <a:r>
              <a:rPr kumimoji="1" lang="ja-JP" altLang="en-US" u="sng" dirty="0" smtClean="0"/>
              <a:t> 序</a:t>
            </a:r>
            <a:r>
              <a:rPr lang="ja-JP" altLang="en-US" u="sng" dirty="0" smtClean="0"/>
              <a:t> </a:t>
            </a:r>
            <a:r>
              <a:rPr kumimoji="1" lang="ja-JP" altLang="en-US" u="sng" dirty="0" smtClean="0"/>
              <a:t>論</a:t>
            </a:r>
            <a:endParaRPr kumimoji="1" lang="ja-JP" altLang="en-US" u="sng" dirty="0"/>
          </a:p>
        </p:txBody>
      </p:sp>
      <p:grpSp>
        <p:nvGrpSpPr>
          <p:cNvPr id="84" name="グループ化 83"/>
          <p:cNvGrpSpPr/>
          <p:nvPr/>
        </p:nvGrpSpPr>
        <p:grpSpPr>
          <a:xfrm>
            <a:off x="4236320" y="4753217"/>
            <a:ext cx="3719359" cy="1900792"/>
            <a:chOff x="1153171" y="4016982"/>
            <a:chExt cx="3719359" cy="1900793"/>
          </a:xfrm>
        </p:grpSpPr>
        <p:sp>
          <p:nvSpPr>
            <p:cNvPr id="85" name="正方形/長方形 84"/>
            <p:cNvSpPr/>
            <p:nvPr/>
          </p:nvSpPr>
          <p:spPr>
            <a:xfrm>
              <a:off x="1153172" y="4016982"/>
              <a:ext cx="3719358" cy="1900793"/>
            </a:xfrm>
            <a:prstGeom prst="rect">
              <a:avLst/>
            </a:prstGeom>
            <a:solidFill>
              <a:schemeClr val="bg1"/>
            </a:solid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600" dirty="0">
                  <a:solidFill>
                    <a:schemeClr val="tx1"/>
                  </a:solidFill>
                </a:rPr>
                <a:t>index : 1</a:t>
              </a:r>
            </a:p>
            <a:p>
              <a:r>
                <a:rPr lang="en-US" altLang="ja-JP" sz="1600" dirty="0">
                  <a:solidFill>
                    <a:schemeClr val="tx1"/>
                  </a:solidFill>
                </a:rPr>
                <a:t>timestamp : 1505904883.755</a:t>
              </a:r>
            </a:p>
            <a:p>
              <a:r>
                <a:rPr lang="en-US" altLang="ja-JP" sz="1600" dirty="0">
                  <a:solidFill>
                    <a:schemeClr val="tx1"/>
                  </a:solidFill>
                </a:rPr>
                <a:t>data : “Some data to the first block”</a:t>
              </a:r>
            </a:p>
            <a:p>
              <a:r>
                <a:rPr lang="en-US" altLang="ja-JP" sz="1600" dirty="0">
                  <a:solidFill>
                    <a:srgbClr val="70AD47"/>
                  </a:solidFill>
                </a:rPr>
                <a:t>hash : 75deb75c46...e1546c46f7</a:t>
              </a:r>
            </a:p>
            <a:p>
              <a:r>
                <a:rPr lang="en-US" altLang="ja-JP" sz="1600" dirty="0" err="1">
                  <a:solidFill>
                    <a:schemeClr val="accent2">
                      <a:lumMod val="75000"/>
                    </a:schemeClr>
                  </a:solidFill>
                </a:rPr>
                <a:t>previousHash</a:t>
              </a:r>
              <a:r>
                <a:rPr lang="en-US" altLang="ja-JP" sz="1600" dirty="0">
                  <a:solidFill>
                    <a:schemeClr val="accent2">
                      <a:lumMod val="75000"/>
                    </a:schemeClr>
                  </a:solidFill>
                </a:rPr>
                <a:t> : 816534932c...8abed4f7d7</a:t>
              </a:r>
            </a:p>
          </p:txBody>
        </p:sp>
        <p:sp>
          <p:nvSpPr>
            <p:cNvPr id="86" name="テキスト ボックス 85"/>
            <p:cNvSpPr txBox="1"/>
            <p:nvPr/>
          </p:nvSpPr>
          <p:spPr>
            <a:xfrm>
              <a:off x="1153171" y="4016982"/>
              <a:ext cx="1898013" cy="646331"/>
            </a:xfrm>
            <a:prstGeom prst="rect">
              <a:avLst/>
            </a:prstGeom>
            <a:noFill/>
          </p:spPr>
          <p:txBody>
            <a:bodyPr wrap="square" rtlCol="0">
              <a:spAutoFit/>
            </a:bodyPr>
            <a:lstStyle/>
            <a:p>
              <a:r>
                <a:rPr lang="en-US" altLang="ja-JP" sz="3600" dirty="0" smtClean="0"/>
                <a:t>Index 1</a:t>
              </a:r>
              <a:endParaRPr lang="ja-JP" altLang="en-US" sz="3600" dirty="0"/>
            </a:p>
          </p:txBody>
        </p:sp>
      </p:grpSp>
      <p:sp>
        <p:nvSpPr>
          <p:cNvPr id="92" name="正方形/長方形 91"/>
          <p:cNvSpPr/>
          <p:nvPr/>
        </p:nvSpPr>
        <p:spPr>
          <a:xfrm>
            <a:off x="501379" y="1390054"/>
            <a:ext cx="8289006" cy="830997"/>
          </a:xfrm>
          <a:prstGeom prst="rect">
            <a:avLst/>
          </a:prstGeom>
          <a:solidFill>
            <a:schemeClr val="bg1"/>
          </a:solidFill>
          <a:ln w="19050">
            <a:solidFill>
              <a:srgbClr val="ED7D31"/>
            </a:solidFill>
          </a:ln>
        </p:spPr>
        <p:txBody>
          <a:bodyPr wrap="square">
            <a:spAutoFit/>
          </a:bodyPr>
          <a:lstStyle/>
          <a:p>
            <a:pPr>
              <a:lnSpc>
                <a:spcPct val="150000"/>
              </a:lnSpc>
            </a:pPr>
            <a:r>
              <a:rPr lang="en-US" altLang="ja-JP" sz="1600" dirty="0">
                <a:latin typeface="+mn-ea"/>
              </a:rPr>
              <a:t>[{"index":0,</a:t>
            </a:r>
            <a:r>
              <a:rPr lang="en-US" altLang="ja-JP" sz="1600" dirty="0">
                <a:solidFill>
                  <a:srgbClr val="7030A0"/>
                </a:solidFill>
                <a:latin typeface="+mn-ea"/>
              </a:rPr>
              <a:t>"previousHash":"0"</a:t>
            </a:r>
            <a:r>
              <a:rPr lang="en-US" altLang="ja-JP" sz="1600" dirty="0">
                <a:latin typeface="+mn-ea"/>
              </a:rPr>
              <a:t>,"timestamp":1465154705</a:t>
            </a:r>
            <a:r>
              <a:rPr lang="en-US" altLang="ja-JP" sz="1600" dirty="0" smtClean="0">
                <a:latin typeface="+mn-ea"/>
              </a:rPr>
              <a:t>,</a:t>
            </a:r>
          </a:p>
          <a:p>
            <a:pPr>
              <a:lnSpc>
                <a:spcPct val="150000"/>
              </a:lnSpc>
            </a:pPr>
            <a:r>
              <a:rPr lang="en-US" altLang="ja-JP" sz="1600" dirty="0" smtClean="0">
                <a:latin typeface="+mn-ea"/>
              </a:rPr>
              <a:t>"</a:t>
            </a:r>
            <a:r>
              <a:rPr lang="en-US" altLang="ja-JP" sz="1600" dirty="0">
                <a:latin typeface="+mn-ea"/>
              </a:rPr>
              <a:t>data":"my genesis </a:t>
            </a:r>
            <a:r>
              <a:rPr lang="en-US" altLang="ja-JP" sz="1600" dirty="0" smtClean="0">
                <a:latin typeface="+mn-ea"/>
              </a:rPr>
              <a:t>block</a:t>
            </a:r>
            <a:r>
              <a:rPr lang="en-US" altLang="ja-JP" sz="1600" dirty="0">
                <a:latin typeface="+mn-ea"/>
              </a:rPr>
              <a:t>!!",</a:t>
            </a:r>
            <a:r>
              <a:rPr lang="en-US" altLang="ja-JP" sz="1600" dirty="0">
                <a:solidFill>
                  <a:schemeClr val="accent2"/>
                </a:solidFill>
                <a:latin typeface="+mn-ea"/>
              </a:rPr>
              <a:t>"hash":"</a:t>
            </a:r>
            <a:r>
              <a:rPr lang="en-US" altLang="ja-JP" sz="1600" dirty="0" smtClean="0">
                <a:solidFill>
                  <a:schemeClr val="accent2"/>
                </a:solidFill>
                <a:latin typeface="+mn-ea"/>
              </a:rPr>
              <a:t>816534932c...8abed4f7d7"</a:t>
            </a:r>
            <a:r>
              <a:rPr lang="en-US" altLang="ja-JP" sz="1600" dirty="0" smtClean="0">
                <a:latin typeface="+mn-ea"/>
              </a:rPr>
              <a:t>},</a:t>
            </a:r>
          </a:p>
        </p:txBody>
      </p:sp>
      <p:sp>
        <p:nvSpPr>
          <p:cNvPr id="94" name="二等辺三角形 93"/>
          <p:cNvSpPr/>
          <p:nvPr/>
        </p:nvSpPr>
        <p:spPr>
          <a:xfrm rot="10800000">
            <a:off x="952500" y="4083857"/>
            <a:ext cx="627536" cy="54098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2020454" y="3925457"/>
            <a:ext cx="5913532" cy="738664"/>
          </a:xfrm>
          <a:prstGeom prst="rect">
            <a:avLst/>
          </a:prstGeom>
        </p:spPr>
        <p:txBody>
          <a:bodyPr wrap="square">
            <a:spAutoFit/>
          </a:bodyPr>
          <a:lstStyle/>
          <a:p>
            <a:pPr>
              <a:lnSpc>
                <a:spcPct val="150000"/>
              </a:lnSpc>
            </a:pPr>
            <a:r>
              <a:rPr lang="ja-JP" altLang="en-US" sz="2800" dirty="0">
                <a:latin typeface="+mn-ea"/>
              </a:rPr>
              <a:t>ブロックごとに</a:t>
            </a:r>
            <a:r>
              <a:rPr lang="ja-JP" altLang="en-US" sz="2800" dirty="0" smtClean="0">
                <a:latin typeface="+mn-ea"/>
              </a:rPr>
              <a:t>分けて可視化をする</a:t>
            </a:r>
            <a:endParaRPr lang="en-US" altLang="ja-JP" sz="2800" dirty="0">
              <a:latin typeface="+mn-ea"/>
            </a:endParaRPr>
          </a:p>
        </p:txBody>
      </p:sp>
      <p:cxnSp>
        <p:nvCxnSpPr>
          <p:cNvPr id="96" name="直線矢印コネクタ 95"/>
          <p:cNvCxnSpPr/>
          <p:nvPr/>
        </p:nvCxnSpPr>
        <p:spPr>
          <a:xfrm flipH="1" flipV="1">
            <a:off x="7143750" y="6210300"/>
            <a:ext cx="1150586" cy="315454"/>
          </a:xfrm>
          <a:prstGeom prst="straightConnector1">
            <a:avLst/>
          </a:prstGeom>
          <a:ln w="76200">
            <a:solidFill>
              <a:srgbClr val="70AD47"/>
            </a:solidFill>
            <a:tailEnd type="triangle"/>
          </a:ln>
        </p:spPr>
        <p:style>
          <a:lnRef idx="1">
            <a:schemeClr val="accent1"/>
          </a:lnRef>
          <a:fillRef idx="0">
            <a:schemeClr val="accent1"/>
          </a:fillRef>
          <a:effectRef idx="0">
            <a:schemeClr val="accent1"/>
          </a:effectRef>
          <a:fontRef idx="minor">
            <a:schemeClr val="tx1"/>
          </a:fontRef>
        </p:style>
      </p:cxnSp>
      <p:grpSp>
        <p:nvGrpSpPr>
          <p:cNvPr id="7" name="グループ化 6"/>
          <p:cNvGrpSpPr/>
          <p:nvPr/>
        </p:nvGrpSpPr>
        <p:grpSpPr>
          <a:xfrm>
            <a:off x="247467" y="4753217"/>
            <a:ext cx="3716475" cy="1900793"/>
            <a:chOff x="2892046" y="6211667"/>
            <a:chExt cx="3716475" cy="1900793"/>
          </a:xfrm>
        </p:grpSpPr>
        <p:sp>
          <p:nvSpPr>
            <p:cNvPr id="79" name="正方形/長方形 78"/>
            <p:cNvSpPr/>
            <p:nvPr/>
          </p:nvSpPr>
          <p:spPr>
            <a:xfrm>
              <a:off x="2892046" y="6211668"/>
              <a:ext cx="3716475" cy="1900792"/>
            </a:xfrm>
            <a:prstGeom prst="rect">
              <a:avLst/>
            </a:prstGeom>
            <a:solidFill>
              <a:schemeClr val="bg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600" dirty="0">
                  <a:solidFill>
                    <a:schemeClr val="tx1"/>
                  </a:solidFill>
                </a:rPr>
                <a:t>index : 0</a:t>
              </a:r>
            </a:p>
            <a:p>
              <a:r>
                <a:rPr lang="en-US" altLang="ja-JP" sz="1600" dirty="0">
                  <a:solidFill>
                    <a:schemeClr val="tx1"/>
                  </a:solidFill>
                </a:rPr>
                <a:t>timestamp : 1465154705</a:t>
              </a:r>
            </a:p>
            <a:p>
              <a:r>
                <a:rPr lang="en-US" altLang="ja-JP" sz="1600" dirty="0">
                  <a:solidFill>
                    <a:schemeClr val="tx1"/>
                  </a:solidFill>
                </a:rPr>
                <a:t>data : “my genesis block!!”</a:t>
              </a:r>
            </a:p>
            <a:p>
              <a:r>
                <a:rPr lang="en-US" altLang="ja-JP" sz="1600" dirty="0">
                  <a:solidFill>
                    <a:srgbClr val="ED7D31"/>
                  </a:solidFill>
                </a:rPr>
                <a:t>hash : 816534932c...8abed4f7d7</a:t>
              </a:r>
            </a:p>
            <a:p>
              <a:r>
                <a:rPr lang="en-US" altLang="ja-JP" sz="1600" dirty="0" err="1">
                  <a:solidFill>
                    <a:srgbClr val="7030A0"/>
                  </a:solidFill>
                </a:rPr>
                <a:t>previousHash</a:t>
              </a:r>
              <a:r>
                <a:rPr lang="en-US" altLang="ja-JP" sz="1600" dirty="0">
                  <a:solidFill>
                    <a:srgbClr val="7030A0"/>
                  </a:solidFill>
                </a:rPr>
                <a:t> : 0  </a:t>
              </a:r>
              <a:endParaRPr lang="ja-JP" altLang="en-US" sz="1600" dirty="0">
                <a:solidFill>
                  <a:srgbClr val="7030A0"/>
                </a:solidFill>
              </a:endParaRPr>
            </a:p>
          </p:txBody>
        </p:sp>
        <p:sp>
          <p:nvSpPr>
            <p:cNvPr id="98" name="テキスト ボックス 97"/>
            <p:cNvSpPr txBox="1"/>
            <p:nvPr/>
          </p:nvSpPr>
          <p:spPr>
            <a:xfrm>
              <a:off x="2892046" y="6211667"/>
              <a:ext cx="1898013" cy="646331"/>
            </a:xfrm>
            <a:prstGeom prst="rect">
              <a:avLst/>
            </a:prstGeom>
            <a:noFill/>
          </p:spPr>
          <p:txBody>
            <a:bodyPr wrap="square" rtlCol="0">
              <a:spAutoFit/>
            </a:bodyPr>
            <a:lstStyle/>
            <a:p>
              <a:r>
                <a:rPr lang="en-US" altLang="ja-JP" sz="3600" dirty="0" smtClean="0"/>
                <a:t>Index 0</a:t>
              </a:r>
              <a:endParaRPr lang="ja-JP" altLang="en-US" sz="3600" dirty="0"/>
            </a:p>
          </p:txBody>
        </p:sp>
      </p:grpSp>
      <p:cxnSp>
        <p:nvCxnSpPr>
          <p:cNvPr id="97" name="直線矢印コネクタ 96"/>
          <p:cNvCxnSpPr/>
          <p:nvPr/>
        </p:nvCxnSpPr>
        <p:spPr>
          <a:xfrm flipH="1" flipV="1">
            <a:off x="3147802" y="6279419"/>
            <a:ext cx="1149070" cy="246335"/>
          </a:xfrm>
          <a:prstGeom prst="straightConnector1">
            <a:avLst/>
          </a:prstGeom>
          <a:ln w="76200">
            <a:solidFill>
              <a:srgbClr val="C55A11"/>
            </a:solidFill>
            <a:tailEnd type="triangle"/>
          </a:ln>
        </p:spPr>
        <p:style>
          <a:lnRef idx="1">
            <a:schemeClr val="accent1"/>
          </a:lnRef>
          <a:fillRef idx="0">
            <a:schemeClr val="accent1"/>
          </a:fillRef>
          <a:effectRef idx="0">
            <a:schemeClr val="accent1"/>
          </a:effectRef>
          <a:fontRef idx="minor">
            <a:schemeClr val="tx1"/>
          </a:fontRef>
        </p:style>
      </p:cxnSp>
      <p:sp>
        <p:nvSpPr>
          <p:cNvPr id="102" name="スライド番号プレースホルダー 101"/>
          <p:cNvSpPr>
            <a:spLocks noGrp="1"/>
          </p:cNvSpPr>
          <p:nvPr>
            <p:ph type="sldNum" sz="quarter" idx="12"/>
          </p:nvPr>
        </p:nvSpPr>
        <p:spPr>
          <a:xfrm>
            <a:off x="9478241" y="6527172"/>
            <a:ext cx="2743200" cy="365125"/>
          </a:xfrm>
        </p:spPr>
        <p:txBody>
          <a:bodyPr/>
          <a:lstStyle/>
          <a:p>
            <a:fld id="{292B4AC8-531E-466D-A90B-59A02B626BF6}" type="slidenum">
              <a:rPr lang="ja-JP" altLang="en-US" smtClean="0"/>
              <a:pPr/>
              <a:t>4</a:t>
            </a:fld>
            <a:endParaRPr lang="ja-JP" altLang="en-US" dirty="0"/>
          </a:p>
        </p:txBody>
      </p:sp>
      <p:sp>
        <p:nvSpPr>
          <p:cNvPr id="21" name="正方形/長方形 20"/>
          <p:cNvSpPr/>
          <p:nvPr/>
        </p:nvSpPr>
        <p:spPr>
          <a:xfrm>
            <a:off x="501379" y="2255661"/>
            <a:ext cx="8289006" cy="830997"/>
          </a:xfrm>
          <a:prstGeom prst="rect">
            <a:avLst/>
          </a:prstGeom>
          <a:solidFill>
            <a:schemeClr val="bg1"/>
          </a:solidFill>
          <a:ln w="19050">
            <a:solidFill>
              <a:srgbClr val="70AD47"/>
            </a:solidFill>
          </a:ln>
        </p:spPr>
        <p:txBody>
          <a:bodyPr wrap="square">
            <a:spAutoFit/>
          </a:bodyPr>
          <a:lstStyle/>
          <a:p>
            <a:pPr>
              <a:lnSpc>
                <a:spcPct val="150000"/>
              </a:lnSpc>
            </a:pPr>
            <a:r>
              <a:rPr lang="en-US" altLang="ja-JP" sz="1600" dirty="0" smtClean="0">
                <a:latin typeface="+mn-ea"/>
              </a:rPr>
              <a:t>{"</a:t>
            </a:r>
            <a:r>
              <a:rPr lang="en-US" altLang="ja-JP" sz="1600" dirty="0">
                <a:latin typeface="+mn-ea"/>
              </a:rPr>
              <a:t>index":1,</a:t>
            </a:r>
            <a:r>
              <a:rPr lang="en-US" altLang="ja-JP" sz="1600" dirty="0">
                <a:solidFill>
                  <a:schemeClr val="accent2"/>
                </a:solidFill>
                <a:latin typeface="+mn-ea"/>
              </a:rPr>
              <a:t>"previousHash":"</a:t>
            </a:r>
            <a:r>
              <a:rPr lang="en-US" altLang="ja-JP" sz="1600" dirty="0" smtClean="0">
                <a:solidFill>
                  <a:schemeClr val="accent2"/>
                </a:solidFill>
                <a:latin typeface="+mn-ea"/>
              </a:rPr>
              <a:t>816534932c...8abed4f7d7</a:t>
            </a:r>
            <a:r>
              <a:rPr lang="en-US" altLang="ja-JP" sz="1600" dirty="0">
                <a:solidFill>
                  <a:schemeClr val="accent2"/>
                </a:solidFill>
                <a:latin typeface="+mn-ea"/>
              </a:rPr>
              <a:t>"</a:t>
            </a:r>
            <a:r>
              <a:rPr lang="en-US" altLang="ja-JP" sz="1600" dirty="0">
                <a:latin typeface="+mn-ea"/>
              </a:rPr>
              <a:t>,"timestamp":1505904883.755</a:t>
            </a:r>
            <a:r>
              <a:rPr lang="en-US" altLang="ja-JP" sz="1600" dirty="0" smtClean="0">
                <a:latin typeface="+mn-ea"/>
              </a:rPr>
              <a:t>,</a:t>
            </a:r>
          </a:p>
          <a:p>
            <a:pPr>
              <a:lnSpc>
                <a:spcPct val="150000"/>
              </a:lnSpc>
            </a:pPr>
            <a:r>
              <a:rPr lang="en-US" altLang="ja-JP" sz="1600" dirty="0" smtClean="0">
                <a:latin typeface="+mn-ea"/>
              </a:rPr>
              <a:t>"</a:t>
            </a:r>
            <a:r>
              <a:rPr lang="en-US" altLang="ja-JP" sz="1600" dirty="0">
                <a:latin typeface="+mn-ea"/>
              </a:rPr>
              <a:t>data":"Some data to the first block",</a:t>
            </a:r>
            <a:r>
              <a:rPr lang="en-US" altLang="ja-JP" sz="1600" dirty="0">
                <a:solidFill>
                  <a:schemeClr val="accent6"/>
                </a:solidFill>
                <a:latin typeface="+mn-ea"/>
              </a:rPr>
              <a:t>"hash":"</a:t>
            </a:r>
            <a:r>
              <a:rPr lang="en-US" altLang="ja-JP" sz="1600" dirty="0" smtClean="0">
                <a:solidFill>
                  <a:schemeClr val="accent6"/>
                </a:solidFill>
                <a:latin typeface="+mn-ea"/>
              </a:rPr>
              <a:t>75deb75c46...e1546c46f7"</a:t>
            </a:r>
            <a:r>
              <a:rPr lang="en-US" altLang="ja-JP" sz="1600" dirty="0" smtClean="0">
                <a:latin typeface="+mn-ea"/>
              </a:rPr>
              <a:t>},</a:t>
            </a:r>
          </a:p>
        </p:txBody>
      </p:sp>
      <p:sp>
        <p:nvSpPr>
          <p:cNvPr id="22" name="正方形/長方形 21"/>
          <p:cNvSpPr/>
          <p:nvPr/>
        </p:nvSpPr>
        <p:spPr>
          <a:xfrm>
            <a:off x="501379" y="3120874"/>
            <a:ext cx="8289006" cy="830997"/>
          </a:xfrm>
          <a:prstGeom prst="rect">
            <a:avLst/>
          </a:prstGeom>
          <a:solidFill>
            <a:schemeClr val="bg1"/>
          </a:solidFill>
          <a:ln w="19050">
            <a:solidFill>
              <a:srgbClr val="FFC000"/>
            </a:solidFill>
          </a:ln>
        </p:spPr>
        <p:txBody>
          <a:bodyPr wrap="square">
            <a:spAutoFit/>
          </a:bodyPr>
          <a:lstStyle/>
          <a:p>
            <a:pPr>
              <a:lnSpc>
                <a:spcPct val="150000"/>
              </a:lnSpc>
            </a:pPr>
            <a:r>
              <a:rPr lang="en-US" altLang="ja-JP" sz="1600" dirty="0" smtClean="0">
                <a:latin typeface="+mn-ea"/>
              </a:rPr>
              <a:t>{"</a:t>
            </a:r>
            <a:r>
              <a:rPr lang="en-US" altLang="ja-JP" sz="1600" dirty="0">
                <a:latin typeface="+mn-ea"/>
              </a:rPr>
              <a:t>index":2,</a:t>
            </a:r>
            <a:r>
              <a:rPr lang="en-US" altLang="ja-JP" sz="1600" dirty="0">
                <a:solidFill>
                  <a:schemeClr val="accent6"/>
                </a:solidFill>
                <a:latin typeface="+mn-ea"/>
              </a:rPr>
              <a:t>"previousHash":"</a:t>
            </a:r>
            <a:r>
              <a:rPr lang="en-US" altLang="ja-JP" sz="1600" dirty="0" smtClean="0">
                <a:solidFill>
                  <a:schemeClr val="accent6"/>
                </a:solidFill>
                <a:latin typeface="+mn-ea"/>
              </a:rPr>
              <a:t>75deb75c46...e1546c46f7</a:t>
            </a:r>
            <a:r>
              <a:rPr lang="en-US" altLang="ja-JP" sz="1600" dirty="0">
                <a:solidFill>
                  <a:schemeClr val="accent6"/>
                </a:solidFill>
                <a:latin typeface="+mn-ea"/>
              </a:rPr>
              <a:t>"</a:t>
            </a:r>
            <a:r>
              <a:rPr lang="en-US" altLang="ja-JP" sz="1600" dirty="0">
                <a:latin typeface="+mn-ea"/>
              </a:rPr>
              <a:t>,"timestamp":1505904920.496</a:t>
            </a:r>
            <a:r>
              <a:rPr lang="en-US" altLang="ja-JP" sz="1600" dirty="0" smtClean="0">
                <a:latin typeface="+mn-ea"/>
              </a:rPr>
              <a:t>,</a:t>
            </a:r>
          </a:p>
          <a:p>
            <a:pPr>
              <a:lnSpc>
                <a:spcPct val="150000"/>
              </a:lnSpc>
            </a:pPr>
            <a:r>
              <a:rPr lang="en-US" altLang="ja-JP" sz="1600" dirty="0" smtClean="0">
                <a:latin typeface="+mn-ea"/>
              </a:rPr>
              <a:t>"</a:t>
            </a:r>
            <a:r>
              <a:rPr lang="en-US" altLang="ja-JP" sz="1600" dirty="0">
                <a:latin typeface="+mn-ea"/>
              </a:rPr>
              <a:t>data":"Some data to the second block",</a:t>
            </a:r>
            <a:r>
              <a:rPr lang="en-US" altLang="ja-JP" sz="1600" dirty="0">
                <a:solidFill>
                  <a:schemeClr val="accent4"/>
                </a:solidFill>
                <a:latin typeface="+mn-ea"/>
              </a:rPr>
              <a:t>"hash":"</a:t>
            </a:r>
            <a:r>
              <a:rPr lang="en-US" altLang="ja-JP" sz="1600" dirty="0" smtClean="0">
                <a:solidFill>
                  <a:schemeClr val="accent4"/>
                </a:solidFill>
                <a:latin typeface="+mn-ea"/>
              </a:rPr>
              <a:t>2f4695c7f0...182c782407</a:t>
            </a:r>
            <a:r>
              <a:rPr lang="en-US" altLang="ja-JP" sz="1600" dirty="0">
                <a:solidFill>
                  <a:schemeClr val="accent4"/>
                </a:solidFill>
                <a:latin typeface="+mn-ea"/>
              </a:rPr>
              <a:t>"</a:t>
            </a:r>
            <a:r>
              <a:rPr lang="en-US" altLang="ja-JP" sz="1600" dirty="0">
                <a:latin typeface="+mn-ea"/>
              </a:rPr>
              <a:t>}]</a:t>
            </a:r>
            <a:endParaRPr lang="ja-JP" altLang="en-US" sz="1600" dirty="0">
              <a:latin typeface="+mn-ea"/>
            </a:endParaRPr>
          </a:p>
        </p:txBody>
      </p:sp>
    </p:spTree>
    <p:extLst>
      <p:ext uri="{BB962C8B-B14F-4D97-AF65-F5344CB8AC3E}">
        <p14:creationId xmlns:p14="http://schemas.microsoft.com/office/powerpoint/2010/main" val="4109687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8229704" y="1690688"/>
            <a:ext cx="3719358" cy="1900793"/>
            <a:chOff x="7030963" y="6211666"/>
            <a:chExt cx="3719358" cy="1900793"/>
          </a:xfrm>
        </p:grpSpPr>
        <p:sp>
          <p:nvSpPr>
            <p:cNvPr id="82" name="正方形/長方形 81"/>
            <p:cNvSpPr/>
            <p:nvPr/>
          </p:nvSpPr>
          <p:spPr>
            <a:xfrm>
              <a:off x="7030963" y="6211666"/>
              <a:ext cx="3719358" cy="1900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endParaRPr lang="en-US" altLang="ja-JP" sz="1600" dirty="0">
                <a:solidFill>
                  <a:schemeClr val="accent6">
                    <a:lumMod val="75000"/>
                  </a:schemeClr>
                </a:solidFill>
              </a:endParaRPr>
            </a:p>
          </p:txBody>
        </p:sp>
        <p:sp>
          <p:nvSpPr>
            <p:cNvPr id="99" name="テキスト ボックス 98"/>
            <p:cNvSpPr txBox="1"/>
            <p:nvPr/>
          </p:nvSpPr>
          <p:spPr>
            <a:xfrm>
              <a:off x="7030963" y="6211666"/>
              <a:ext cx="1898013" cy="646331"/>
            </a:xfrm>
            <a:prstGeom prst="rect">
              <a:avLst/>
            </a:prstGeom>
            <a:noFill/>
          </p:spPr>
          <p:txBody>
            <a:bodyPr wrap="square" rtlCol="0">
              <a:spAutoFit/>
            </a:bodyPr>
            <a:lstStyle/>
            <a:p>
              <a:r>
                <a:rPr lang="en-US" altLang="ja-JP" sz="3600" dirty="0" smtClean="0"/>
                <a:t>Index 2</a:t>
              </a:r>
            </a:p>
          </p:txBody>
        </p:sp>
      </p:grpSp>
      <p:sp>
        <p:nvSpPr>
          <p:cNvPr id="2" name="タイトル 1"/>
          <p:cNvSpPr>
            <a:spLocks noGrp="1"/>
          </p:cNvSpPr>
          <p:nvPr>
            <p:ph type="title"/>
          </p:nvPr>
        </p:nvSpPr>
        <p:spPr/>
        <p:txBody>
          <a:bodyPr/>
          <a:lstStyle/>
          <a:p>
            <a:r>
              <a:rPr kumimoji="1" lang="en-US" altLang="ja-JP" u="sng" dirty="0" smtClean="0"/>
              <a:t>1.</a:t>
            </a:r>
            <a:r>
              <a:rPr kumimoji="1" lang="ja-JP" altLang="en-US" u="sng" dirty="0" smtClean="0"/>
              <a:t> 序</a:t>
            </a:r>
            <a:r>
              <a:rPr lang="ja-JP" altLang="en-US" u="sng" dirty="0" smtClean="0"/>
              <a:t> </a:t>
            </a:r>
            <a:r>
              <a:rPr kumimoji="1" lang="ja-JP" altLang="en-US" u="sng" dirty="0" smtClean="0"/>
              <a:t>論</a:t>
            </a:r>
            <a:endParaRPr kumimoji="1" lang="ja-JP" altLang="en-US" u="sng" dirty="0"/>
          </a:p>
        </p:txBody>
      </p:sp>
      <p:grpSp>
        <p:nvGrpSpPr>
          <p:cNvPr id="84" name="グループ化 83"/>
          <p:cNvGrpSpPr/>
          <p:nvPr/>
        </p:nvGrpSpPr>
        <p:grpSpPr>
          <a:xfrm>
            <a:off x="4236320" y="1690688"/>
            <a:ext cx="3719359" cy="1900792"/>
            <a:chOff x="1153171" y="4016982"/>
            <a:chExt cx="3719359" cy="1900793"/>
          </a:xfrm>
        </p:grpSpPr>
        <p:sp>
          <p:nvSpPr>
            <p:cNvPr id="85" name="正方形/長方形 84"/>
            <p:cNvSpPr/>
            <p:nvPr/>
          </p:nvSpPr>
          <p:spPr>
            <a:xfrm>
              <a:off x="1153172" y="4016982"/>
              <a:ext cx="3719358" cy="1900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endParaRPr lang="en-US" altLang="ja-JP" sz="1600" dirty="0">
                <a:solidFill>
                  <a:schemeClr val="accent2">
                    <a:lumMod val="75000"/>
                  </a:schemeClr>
                </a:solidFill>
              </a:endParaRPr>
            </a:p>
          </p:txBody>
        </p:sp>
        <p:sp>
          <p:nvSpPr>
            <p:cNvPr id="86" name="テキスト ボックス 85"/>
            <p:cNvSpPr txBox="1"/>
            <p:nvPr/>
          </p:nvSpPr>
          <p:spPr>
            <a:xfrm>
              <a:off x="1153171" y="4016982"/>
              <a:ext cx="1898013" cy="646331"/>
            </a:xfrm>
            <a:prstGeom prst="rect">
              <a:avLst/>
            </a:prstGeom>
            <a:noFill/>
          </p:spPr>
          <p:txBody>
            <a:bodyPr wrap="square" rtlCol="0">
              <a:spAutoFit/>
            </a:bodyPr>
            <a:lstStyle/>
            <a:p>
              <a:r>
                <a:rPr lang="en-US" altLang="ja-JP" sz="3600" dirty="0" smtClean="0"/>
                <a:t>Index 1</a:t>
              </a:r>
              <a:endParaRPr lang="ja-JP" altLang="en-US" sz="3600" dirty="0"/>
            </a:p>
          </p:txBody>
        </p:sp>
      </p:grpSp>
      <p:cxnSp>
        <p:nvCxnSpPr>
          <p:cNvPr id="96" name="直線矢印コネクタ 95"/>
          <p:cNvCxnSpPr/>
          <p:nvPr/>
        </p:nvCxnSpPr>
        <p:spPr>
          <a:xfrm flipH="1" flipV="1">
            <a:off x="7456331" y="2786063"/>
            <a:ext cx="1247944" cy="29805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7" name="グループ化 6"/>
          <p:cNvGrpSpPr/>
          <p:nvPr/>
        </p:nvGrpSpPr>
        <p:grpSpPr>
          <a:xfrm>
            <a:off x="247467" y="1690688"/>
            <a:ext cx="3716475" cy="1900793"/>
            <a:chOff x="2892046" y="6211667"/>
            <a:chExt cx="3716475" cy="1900793"/>
          </a:xfrm>
        </p:grpSpPr>
        <p:sp>
          <p:nvSpPr>
            <p:cNvPr id="79" name="正方形/長方形 78"/>
            <p:cNvSpPr/>
            <p:nvPr/>
          </p:nvSpPr>
          <p:spPr>
            <a:xfrm>
              <a:off x="2892046" y="6211668"/>
              <a:ext cx="3716475" cy="19007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endParaRPr lang="ja-JP" altLang="en-US" sz="1600" dirty="0">
                <a:solidFill>
                  <a:srgbClr val="7030A0"/>
                </a:solidFill>
              </a:endParaRPr>
            </a:p>
          </p:txBody>
        </p:sp>
        <p:sp>
          <p:nvSpPr>
            <p:cNvPr id="98" name="テキスト ボックス 97"/>
            <p:cNvSpPr txBox="1"/>
            <p:nvPr/>
          </p:nvSpPr>
          <p:spPr>
            <a:xfrm>
              <a:off x="2892046" y="6211667"/>
              <a:ext cx="1898013" cy="646331"/>
            </a:xfrm>
            <a:prstGeom prst="rect">
              <a:avLst/>
            </a:prstGeom>
            <a:noFill/>
          </p:spPr>
          <p:txBody>
            <a:bodyPr wrap="square" rtlCol="0">
              <a:spAutoFit/>
            </a:bodyPr>
            <a:lstStyle/>
            <a:p>
              <a:r>
                <a:rPr lang="en-US" altLang="ja-JP" sz="3600" dirty="0" smtClean="0"/>
                <a:t>Index 0</a:t>
              </a:r>
              <a:endParaRPr lang="ja-JP" altLang="en-US" sz="3600" dirty="0"/>
            </a:p>
          </p:txBody>
        </p:sp>
      </p:grpSp>
      <p:cxnSp>
        <p:nvCxnSpPr>
          <p:cNvPr id="97" name="直線矢印コネクタ 96"/>
          <p:cNvCxnSpPr/>
          <p:nvPr/>
        </p:nvCxnSpPr>
        <p:spPr>
          <a:xfrm flipH="1" flipV="1">
            <a:off x="3450921" y="2733308"/>
            <a:ext cx="1239621" cy="315454"/>
          </a:xfrm>
          <a:prstGeom prst="straightConnector1">
            <a:avLst/>
          </a:prstGeom>
          <a:ln w="76200">
            <a:solidFill>
              <a:srgbClr val="C55A11"/>
            </a:solidFill>
            <a:tailEnd type="triangle"/>
          </a:ln>
        </p:spPr>
        <p:style>
          <a:lnRef idx="1">
            <a:schemeClr val="accent1"/>
          </a:lnRef>
          <a:fillRef idx="0">
            <a:schemeClr val="accent1"/>
          </a:fillRef>
          <a:effectRef idx="0">
            <a:schemeClr val="accent1"/>
          </a:effectRef>
          <a:fontRef idx="minor">
            <a:schemeClr val="tx1"/>
          </a:fontRef>
        </p:style>
      </p:cxnSp>
      <p:sp>
        <p:nvSpPr>
          <p:cNvPr id="102" name="スライド番号プレースホルダー 101"/>
          <p:cNvSpPr>
            <a:spLocks noGrp="1"/>
          </p:cNvSpPr>
          <p:nvPr>
            <p:ph type="sldNum" sz="quarter" idx="12"/>
          </p:nvPr>
        </p:nvSpPr>
        <p:spPr/>
        <p:txBody>
          <a:bodyPr/>
          <a:lstStyle/>
          <a:p>
            <a:fld id="{292B4AC8-531E-466D-A90B-59A02B626BF6}" type="slidenum">
              <a:rPr lang="ja-JP" altLang="en-US" smtClean="0"/>
              <a:pPr/>
              <a:t>5</a:t>
            </a:fld>
            <a:endParaRPr lang="ja-JP" altLang="en-US" dirty="0"/>
          </a:p>
        </p:txBody>
      </p:sp>
      <p:grpSp>
        <p:nvGrpSpPr>
          <p:cNvPr id="26" name="グループ化 25"/>
          <p:cNvGrpSpPr/>
          <p:nvPr/>
        </p:nvGrpSpPr>
        <p:grpSpPr>
          <a:xfrm>
            <a:off x="1449799" y="2076596"/>
            <a:ext cx="1307280" cy="1307280"/>
            <a:chOff x="-2128852" y="1544712"/>
            <a:chExt cx="4870931" cy="4870931"/>
          </a:xfrm>
        </p:grpSpPr>
        <p:sp>
          <p:nvSpPr>
            <p:cNvPr id="27" name="角丸四角形 26"/>
            <p:cNvSpPr/>
            <p:nvPr/>
          </p:nvSpPr>
          <p:spPr>
            <a:xfrm>
              <a:off x="-625973" y="1773394"/>
              <a:ext cx="2609850" cy="44135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p:cNvSpPr/>
            <p:nvPr/>
          </p:nvSpPr>
          <p:spPr>
            <a:xfrm>
              <a:off x="-1427085" y="2796780"/>
              <a:ext cx="2609850" cy="339017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28852" y="1544712"/>
              <a:ext cx="4870931" cy="4870931"/>
            </a:xfrm>
            <a:prstGeom prst="rect">
              <a:avLst/>
            </a:prstGeom>
          </p:spPr>
        </p:pic>
      </p:grpSp>
      <p:grpSp>
        <p:nvGrpSpPr>
          <p:cNvPr id="34" name="グループ化 33"/>
          <p:cNvGrpSpPr/>
          <p:nvPr/>
        </p:nvGrpSpPr>
        <p:grpSpPr>
          <a:xfrm>
            <a:off x="5259022" y="2121720"/>
            <a:ext cx="1307280" cy="1307280"/>
            <a:chOff x="-2128852" y="1544712"/>
            <a:chExt cx="4870931" cy="4870931"/>
          </a:xfrm>
        </p:grpSpPr>
        <p:sp>
          <p:nvSpPr>
            <p:cNvPr id="35" name="角丸四角形 34"/>
            <p:cNvSpPr/>
            <p:nvPr/>
          </p:nvSpPr>
          <p:spPr>
            <a:xfrm>
              <a:off x="-625973" y="1773394"/>
              <a:ext cx="2609850" cy="44135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a:off x="-1427085" y="2796780"/>
              <a:ext cx="2609850" cy="339017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28852" y="1544712"/>
              <a:ext cx="4870931" cy="4870931"/>
            </a:xfrm>
            <a:prstGeom prst="rect">
              <a:avLst/>
            </a:prstGeom>
          </p:spPr>
        </p:pic>
      </p:grpSp>
      <p:grpSp>
        <p:nvGrpSpPr>
          <p:cNvPr id="30" name="グループ化 29"/>
          <p:cNvGrpSpPr/>
          <p:nvPr/>
        </p:nvGrpSpPr>
        <p:grpSpPr>
          <a:xfrm>
            <a:off x="5617343" y="2230516"/>
            <a:ext cx="1307280" cy="1307280"/>
            <a:chOff x="-2128852" y="1544712"/>
            <a:chExt cx="4870931" cy="4870931"/>
          </a:xfrm>
        </p:grpSpPr>
        <p:sp>
          <p:nvSpPr>
            <p:cNvPr id="31" name="角丸四角形 30"/>
            <p:cNvSpPr/>
            <p:nvPr/>
          </p:nvSpPr>
          <p:spPr>
            <a:xfrm>
              <a:off x="-625973" y="1773394"/>
              <a:ext cx="2609850" cy="44135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p:cNvSpPr/>
            <p:nvPr/>
          </p:nvSpPr>
          <p:spPr>
            <a:xfrm>
              <a:off x="-1427085" y="2796780"/>
              <a:ext cx="2609850" cy="339017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128852" y="1544712"/>
              <a:ext cx="4870931" cy="4870931"/>
            </a:xfrm>
            <a:prstGeom prst="rect">
              <a:avLst/>
            </a:prstGeom>
          </p:spPr>
        </p:pic>
      </p:grpSp>
      <p:grpSp>
        <p:nvGrpSpPr>
          <p:cNvPr id="38" name="グループ化 37"/>
          <p:cNvGrpSpPr/>
          <p:nvPr/>
        </p:nvGrpSpPr>
        <p:grpSpPr>
          <a:xfrm>
            <a:off x="9349803" y="2015221"/>
            <a:ext cx="1307280" cy="1307280"/>
            <a:chOff x="-2128852" y="1544712"/>
            <a:chExt cx="4870931" cy="4870931"/>
          </a:xfrm>
        </p:grpSpPr>
        <p:sp>
          <p:nvSpPr>
            <p:cNvPr id="39" name="角丸四角形 38"/>
            <p:cNvSpPr/>
            <p:nvPr/>
          </p:nvSpPr>
          <p:spPr>
            <a:xfrm>
              <a:off x="-625973" y="1773394"/>
              <a:ext cx="2609850" cy="44135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p:cNvSpPr/>
            <p:nvPr/>
          </p:nvSpPr>
          <p:spPr>
            <a:xfrm>
              <a:off x="-1427085" y="2796780"/>
              <a:ext cx="2609850" cy="339017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図 40"/>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28852" y="1544712"/>
              <a:ext cx="4870931" cy="4870931"/>
            </a:xfrm>
            <a:prstGeom prst="rect">
              <a:avLst/>
            </a:prstGeom>
          </p:spPr>
        </p:pic>
      </p:grpSp>
      <p:grpSp>
        <p:nvGrpSpPr>
          <p:cNvPr id="42" name="グループ化 41"/>
          <p:cNvGrpSpPr/>
          <p:nvPr/>
        </p:nvGrpSpPr>
        <p:grpSpPr>
          <a:xfrm>
            <a:off x="9708124" y="2124017"/>
            <a:ext cx="1307280" cy="1307280"/>
            <a:chOff x="-2128852" y="1544712"/>
            <a:chExt cx="4870931" cy="4870931"/>
          </a:xfrm>
        </p:grpSpPr>
        <p:sp>
          <p:nvSpPr>
            <p:cNvPr id="43" name="角丸四角形 42"/>
            <p:cNvSpPr/>
            <p:nvPr/>
          </p:nvSpPr>
          <p:spPr>
            <a:xfrm>
              <a:off x="-625973" y="1773394"/>
              <a:ext cx="2609850" cy="44135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p:cNvSpPr/>
            <p:nvPr/>
          </p:nvSpPr>
          <p:spPr>
            <a:xfrm>
              <a:off x="-1427085" y="2796780"/>
              <a:ext cx="2609850" cy="339017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図 44"/>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128852" y="1544712"/>
              <a:ext cx="4870931" cy="4870931"/>
            </a:xfrm>
            <a:prstGeom prst="rect">
              <a:avLst/>
            </a:prstGeom>
          </p:spPr>
        </p:pic>
      </p:grpSp>
      <p:grpSp>
        <p:nvGrpSpPr>
          <p:cNvPr id="6" name="グループ化 5"/>
          <p:cNvGrpSpPr/>
          <p:nvPr/>
        </p:nvGrpSpPr>
        <p:grpSpPr>
          <a:xfrm>
            <a:off x="10110946" y="2257792"/>
            <a:ext cx="1307280" cy="1307280"/>
            <a:chOff x="-2128852" y="1544712"/>
            <a:chExt cx="4870931" cy="4870931"/>
          </a:xfrm>
        </p:grpSpPr>
        <p:sp>
          <p:nvSpPr>
            <p:cNvPr id="5" name="角丸四角形 4"/>
            <p:cNvSpPr/>
            <p:nvPr/>
          </p:nvSpPr>
          <p:spPr>
            <a:xfrm>
              <a:off x="-625973" y="1773394"/>
              <a:ext cx="2609850" cy="44135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a:off x="-1427085" y="2796780"/>
              <a:ext cx="2609850" cy="339017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128852" y="1544712"/>
              <a:ext cx="4870931" cy="4870931"/>
            </a:xfrm>
            <a:prstGeom prst="rect">
              <a:avLst/>
            </a:prstGeom>
          </p:spPr>
        </p:pic>
      </p:grpSp>
      <p:sp>
        <p:nvSpPr>
          <p:cNvPr id="46" name="二等辺三角形 45"/>
          <p:cNvSpPr/>
          <p:nvPr/>
        </p:nvSpPr>
        <p:spPr>
          <a:xfrm rot="10800000">
            <a:off x="5793909" y="3847387"/>
            <a:ext cx="627536" cy="54098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2553590" y="5471837"/>
            <a:ext cx="8649464" cy="943528"/>
          </a:xfrm>
          <a:prstGeom prst="rect">
            <a:avLst/>
          </a:prstGeom>
        </p:spPr>
        <p:txBody>
          <a:bodyPr wrap="square">
            <a:spAutoFit/>
          </a:bodyPr>
          <a:lstStyle/>
          <a:p>
            <a:pPr marL="457200" indent="-457200">
              <a:lnSpc>
                <a:spcPct val="150000"/>
              </a:lnSpc>
              <a:buFont typeface="Wingdings" panose="05000000000000000000" pitchFamily="2" charset="2"/>
              <a:buChar char="l"/>
            </a:pPr>
            <a:r>
              <a:rPr lang="ja-JP" altLang="en-US" sz="2000" dirty="0" smtClean="0">
                <a:latin typeface="+mn-ea"/>
              </a:rPr>
              <a:t>ブロックチェーン技術を用い記録改ざんを複雑化させる。</a:t>
            </a:r>
            <a:endParaRPr lang="en-US" altLang="ja-JP" sz="2000" dirty="0" smtClean="0">
              <a:latin typeface="+mn-ea"/>
            </a:endParaRPr>
          </a:p>
          <a:p>
            <a:pPr marL="457200" indent="-457200">
              <a:lnSpc>
                <a:spcPct val="150000"/>
              </a:lnSpc>
              <a:buFont typeface="Wingdings" panose="05000000000000000000" pitchFamily="2" charset="2"/>
              <a:buChar char="l"/>
            </a:pPr>
            <a:r>
              <a:rPr lang="ja-JP" altLang="en-US" sz="2000" dirty="0" smtClean="0">
                <a:latin typeface="+mn-ea"/>
              </a:rPr>
              <a:t>存在証明を電子的に行い，ドキュメント管理の効率化を図る。</a:t>
            </a:r>
            <a:endParaRPr lang="en-US" altLang="ja-JP" sz="2000" dirty="0">
              <a:latin typeface="+mn-ea"/>
            </a:endParaRPr>
          </a:p>
        </p:txBody>
      </p:sp>
      <p:sp>
        <p:nvSpPr>
          <p:cNvPr id="49" name="角丸四角形 48"/>
          <p:cNvSpPr/>
          <p:nvPr/>
        </p:nvSpPr>
        <p:spPr>
          <a:xfrm>
            <a:off x="2383805" y="4544408"/>
            <a:ext cx="7447742" cy="771388"/>
          </a:xfrm>
          <a:prstGeom prst="roundRect">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mn-ea"/>
              </a:rPr>
              <a:t>ドキュメントの存在証明をおこなう</a:t>
            </a:r>
            <a:endParaRPr lang="en-US" altLang="ja-JP" sz="3600" dirty="0">
              <a:solidFill>
                <a:schemeClr val="tx1"/>
              </a:solidFill>
              <a:latin typeface="+mn-ea"/>
            </a:endParaRPr>
          </a:p>
        </p:txBody>
      </p:sp>
    </p:spTree>
    <p:extLst>
      <p:ext uri="{BB962C8B-B14F-4D97-AF65-F5344CB8AC3E}">
        <p14:creationId xmlns:p14="http://schemas.microsoft.com/office/powerpoint/2010/main" val="3956258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smtClean="0"/>
              <a:t>2. </a:t>
            </a:r>
            <a:r>
              <a:rPr kumimoji="1" lang="ja-JP" altLang="en-US" u="sng" dirty="0" smtClean="0"/>
              <a:t>目 的</a:t>
            </a:r>
            <a:endParaRPr kumimoji="1" lang="ja-JP" altLang="en-US" u="sng" dirty="0"/>
          </a:p>
        </p:txBody>
      </p:sp>
      <p:sp>
        <p:nvSpPr>
          <p:cNvPr id="7" name="角丸四角形 6"/>
          <p:cNvSpPr/>
          <p:nvPr/>
        </p:nvSpPr>
        <p:spPr>
          <a:xfrm>
            <a:off x="1048541" y="1826667"/>
            <a:ext cx="10094918" cy="1709675"/>
          </a:xfrm>
          <a:prstGeom prst="round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Wingdings" panose="05000000000000000000" pitchFamily="2" charset="2"/>
              <a:buChar char="l"/>
            </a:pPr>
            <a:r>
              <a:rPr lang="ja-JP" altLang="en-US" sz="2400" dirty="0" smtClean="0">
                <a:solidFill>
                  <a:sysClr val="windowText" lastClr="000000"/>
                </a:solidFill>
                <a:latin typeface="+mn-ea"/>
              </a:rPr>
              <a:t>小規模組織内でブロックチェーン技術を活用する利点・難点を調査する。</a:t>
            </a:r>
            <a:endParaRPr lang="en-US" altLang="ja-JP" sz="2400" dirty="0" smtClean="0">
              <a:solidFill>
                <a:sysClr val="windowText" lastClr="000000"/>
              </a:solidFill>
              <a:latin typeface="+mn-ea"/>
            </a:endParaRPr>
          </a:p>
          <a:p>
            <a:pPr marL="457200" indent="-457200">
              <a:lnSpc>
                <a:spcPct val="150000"/>
              </a:lnSpc>
              <a:buFont typeface="Wingdings" panose="05000000000000000000" pitchFamily="2" charset="2"/>
              <a:buChar char="l"/>
            </a:pPr>
            <a:r>
              <a:rPr lang="ja-JP" altLang="en-US" sz="2400" dirty="0" smtClean="0">
                <a:solidFill>
                  <a:sysClr val="windowText" lastClr="000000"/>
                </a:solidFill>
                <a:latin typeface="+mn-ea"/>
              </a:rPr>
              <a:t>存在証明が必要なドキュメントを電子化し記録改ざんの複雑化を図る。</a:t>
            </a:r>
            <a:endParaRPr lang="ja-JP" altLang="en-US" sz="2400" dirty="0">
              <a:solidFill>
                <a:sysClr val="windowText" lastClr="000000"/>
              </a:solidFill>
              <a:latin typeface="+mn-ea"/>
            </a:endParaRPr>
          </a:p>
        </p:txBody>
      </p:sp>
      <p:sp>
        <p:nvSpPr>
          <p:cNvPr id="8" name="角丸四角形 7"/>
          <p:cNvSpPr/>
          <p:nvPr/>
        </p:nvSpPr>
        <p:spPr>
          <a:xfrm>
            <a:off x="2372129" y="4443341"/>
            <a:ext cx="7447742" cy="2201106"/>
          </a:xfrm>
          <a:prstGeom prst="roundRect">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ysClr val="windowText" lastClr="000000"/>
                </a:solidFill>
                <a:latin typeface="+mn-ea"/>
              </a:rPr>
              <a:t>効率の高いマネジメントの遂行と</a:t>
            </a:r>
          </a:p>
          <a:p>
            <a:pPr algn="ctr"/>
            <a:r>
              <a:rPr lang="ja-JP" altLang="en-US" sz="3600" dirty="0">
                <a:solidFill>
                  <a:sysClr val="windowText" lastClr="000000"/>
                </a:solidFill>
                <a:latin typeface="+mn-ea"/>
              </a:rPr>
              <a:t>プロジェクトの成功へ</a:t>
            </a:r>
            <a:r>
              <a:rPr lang="ja-JP" altLang="en-US" sz="3600" dirty="0" smtClean="0">
                <a:solidFill>
                  <a:sysClr val="windowText" lastClr="000000"/>
                </a:solidFill>
                <a:latin typeface="+mn-ea"/>
              </a:rPr>
              <a:t>役立てる</a:t>
            </a:r>
            <a:endParaRPr lang="ja-JP" altLang="en-US" sz="3600" dirty="0">
              <a:solidFill>
                <a:sysClr val="windowText" lastClr="000000"/>
              </a:solidFill>
              <a:latin typeface="+mn-ea"/>
            </a:endParaRPr>
          </a:p>
        </p:txBody>
      </p:sp>
      <p:sp>
        <p:nvSpPr>
          <p:cNvPr id="9" name="二等辺三角形 8"/>
          <p:cNvSpPr/>
          <p:nvPr/>
        </p:nvSpPr>
        <p:spPr>
          <a:xfrm rot="10800000">
            <a:off x="5840194" y="3802997"/>
            <a:ext cx="511611" cy="4410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9"/>
          <p:cNvSpPr>
            <a:spLocks noGrp="1"/>
          </p:cNvSpPr>
          <p:nvPr>
            <p:ph type="sldNum" sz="quarter" idx="12"/>
          </p:nvPr>
        </p:nvSpPr>
        <p:spPr/>
        <p:txBody>
          <a:bodyPr/>
          <a:lstStyle/>
          <a:p>
            <a:fld id="{292B4AC8-531E-466D-A90B-59A02B626BF6}" type="slidenum">
              <a:rPr lang="ja-JP" altLang="en-US" smtClean="0"/>
              <a:pPr/>
              <a:t>6</a:t>
            </a:fld>
            <a:endParaRPr lang="ja-JP" altLang="en-US"/>
          </a:p>
        </p:txBody>
      </p:sp>
    </p:spTree>
    <p:extLst>
      <p:ext uri="{BB962C8B-B14F-4D97-AF65-F5344CB8AC3E}">
        <p14:creationId xmlns:p14="http://schemas.microsoft.com/office/powerpoint/2010/main" val="585825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smtClean="0"/>
              <a:t>3.</a:t>
            </a:r>
            <a:r>
              <a:rPr kumimoji="1" lang="ja-JP" altLang="en-US" u="sng" dirty="0" smtClean="0"/>
              <a:t> 手 法</a:t>
            </a:r>
            <a:endParaRPr kumimoji="1" lang="ja-JP" altLang="en-US" u="sng" dirty="0"/>
          </a:p>
        </p:txBody>
      </p:sp>
      <p:sp>
        <p:nvSpPr>
          <p:cNvPr id="3" name="コンテンツ プレースホルダー 2"/>
          <p:cNvSpPr>
            <a:spLocks noGrp="1"/>
          </p:cNvSpPr>
          <p:nvPr>
            <p:ph idx="1"/>
          </p:nvPr>
        </p:nvSpPr>
        <p:spPr>
          <a:xfrm>
            <a:off x="838200" y="1574828"/>
            <a:ext cx="10515600" cy="544512"/>
          </a:xfrm>
        </p:spPr>
        <p:txBody>
          <a:bodyPr>
            <a:normAutofit fontScale="92500"/>
          </a:bodyPr>
          <a:lstStyle/>
          <a:p>
            <a:pPr marL="0" indent="0">
              <a:buNone/>
            </a:pPr>
            <a:r>
              <a:rPr lang="ja-JP" altLang="en-US" dirty="0" smtClean="0"/>
              <a:t>オープンソースソフトウェアの</a:t>
            </a:r>
            <a:r>
              <a:rPr lang="en-US" altLang="ja-JP" dirty="0" err="1" smtClean="0"/>
              <a:t>Ethereum</a:t>
            </a:r>
            <a:r>
              <a:rPr lang="ja-JP" altLang="en-US" dirty="0" smtClean="0"/>
              <a:t>を</a:t>
            </a:r>
            <a:r>
              <a:rPr lang="ja-JP" altLang="en-US" dirty="0"/>
              <a:t>利用し</a:t>
            </a:r>
            <a:r>
              <a:rPr lang="ja-JP" altLang="en-US" dirty="0" smtClean="0"/>
              <a:t>，プロトタイプ</a:t>
            </a:r>
            <a:r>
              <a:rPr lang="ja-JP" altLang="en-US" dirty="0"/>
              <a:t>開発を</a:t>
            </a:r>
            <a:r>
              <a:rPr lang="ja-JP" altLang="en-US" dirty="0" smtClean="0"/>
              <a:t>行う</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292B4AC8-531E-466D-A90B-59A02B626BF6}" type="slidenum">
              <a:rPr lang="ja-JP" altLang="en-US" smtClean="0"/>
              <a:pPr/>
              <a:t>7</a:t>
            </a:fld>
            <a:endParaRPr lang="ja-JP" altLang="en-US"/>
          </a:p>
        </p:txBody>
      </p:sp>
      <p:sp>
        <p:nvSpPr>
          <p:cNvPr id="6" name="フローチャート: 代替処理 5"/>
          <p:cNvSpPr/>
          <p:nvPr/>
        </p:nvSpPr>
        <p:spPr>
          <a:xfrm>
            <a:off x="1200150" y="6248399"/>
            <a:ext cx="9791700" cy="473075"/>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ホスト</a:t>
            </a:r>
            <a:r>
              <a:rPr kumimoji="1" lang="en-US" altLang="ja-JP" dirty="0" smtClean="0">
                <a:solidFill>
                  <a:schemeClr val="tx1"/>
                </a:solidFill>
              </a:rPr>
              <a:t>OS(Windows 10 x64)</a:t>
            </a:r>
            <a:endParaRPr kumimoji="1" lang="ja-JP" altLang="en-US" dirty="0">
              <a:solidFill>
                <a:schemeClr val="tx1"/>
              </a:solidFill>
            </a:endParaRPr>
          </a:p>
        </p:txBody>
      </p:sp>
      <p:sp>
        <p:nvSpPr>
          <p:cNvPr id="26" name="フローチャート: 代替処理 25"/>
          <p:cNvSpPr/>
          <p:nvPr/>
        </p:nvSpPr>
        <p:spPr>
          <a:xfrm>
            <a:off x="1200150" y="5681331"/>
            <a:ext cx="9791700" cy="457201"/>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仮想化</a:t>
            </a:r>
            <a:r>
              <a:rPr lang="ja-JP" altLang="en-US" dirty="0" smtClean="0">
                <a:solidFill>
                  <a:schemeClr val="tx1"/>
                </a:solidFill>
              </a:rPr>
              <a:t>アプリケーション</a:t>
            </a:r>
            <a:r>
              <a:rPr lang="en-US" altLang="ja-JP" dirty="0" smtClean="0">
                <a:solidFill>
                  <a:schemeClr val="tx1"/>
                </a:solidFill>
              </a:rPr>
              <a:t>(</a:t>
            </a:r>
            <a:r>
              <a:rPr kumimoji="1" lang="en-US" altLang="ja-JP" dirty="0" err="1" smtClean="0">
                <a:solidFill>
                  <a:schemeClr val="tx1"/>
                </a:solidFill>
              </a:rPr>
              <a:t>VirtualBox</a:t>
            </a:r>
            <a:r>
              <a:rPr kumimoji="1" lang="en-US" altLang="ja-JP" dirty="0" smtClean="0">
                <a:solidFill>
                  <a:schemeClr val="tx1"/>
                </a:solidFill>
              </a:rPr>
              <a:t>)</a:t>
            </a:r>
            <a:endParaRPr kumimoji="1" lang="ja-JP" altLang="en-US" dirty="0">
              <a:solidFill>
                <a:schemeClr val="tx1"/>
              </a:solidFill>
            </a:endParaRPr>
          </a:p>
        </p:txBody>
      </p:sp>
      <p:sp>
        <p:nvSpPr>
          <p:cNvPr id="27" name="フローチャート: 代替処理 26"/>
          <p:cNvSpPr/>
          <p:nvPr/>
        </p:nvSpPr>
        <p:spPr>
          <a:xfrm>
            <a:off x="1200150" y="5098388"/>
            <a:ext cx="9791700" cy="473076"/>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ゲスト</a:t>
            </a:r>
            <a:r>
              <a:rPr kumimoji="1" lang="en-US" altLang="ja-JP" dirty="0" smtClean="0">
                <a:solidFill>
                  <a:schemeClr val="tx1"/>
                </a:solidFill>
              </a:rPr>
              <a:t>OS(Ubuntu 16.04 LTS)</a:t>
            </a:r>
            <a:endParaRPr kumimoji="1" lang="ja-JP" altLang="en-US" dirty="0">
              <a:solidFill>
                <a:schemeClr val="tx1"/>
              </a:solidFill>
            </a:endParaRPr>
          </a:p>
        </p:txBody>
      </p:sp>
      <p:sp>
        <p:nvSpPr>
          <p:cNvPr id="7" name="角丸四角形 6"/>
          <p:cNvSpPr/>
          <p:nvPr/>
        </p:nvSpPr>
        <p:spPr>
          <a:xfrm>
            <a:off x="1200150" y="2093748"/>
            <a:ext cx="9791700" cy="2894773"/>
          </a:xfrm>
          <a:prstGeom prst="roundRect">
            <a:avLst>
              <a:gd name="adj" fmla="val 39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ローチャート: 代替処理 50"/>
          <p:cNvSpPr/>
          <p:nvPr/>
        </p:nvSpPr>
        <p:spPr>
          <a:xfrm>
            <a:off x="1200150" y="2119341"/>
            <a:ext cx="1766334" cy="430636"/>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err="1" smtClean="0">
                <a:solidFill>
                  <a:schemeClr val="tx1"/>
                </a:solidFill>
              </a:rPr>
              <a:t>Ethereum</a:t>
            </a:r>
            <a:endParaRPr kumimoji="1" lang="ja-JP" altLang="en-US" sz="2400" dirty="0">
              <a:solidFill>
                <a:schemeClr val="tx1"/>
              </a:solidFill>
            </a:endParaRPr>
          </a:p>
        </p:txBody>
      </p:sp>
      <p:sp>
        <p:nvSpPr>
          <p:cNvPr id="59" name="六角形 58"/>
          <p:cNvSpPr/>
          <p:nvPr/>
        </p:nvSpPr>
        <p:spPr>
          <a:xfrm>
            <a:off x="3622909" y="3024279"/>
            <a:ext cx="4978831" cy="1493832"/>
          </a:xfrm>
          <a:prstGeom prst="hexagon">
            <a:avLst>
              <a:gd name="adj" fmla="val 46353"/>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a:stCxn id="48" idx="4"/>
            <a:endCxn id="32" idx="4"/>
          </p:cNvCxnSpPr>
          <p:nvPr/>
        </p:nvCxnSpPr>
        <p:spPr>
          <a:xfrm flipH="1">
            <a:off x="4871161" y="3024279"/>
            <a:ext cx="2452813" cy="1372349"/>
          </a:xfrm>
          <a:prstGeom prst="line">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45" idx="4"/>
            <a:endCxn id="32" idx="4"/>
          </p:cNvCxnSpPr>
          <p:nvPr/>
        </p:nvCxnSpPr>
        <p:spPr>
          <a:xfrm>
            <a:off x="4871161" y="3024279"/>
            <a:ext cx="0" cy="1372349"/>
          </a:xfrm>
          <a:prstGeom prst="line">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3622909" y="3707397"/>
            <a:ext cx="4978831" cy="0"/>
          </a:xfrm>
          <a:prstGeom prst="line">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45" idx="4"/>
            <a:endCxn id="54" idx="3"/>
          </p:cNvCxnSpPr>
          <p:nvPr/>
        </p:nvCxnSpPr>
        <p:spPr>
          <a:xfrm>
            <a:off x="4871161" y="3024279"/>
            <a:ext cx="3535624" cy="681735"/>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48" idx="4"/>
            <a:endCxn id="42" idx="4"/>
          </p:cNvCxnSpPr>
          <p:nvPr/>
        </p:nvCxnSpPr>
        <p:spPr>
          <a:xfrm>
            <a:off x="7323974" y="3024279"/>
            <a:ext cx="0" cy="1372349"/>
          </a:xfrm>
          <a:prstGeom prst="line">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a:stCxn id="42" idx="4"/>
            <a:endCxn id="45" idx="4"/>
          </p:cNvCxnSpPr>
          <p:nvPr/>
        </p:nvCxnSpPr>
        <p:spPr>
          <a:xfrm flipH="1" flipV="1">
            <a:off x="4871161" y="3024279"/>
            <a:ext cx="2452813" cy="1372349"/>
          </a:xfrm>
          <a:prstGeom prst="line">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a:stCxn id="32" idx="4"/>
            <a:endCxn id="54" idx="3"/>
          </p:cNvCxnSpPr>
          <p:nvPr/>
        </p:nvCxnSpPr>
        <p:spPr>
          <a:xfrm flipV="1">
            <a:off x="4871161" y="3706014"/>
            <a:ext cx="3535624" cy="690614"/>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57" idx="5"/>
            <a:endCxn id="48" idx="4"/>
          </p:cNvCxnSpPr>
          <p:nvPr/>
        </p:nvCxnSpPr>
        <p:spPr>
          <a:xfrm flipV="1">
            <a:off x="3789224" y="3024279"/>
            <a:ext cx="3534750" cy="681735"/>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57" idx="5"/>
            <a:endCxn id="42" idx="3"/>
          </p:cNvCxnSpPr>
          <p:nvPr/>
        </p:nvCxnSpPr>
        <p:spPr>
          <a:xfrm>
            <a:off x="3789224" y="3706014"/>
            <a:ext cx="3367058" cy="621154"/>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nvGrpSpPr>
          <p:cNvPr id="55" name="グループ化 54"/>
          <p:cNvGrpSpPr/>
          <p:nvPr/>
        </p:nvGrpSpPr>
        <p:grpSpPr>
          <a:xfrm>
            <a:off x="3352949" y="3301171"/>
            <a:ext cx="537166" cy="882698"/>
            <a:chOff x="2608806" y="3117991"/>
            <a:chExt cx="761411" cy="1251189"/>
          </a:xfrm>
        </p:grpSpPr>
        <p:sp>
          <p:nvSpPr>
            <p:cNvPr id="56" name="片側の 2 つの角を丸めた四角形 55"/>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57"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43" name="グループ化 42"/>
          <p:cNvGrpSpPr/>
          <p:nvPr/>
        </p:nvGrpSpPr>
        <p:grpSpPr>
          <a:xfrm>
            <a:off x="4602578" y="2549976"/>
            <a:ext cx="537166" cy="882698"/>
            <a:chOff x="2608806" y="3117991"/>
            <a:chExt cx="761411" cy="1251189"/>
          </a:xfrm>
        </p:grpSpPr>
        <p:sp>
          <p:nvSpPr>
            <p:cNvPr id="44" name="片側の 2 つの角を丸めた四角形 43"/>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45"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29" name="グループ化 28"/>
          <p:cNvGrpSpPr/>
          <p:nvPr/>
        </p:nvGrpSpPr>
        <p:grpSpPr>
          <a:xfrm>
            <a:off x="4602578" y="3922325"/>
            <a:ext cx="537166" cy="882698"/>
            <a:chOff x="2608806" y="3117991"/>
            <a:chExt cx="761411" cy="1251189"/>
          </a:xfrm>
        </p:grpSpPr>
        <p:sp>
          <p:nvSpPr>
            <p:cNvPr id="31" name="片側の 2 つの角を丸めた四角形 30"/>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32"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40" name="グループ化 39"/>
          <p:cNvGrpSpPr/>
          <p:nvPr/>
        </p:nvGrpSpPr>
        <p:grpSpPr>
          <a:xfrm>
            <a:off x="7055391" y="3922325"/>
            <a:ext cx="537166" cy="882698"/>
            <a:chOff x="2608806" y="3117991"/>
            <a:chExt cx="761411" cy="1251189"/>
          </a:xfrm>
        </p:grpSpPr>
        <p:sp>
          <p:nvSpPr>
            <p:cNvPr id="41" name="片側の 2 つの角を丸めた四角形 40"/>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42"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46" name="グループ化 45"/>
          <p:cNvGrpSpPr/>
          <p:nvPr/>
        </p:nvGrpSpPr>
        <p:grpSpPr>
          <a:xfrm>
            <a:off x="7055391" y="2549976"/>
            <a:ext cx="537166" cy="882698"/>
            <a:chOff x="2608806" y="3117991"/>
            <a:chExt cx="761411" cy="1251189"/>
          </a:xfrm>
        </p:grpSpPr>
        <p:sp>
          <p:nvSpPr>
            <p:cNvPr id="47" name="片側の 2 つの角を丸めた四角形 46"/>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48"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52" name="グループ化 51"/>
          <p:cNvGrpSpPr/>
          <p:nvPr/>
        </p:nvGrpSpPr>
        <p:grpSpPr>
          <a:xfrm>
            <a:off x="8305894" y="3301171"/>
            <a:ext cx="537166" cy="882698"/>
            <a:chOff x="2608806" y="3117991"/>
            <a:chExt cx="761411" cy="1251189"/>
          </a:xfrm>
        </p:grpSpPr>
        <p:sp>
          <p:nvSpPr>
            <p:cNvPr id="53" name="片側の 2 つの角を丸めた四角形 52"/>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54"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spTree>
    <p:extLst>
      <p:ext uri="{BB962C8B-B14F-4D97-AF65-F5344CB8AC3E}">
        <p14:creationId xmlns:p14="http://schemas.microsoft.com/office/powerpoint/2010/main" val="1037885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smtClean="0"/>
              <a:t>3.</a:t>
            </a:r>
            <a:r>
              <a:rPr kumimoji="1" lang="ja-JP" altLang="en-US" u="sng" dirty="0" smtClean="0"/>
              <a:t> 手 法</a:t>
            </a:r>
            <a:endParaRPr kumimoji="1" lang="ja-JP" altLang="en-US" u="sng" dirty="0"/>
          </a:p>
        </p:txBody>
      </p:sp>
      <p:sp>
        <p:nvSpPr>
          <p:cNvPr id="3" name="コンテンツ プレースホルダー 2"/>
          <p:cNvSpPr>
            <a:spLocks noGrp="1"/>
          </p:cNvSpPr>
          <p:nvPr>
            <p:ph idx="1"/>
          </p:nvPr>
        </p:nvSpPr>
        <p:spPr>
          <a:xfrm>
            <a:off x="838200" y="1574828"/>
            <a:ext cx="10515600" cy="544512"/>
          </a:xfrm>
        </p:spPr>
        <p:txBody>
          <a:bodyPr>
            <a:normAutofit fontScale="92500"/>
          </a:bodyPr>
          <a:lstStyle/>
          <a:p>
            <a:pPr marL="0" indent="0">
              <a:buNone/>
            </a:pPr>
            <a:r>
              <a:rPr lang="ja-JP" altLang="en-US" dirty="0" smtClean="0"/>
              <a:t>オープンソースソフトウェアの</a:t>
            </a:r>
            <a:r>
              <a:rPr lang="en-US" altLang="ja-JP" dirty="0" err="1" smtClean="0"/>
              <a:t>Ethereum</a:t>
            </a:r>
            <a:r>
              <a:rPr lang="ja-JP" altLang="en-US" dirty="0" smtClean="0"/>
              <a:t>を</a:t>
            </a:r>
            <a:r>
              <a:rPr lang="ja-JP" altLang="en-US" dirty="0"/>
              <a:t>利用し</a:t>
            </a:r>
            <a:r>
              <a:rPr lang="ja-JP" altLang="en-US" dirty="0" smtClean="0"/>
              <a:t>，プロトタイプ</a:t>
            </a:r>
            <a:r>
              <a:rPr lang="ja-JP" altLang="en-US" dirty="0"/>
              <a:t>開発を</a:t>
            </a:r>
            <a:r>
              <a:rPr lang="ja-JP" altLang="en-US" dirty="0" smtClean="0"/>
              <a:t>行う</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292B4AC8-531E-466D-A90B-59A02B626BF6}" type="slidenum">
              <a:rPr lang="ja-JP" altLang="en-US" smtClean="0"/>
              <a:pPr/>
              <a:t>8</a:t>
            </a:fld>
            <a:endParaRPr lang="ja-JP" altLang="en-US"/>
          </a:p>
        </p:txBody>
      </p:sp>
      <p:sp>
        <p:nvSpPr>
          <p:cNvPr id="5" name="コンテンツ プレースホルダー 2"/>
          <p:cNvSpPr txBox="1">
            <a:spLocks/>
          </p:cNvSpPr>
          <p:nvPr/>
        </p:nvSpPr>
        <p:spPr>
          <a:xfrm>
            <a:off x="838200" y="2224865"/>
            <a:ext cx="10515600" cy="564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smtClean="0"/>
              <a:t>1.</a:t>
            </a:r>
            <a:r>
              <a:rPr lang="ja-JP" altLang="en-US" dirty="0" smtClean="0"/>
              <a:t>　管理者と記録者・閲覧者のアカウントを作成する。</a:t>
            </a:r>
          </a:p>
        </p:txBody>
      </p:sp>
      <p:grpSp>
        <p:nvGrpSpPr>
          <p:cNvPr id="17" name="グループ化 16"/>
          <p:cNvGrpSpPr/>
          <p:nvPr/>
        </p:nvGrpSpPr>
        <p:grpSpPr>
          <a:xfrm>
            <a:off x="5350328" y="3000251"/>
            <a:ext cx="1491343" cy="1862497"/>
            <a:chOff x="2242457" y="3117991"/>
            <a:chExt cx="1491343" cy="1862497"/>
          </a:xfrm>
        </p:grpSpPr>
        <p:sp>
          <p:nvSpPr>
            <p:cNvPr id="11" name="コンテンツ プレースホルダー 2"/>
            <p:cNvSpPr txBox="1">
              <a:spLocks/>
            </p:cNvSpPr>
            <p:nvPr/>
          </p:nvSpPr>
          <p:spPr>
            <a:xfrm>
              <a:off x="2242457" y="4502653"/>
              <a:ext cx="1491343" cy="477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smtClean="0">
                  <a:latin typeface="HGｺﾞｼｯｸM" panose="020B0609000000000000" pitchFamily="49" charset="-128"/>
                  <a:ea typeface="HGｺﾞｼｯｸM" panose="020B0609000000000000" pitchFamily="49" charset="-128"/>
                </a:rPr>
                <a:t>管理者</a:t>
              </a:r>
            </a:p>
          </p:txBody>
        </p:sp>
        <p:sp>
          <p:nvSpPr>
            <p:cNvPr id="15" name="片側の 2 つの角を丸めた四角形 14"/>
            <p:cNvSpPr/>
            <p:nvPr/>
          </p:nvSpPr>
          <p:spPr>
            <a:xfrm>
              <a:off x="2608806" y="3607769"/>
              <a:ext cx="761411" cy="761411"/>
            </a:xfrm>
            <a:prstGeom prst="round2SameRect">
              <a:avLst>
                <a:gd name="adj1" fmla="val 50000"/>
                <a:gd name="adj2" fmla="val 0"/>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16" name="楕円 235"/>
            <p:cNvSpPr/>
            <p:nvPr/>
          </p:nvSpPr>
          <p:spPr>
            <a:xfrm>
              <a:off x="2653358" y="3117991"/>
              <a:ext cx="672306" cy="672306"/>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18" name="グループ化 17"/>
          <p:cNvGrpSpPr/>
          <p:nvPr/>
        </p:nvGrpSpPr>
        <p:grpSpPr>
          <a:xfrm>
            <a:off x="3858985" y="4761173"/>
            <a:ext cx="1491343" cy="1862497"/>
            <a:chOff x="2242457" y="3117991"/>
            <a:chExt cx="1491343" cy="1862497"/>
          </a:xfrm>
        </p:grpSpPr>
        <p:sp>
          <p:nvSpPr>
            <p:cNvPr id="19" name="コンテンツ プレースホルダー 2"/>
            <p:cNvSpPr txBox="1">
              <a:spLocks/>
            </p:cNvSpPr>
            <p:nvPr/>
          </p:nvSpPr>
          <p:spPr>
            <a:xfrm>
              <a:off x="2242457" y="4502653"/>
              <a:ext cx="1491343" cy="477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a:latin typeface="HGｺﾞｼｯｸM" panose="020B0609000000000000" pitchFamily="49" charset="-128"/>
                  <a:ea typeface="HGｺﾞｼｯｸM" panose="020B0609000000000000" pitchFamily="49" charset="-128"/>
                </a:rPr>
                <a:t>記録</a:t>
              </a:r>
              <a:r>
                <a:rPr lang="ja-JP" altLang="en-US" sz="2400" dirty="0" smtClean="0">
                  <a:latin typeface="HGｺﾞｼｯｸM" panose="020B0609000000000000" pitchFamily="49" charset="-128"/>
                  <a:ea typeface="HGｺﾞｼｯｸM" panose="020B0609000000000000" pitchFamily="49" charset="-128"/>
                </a:rPr>
                <a:t>者</a:t>
              </a:r>
            </a:p>
          </p:txBody>
        </p:sp>
        <p:sp>
          <p:nvSpPr>
            <p:cNvPr id="20" name="片側の 2 つの角を丸めた四角形 19"/>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1"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grpSp>
        <p:nvGrpSpPr>
          <p:cNvPr id="22" name="グループ化 21"/>
          <p:cNvGrpSpPr/>
          <p:nvPr/>
        </p:nvGrpSpPr>
        <p:grpSpPr>
          <a:xfrm>
            <a:off x="6841671" y="4761173"/>
            <a:ext cx="1491343" cy="1862497"/>
            <a:chOff x="2242457" y="3117991"/>
            <a:chExt cx="1491343" cy="1862497"/>
          </a:xfrm>
        </p:grpSpPr>
        <p:sp>
          <p:nvSpPr>
            <p:cNvPr id="23" name="コンテンツ プレースホルダー 2"/>
            <p:cNvSpPr txBox="1">
              <a:spLocks/>
            </p:cNvSpPr>
            <p:nvPr/>
          </p:nvSpPr>
          <p:spPr>
            <a:xfrm>
              <a:off x="2242457" y="4502653"/>
              <a:ext cx="1491343" cy="477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a:latin typeface="HGｺﾞｼｯｸM" panose="020B0609000000000000" pitchFamily="49" charset="-128"/>
                  <a:ea typeface="HGｺﾞｼｯｸM" panose="020B0609000000000000" pitchFamily="49" charset="-128"/>
                </a:rPr>
                <a:t>閲覧</a:t>
              </a:r>
              <a:r>
                <a:rPr lang="ja-JP" altLang="en-US" sz="2400" dirty="0" smtClean="0">
                  <a:latin typeface="HGｺﾞｼｯｸM" panose="020B0609000000000000" pitchFamily="49" charset="-128"/>
                  <a:ea typeface="HGｺﾞｼｯｸM" panose="020B0609000000000000" pitchFamily="49" charset="-128"/>
                </a:rPr>
                <a:t>者</a:t>
              </a:r>
            </a:p>
          </p:txBody>
        </p:sp>
        <p:sp>
          <p:nvSpPr>
            <p:cNvPr id="24" name="片側の 2 つの角を丸めた四角形 23"/>
            <p:cNvSpPr/>
            <p:nvPr/>
          </p:nvSpPr>
          <p:spPr>
            <a:xfrm>
              <a:off x="2608806" y="3607769"/>
              <a:ext cx="761411" cy="761411"/>
            </a:xfrm>
            <a:prstGeom prst="round2SameRect">
              <a:avLst>
                <a:gd name="adj1" fmla="val 50000"/>
                <a:gd name="adj2" fmla="val 0"/>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5" name="楕円 235"/>
            <p:cNvSpPr/>
            <p:nvPr/>
          </p:nvSpPr>
          <p:spPr>
            <a:xfrm>
              <a:off x="2653358" y="3117991"/>
              <a:ext cx="672306" cy="672306"/>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spTree>
    <p:extLst>
      <p:ext uri="{BB962C8B-B14F-4D97-AF65-F5344CB8AC3E}">
        <p14:creationId xmlns:p14="http://schemas.microsoft.com/office/powerpoint/2010/main" val="2886080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smtClean="0"/>
              <a:t>3.</a:t>
            </a:r>
            <a:r>
              <a:rPr kumimoji="1" lang="ja-JP" altLang="en-US" u="sng" dirty="0" smtClean="0"/>
              <a:t> 手 法</a:t>
            </a:r>
            <a:endParaRPr kumimoji="1" lang="ja-JP" altLang="en-US" u="sng" dirty="0"/>
          </a:p>
        </p:txBody>
      </p:sp>
      <p:sp>
        <p:nvSpPr>
          <p:cNvPr id="4" name="スライド番号プレースホルダー 3"/>
          <p:cNvSpPr>
            <a:spLocks noGrp="1"/>
          </p:cNvSpPr>
          <p:nvPr>
            <p:ph type="sldNum" sz="quarter" idx="12"/>
          </p:nvPr>
        </p:nvSpPr>
        <p:spPr/>
        <p:txBody>
          <a:bodyPr/>
          <a:lstStyle/>
          <a:p>
            <a:fld id="{292B4AC8-531E-466D-A90B-59A02B626BF6}" type="slidenum">
              <a:rPr lang="ja-JP" altLang="en-US" smtClean="0"/>
              <a:pPr/>
              <a:t>9</a:t>
            </a:fld>
            <a:endParaRPr lang="ja-JP" altLang="en-US" dirty="0"/>
          </a:p>
        </p:txBody>
      </p:sp>
      <p:sp>
        <p:nvSpPr>
          <p:cNvPr id="5" name="コンテンツ プレースホルダー 2"/>
          <p:cNvSpPr txBox="1">
            <a:spLocks/>
          </p:cNvSpPr>
          <p:nvPr/>
        </p:nvSpPr>
        <p:spPr>
          <a:xfrm>
            <a:off x="838200" y="2224865"/>
            <a:ext cx="10515600" cy="564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smtClean="0"/>
              <a:t>2.</a:t>
            </a:r>
            <a:r>
              <a:rPr lang="ja-JP" altLang="en-US" dirty="0" smtClean="0"/>
              <a:t>　記録者</a:t>
            </a:r>
            <a:r>
              <a:rPr lang="ja-JP" altLang="en-US" dirty="0"/>
              <a:t>が，キーに対する必要な情報を登録する</a:t>
            </a:r>
            <a:r>
              <a:rPr lang="ja-JP" altLang="en-US" dirty="0" smtClean="0"/>
              <a:t>。</a:t>
            </a:r>
          </a:p>
        </p:txBody>
      </p:sp>
      <p:grpSp>
        <p:nvGrpSpPr>
          <p:cNvPr id="18" name="グループ化 17"/>
          <p:cNvGrpSpPr/>
          <p:nvPr/>
        </p:nvGrpSpPr>
        <p:grpSpPr>
          <a:xfrm>
            <a:off x="3075214" y="3864190"/>
            <a:ext cx="1491343" cy="1862497"/>
            <a:chOff x="2242457" y="3117991"/>
            <a:chExt cx="1491343" cy="1862497"/>
          </a:xfrm>
        </p:grpSpPr>
        <p:sp>
          <p:nvSpPr>
            <p:cNvPr id="19" name="コンテンツ プレースホルダー 2"/>
            <p:cNvSpPr txBox="1">
              <a:spLocks/>
            </p:cNvSpPr>
            <p:nvPr/>
          </p:nvSpPr>
          <p:spPr>
            <a:xfrm>
              <a:off x="2242457" y="4502653"/>
              <a:ext cx="1491343" cy="477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a:latin typeface="HGｺﾞｼｯｸM" panose="020B0609000000000000" pitchFamily="49" charset="-128"/>
                  <a:ea typeface="HGｺﾞｼｯｸM" panose="020B0609000000000000" pitchFamily="49" charset="-128"/>
                </a:rPr>
                <a:t>記録</a:t>
              </a:r>
              <a:r>
                <a:rPr lang="ja-JP" altLang="en-US" sz="2400" dirty="0" smtClean="0">
                  <a:latin typeface="HGｺﾞｼｯｸM" panose="020B0609000000000000" pitchFamily="49" charset="-128"/>
                  <a:ea typeface="HGｺﾞｼｯｸM" panose="020B0609000000000000" pitchFamily="49" charset="-128"/>
                </a:rPr>
                <a:t>者</a:t>
              </a:r>
            </a:p>
          </p:txBody>
        </p:sp>
        <p:sp>
          <p:nvSpPr>
            <p:cNvPr id="20" name="片側の 2 つの角を丸めた四角形 19"/>
            <p:cNvSpPr/>
            <p:nvPr/>
          </p:nvSpPr>
          <p:spPr>
            <a:xfrm>
              <a:off x="2608806" y="3607769"/>
              <a:ext cx="761411" cy="761411"/>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sp>
          <p:nvSpPr>
            <p:cNvPr id="21" name="楕円 235"/>
            <p:cNvSpPr/>
            <p:nvPr/>
          </p:nvSpPr>
          <p:spPr>
            <a:xfrm>
              <a:off x="2653358" y="3117991"/>
              <a:ext cx="672306" cy="672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atin typeface="+mn-ea"/>
              </a:endParaRPr>
            </a:p>
          </p:txBody>
        </p:sp>
      </p:grpSp>
      <p:sp>
        <p:nvSpPr>
          <p:cNvPr id="6" name="角丸四角形吹き出し 5"/>
          <p:cNvSpPr/>
          <p:nvPr/>
        </p:nvSpPr>
        <p:spPr>
          <a:xfrm rot="5400000">
            <a:off x="6770408" y="1926158"/>
            <a:ext cx="2230407" cy="5617029"/>
          </a:xfrm>
          <a:prstGeom prst="wedgeRoundRectCallout">
            <a:avLst>
              <a:gd name="adj1" fmla="val -24347"/>
              <a:gd name="adj2" fmla="val 5877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altLang="ja-JP" sz="2000" dirty="0" err="1" smtClean="0">
                <a:solidFill>
                  <a:schemeClr val="tx1"/>
                </a:solidFill>
              </a:rPr>
              <a:t>contractObjsetBelong.sendTransaction</a:t>
            </a:r>
            <a:endParaRPr lang="en-US" altLang="ja-JP" sz="2000" dirty="0" smtClean="0">
              <a:solidFill>
                <a:schemeClr val="tx1"/>
              </a:solidFill>
            </a:endParaRPr>
          </a:p>
          <a:p>
            <a:r>
              <a:rPr lang="en-US" altLang="ja-JP" sz="2000" dirty="0" smtClean="0">
                <a:solidFill>
                  <a:schemeClr val="tx1"/>
                </a:solidFill>
              </a:rPr>
              <a:t>("0</a:t>
            </a:r>
            <a:r>
              <a:rPr lang="en-US" altLang="ja-JP" sz="2000" dirty="0">
                <a:solidFill>
                  <a:schemeClr val="tx1"/>
                </a:solidFill>
              </a:rPr>
              <a:t>x</a:t>
            </a:r>
            <a:r>
              <a:rPr lang="en-US" altLang="ja-JP" sz="2000" dirty="0" smtClean="0">
                <a:solidFill>
                  <a:schemeClr val="tx1"/>
                </a:solidFill>
              </a:rPr>
              <a:t>e38199e3819ae3818de38182e38184e381aa“,</a:t>
            </a:r>
          </a:p>
          <a:p>
            <a:r>
              <a:rPr lang="en-US" altLang="ja-JP" sz="2000" dirty="0" smtClean="0">
                <a:solidFill>
                  <a:schemeClr val="tx1"/>
                </a:solidFill>
              </a:rPr>
              <a:t>{</a:t>
            </a:r>
            <a:r>
              <a:rPr lang="en-US" altLang="ja-JP" sz="2000" dirty="0" err="1">
                <a:solidFill>
                  <a:schemeClr val="tx1"/>
                </a:solidFill>
              </a:rPr>
              <a:t>from:eth.accounts</a:t>
            </a:r>
            <a:r>
              <a:rPr lang="en-US" altLang="ja-JP" sz="2000" dirty="0">
                <a:solidFill>
                  <a:schemeClr val="tx1"/>
                </a:solidFill>
              </a:rPr>
              <a:t>[1</a:t>
            </a:r>
            <a:r>
              <a:rPr lang="en-US" altLang="ja-JP" sz="2000" dirty="0" smtClean="0">
                <a:solidFill>
                  <a:schemeClr val="tx1"/>
                </a:solidFill>
              </a:rPr>
              <a:t>]})</a:t>
            </a:r>
            <a:endParaRPr kumimoji="1" lang="ja-JP" altLang="en-US" sz="2000" dirty="0">
              <a:solidFill>
                <a:schemeClr val="tx1"/>
              </a:solidFill>
            </a:endParaRPr>
          </a:p>
        </p:txBody>
      </p:sp>
      <p:sp>
        <p:nvSpPr>
          <p:cNvPr id="27" name="コンテンツ プレースホルダー 2"/>
          <p:cNvSpPr txBox="1">
            <a:spLocks/>
          </p:cNvSpPr>
          <p:nvPr/>
        </p:nvSpPr>
        <p:spPr>
          <a:xfrm>
            <a:off x="838200" y="1574828"/>
            <a:ext cx="10515600" cy="5445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mtClean="0"/>
              <a:t>オープンソースソフトウェアの</a:t>
            </a:r>
            <a:r>
              <a:rPr lang="en-US" altLang="ja-JP" smtClean="0"/>
              <a:t>Ethereum</a:t>
            </a:r>
            <a:r>
              <a:rPr lang="ja-JP" altLang="en-US" smtClean="0"/>
              <a:t>を利用し，プロトタイプ開発を行う。</a:t>
            </a:r>
            <a:endParaRPr lang="ja-JP" altLang="en-US" dirty="0"/>
          </a:p>
        </p:txBody>
      </p:sp>
    </p:spTree>
    <p:extLst>
      <p:ext uri="{BB962C8B-B14F-4D97-AF65-F5344CB8AC3E}">
        <p14:creationId xmlns:p14="http://schemas.microsoft.com/office/powerpoint/2010/main" val="890010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762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957</Words>
  <Application>Microsoft Office PowerPoint</Application>
  <PresentationFormat>ワイド画面</PresentationFormat>
  <Paragraphs>184</Paragraphs>
  <Slides>19</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19</vt:i4>
      </vt:variant>
    </vt:vector>
  </HeadingPairs>
  <TitlesOfParts>
    <vt:vector size="28" baseType="lpstr">
      <vt:lpstr>HGSｺﾞｼｯｸE</vt:lpstr>
      <vt:lpstr>HGｺﾞｼｯｸM</vt:lpstr>
      <vt:lpstr>HG丸ｺﾞｼｯｸM-PRO</vt:lpstr>
      <vt:lpstr>ＭＳ Ｐゴシック</vt:lpstr>
      <vt:lpstr>游ゴシック</vt:lpstr>
      <vt:lpstr>Arial</vt:lpstr>
      <vt:lpstr>Calibri</vt:lpstr>
      <vt:lpstr>Wingdings</vt:lpstr>
      <vt:lpstr>Office テーマ</vt:lpstr>
      <vt:lpstr>ブロックチェーン技術を用いた マネジメント法の提案</vt:lpstr>
      <vt:lpstr>1. 序 論</vt:lpstr>
      <vt:lpstr>1. 序 論</vt:lpstr>
      <vt:lpstr>1. 序 論</vt:lpstr>
      <vt:lpstr>1. 序 論</vt:lpstr>
      <vt:lpstr>2. 目 的</vt:lpstr>
      <vt:lpstr>3. 手 法</vt:lpstr>
      <vt:lpstr>3. 手 法</vt:lpstr>
      <vt:lpstr>3. 手 法</vt:lpstr>
      <vt:lpstr>3. 手 法</vt:lpstr>
      <vt:lpstr>3. 手 法</vt:lpstr>
      <vt:lpstr>4. 結 果</vt:lpstr>
      <vt:lpstr>4. 結 果</vt:lpstr>
      <vt:lpstr>4. 結 果</vt:lpstr>
      <vt:lpstr>4. 結 果</vt:lpstr>
      <vt:lpstr>4. 結 果</vt:lpstr>
      <vt:lpstr>4. 結 果</vt:lpstr>
      <vt:lpstr>5. 考 察</vt:lpstr>
      <vt:lpstr>6. 結 論</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Hirofumi Suzuki</dc:creator>
  <cp:lastModifiedBy>Hirofumi Suzuki</cp:lastModifiedBy>
  <cp:revision>61</cp:revision>
  <dcterms:created xsi:type="dcterms:W3CDTF">2018-01-30T11:54:25Z</dcterms:created>
  <dcterms:modified xsi:type="dcterms:W3CDTF">2018-02-07T14:51:11Z</dcterms:modified>
</cp:coreProperties>
</file>