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09184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18367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27551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36735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45918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055102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564285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073469" algn="l" defTabSz="1018367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900"/>
      </p:cViewPr>
      <p:guideLst>
        <p:guide orient="horz" pos="9537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2" y="9406428"/>
            <a:ext cx="18178781" cy="649056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1" y="17158657"/>
            <a:ext cx="14970760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2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2" y="1619140"/>
            <a:ext cx="3609025" cy="344434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9" y="1619140"/>
            <a:ext cx="10470623" cy="344434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2" y="19457688"/>
            <a:ext cx="18178781" cy="601394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2" y="12833950"/>
            <a:ext cx="18178781" cy="662374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5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4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3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03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7" y="9420438"/>
            <a:ext cx="7039823" cy="2664217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7" y="9420438"/>
            <a:ext cx="7039823" cy="2664217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2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2" y="1212603"/>
            <a:ext cx="19248121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2" y="6777949"/>
            <a:ext cx="9449552" cy="282472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2" y="9602675"/>
            <a:ext cx="9449552" cy="1744603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1" cy="282472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5"/>
            <a:ext cx="9453261" cy="1744603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1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3" y="1205592"/>
            <a:ext cx="7036110" cy="513077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6" y="1205595"/>
            <a:ext cx="11955815" cy="2584312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3" y="6336368"/>
            <a:ext cx="7036110" cy="20712347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8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5"/>
            <a:ext cx="12832081" cy="25023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1" cy="18167985"/>
          </a:xfrm>
        </p:spPr>
        <p:txBody>
          <a:bodyPr/>
          <a:lstStyle>
            <a:lvl1pPr marL="0" indent="0">
              <a:buNone/>
              <a:defRPr sz="3600"/>
            </a:lvl1pPr>
            <a:lvl2pPr marL="509184" indent="0">
              <a:buNone/>
              <a:defRPr sz="3100"/>
            </a:lvl2pPr>
            <a:lvl3pPr marL="1018367" indent="0">
              <a:buNone/>
              <a:defRPr sz="2700"/>
            </a:lvl3pPr>
            <a:lvl4pPr marL="1527551" indent="0">
              <a:buNone/>
              <a:defRPr sz="2200"/>
            </a:lvl4pPr>
            <a:lvl5pPr marL="2036735" indent="0">
              <a:buNone/>
              <a:defRPr sz="2200"/>
            </a:lvl5pPr>
            <a:lvl6pPr marL="2545918" indent="0">
              <a:buNone/>
              <a:defRPr sz="2200"/>
            </a:lvl6pPr>
            <a:lvl7pPr marL="3055102" indent="0">
              <a:buNone/>
              <a:defRPr sz="2200"/>
            </a:lvl7pPr>
            <a:lvl8pPr marL="3564285" indent="0">
              <a:buNone/>
              <a:defRPr sz="2200"/>
            </a:lvl8pPr>
            <a:lvl9pPr marL="4073469" indent="0">
              <a:buNone/>
              <a:defRPr sz="2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2"/>
            <a:ext cx="12832081" cy="3553689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2" y="1212603"/>
            <a:ext cx="19248121" cy="5046663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2" y="7065338"/>
            <a:ext cx="19248121" cy="19983382"/>
          </a:xfrm>
          <a:prstGeom prst="rect">
            <a:avLst/>
          </a:prstGeom>
        </p:spPr>
        <p:txBody>
          <a:bodyPr vert="horz" lIns="101837" tIns="50918" rIns="101837" bIns="5091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1" y="28065060"/>
            <a:ext cx="4990253" cy="1612126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E86D-4E33-496B-BC4F-03522FBA60AA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60"/>
            <a:ext cx="6772488" cy="1612126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8" y="28065060"/>
            <a:ext cx="4990253" cy="1612126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486E-CEB3-4C12-A2B8-41993EEA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367" rtl="0" eaLnBrk="1" latinLnBrk="0" hangingPunct="1"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888" indent="-381888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423" indent="-318240" algn="l" defTabSz="101836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959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143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326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0510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694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877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061" indent="-254592" algn="l" defTabSz="101836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84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67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51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735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918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102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85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469" algn="l" defTabSz="1018367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巻き 3"/>
          <p:cNvSpPr/>
          <p:nvPr/>
        </p:nvSpPr>
        <p:spPr>
          <a:xfrm>
            <a:off x="1476376" y="234331"/>
            <a:ext cx="18434048" cy="2952328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10851" y="1202663"/>
            <a:ext cx="179555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1658716"/>
            <a:r>
              <a:rPr lang="ja-JP" altLang="en-US" sz="60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ill Sans MT"/>
                <a:ea typeface="HGｺﾞｼｯｸE"/>
              </a:rPr>
              <a:t>活動ログのマイニングによる人的資源マネジメント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6376" y="3423712"/>
            <a:ext cx="18434047" cy="844598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pPr algn="ctr" defTabSz="1658716"/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Century" panose="02040604050505020304" pitchFamily="18" charset="0"/>
                <a:ea typeface="HGｺﾞｼｯｸE"/>
              </a:rPr>
              <a:t>プロジェクトマネジメント</a:t>
            </a:r>
            <a:r>
              <a:rPr lang="ja-JP" altLang="en-US" sz="4400" dirty="0" smtClean="0">
                <a:solidFill>
                  <a:srgbClr val="E7DEC9">
                    <a:lumMod val="10000"/>
                  </a:srgbClr>
                </a:solidFill>
                <a:latin typeface="HGｺﾞｼｯｸE"/>
                <a:ea typeface="HGｺﾞｼｯｸE"/>
              </a:rPr>
              <a:t>コース</a:t>
            </a:r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HGｺﾞｼｯｸE"/>
                <a:ea typeface="HGｺﾞｼｯｸE"/>
              </a:rPr>
              <a:t>　矢吹研究室　</a:t>
            </a:r>
            <a:r>
              <a:rPr lang="en-US" altLang="ja-JP" sz="4400" dirty="0">
                <a:solidFill>
                  <a:srgbClr val="E7DEC9">
                    <a:lumMod val="10000"/>
                  </a:srgbClr>
                </a:solidFill>
                <a:latin typeface="Century" panose="02040604050505020304" pitchFamily="18" charset="0"/>
                <a:ea typeface="HGｺﾞｼｯｸE"/>
              </a:rPr>
              <a:t>1142106</a:t>
            </a:r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HGｺﾞｼｯｸE"/>
                <a:ea typeface="HGｺﾞｼｯｸE"/>
              </a:rPr>
              <a:t>　丸山　準人</a:t>
            </a:r>
          </a:p>
        </p:txBody>
      </p:sp>
      <p:sp>
        <p:nvSpPr>
          <p:cNvPr id="7" name="円/楕円 6"/>
          <p:cNvSpPr/>
          <p:nvPr/>
        </p:nvSpPr>
        <p:spPr>
          <a:xfrm>
            <a:off x="396256" y="4698827"/>
            <a:ext cx="4464496" cy="237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kumimoji="1" lang="ja-JP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6376" y="7075091"/>
            <a:ext cx="18290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/>
              <a:t>人材マネジメント</a:t>
            </a:r>
            <a:r>
              <a:rPr lang="ja-JP" altLang="en-US" sz="6000" dirty="0" smtClean="0"/>
              <a:t>に統計分析を活用する</a:t>
            </a:r>
            <a:endParaRPr kumimoji="1" lang="ja-JP" altLang="en-US" sz="6000" dirty="0"/>
          </a:p>
        </p:txBody>
      </p:sp>
      <p:sp>
        <p:nvSpPr>
          <p:cNvPr id="10" name="角丸四角形 9"/>
          <p:cNvSpPr/>
          <p:nvPr/>
        </p:nvSpPr>
        <p:spPr>
          <a:xfrm>
            <a:off x="972320" y="9091315"/>
            <a:ext cx="8640960" cy="4608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野手の場合</a:t>
            </a:r>
            <a:endParaRPr kumimoji="1" lang="en-US" altLang="ja-JP" sz="3600" b="1" dirty="0" smtClean="0">
              <a:solidFill>
                <a:schemeClr val="tx1"/>
              </a:solidFill>
            </a:endParaRPr>
          </a:p>
          <a:p>
            <a:r>
              <a:rPr lang="ja-JP" altLang="en-US" sz="3600" b="1" dirty="0" smtClean="0">
                <a:solidFill>
                  <a:schemeClr val="tx1"/>
                </a:solidFill>
              </a:rPr>
              <a:t>・打率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・安打数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・本塁打数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出塁率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長打率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・三振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四球</a:t>
            </a:r>
            <a:endParaRPr lang="en-US" altLang="ja-JP" sz="3600" b="1" dirty="0" smtClean="0">
              <a:solidFill>
                <a:srgbClr val="FF0000"/>
              </a:solidFill>
            </a:endParaRPr>
          </a:p>
          <a:p>
            <a:endParaRPr kumimoji="1" lang="en-US" altLang="ja-JP" sz="3600" b="1" dirty="0">
              <a:solidFill>
                <a:schemeClr val="tx1"/>
              </a:solidFill>
            </a:endParaRPr>
          </a:p>
          <a:p>
            <a:r>
              <a:rPr lang="ja-JP" altLang="en-US" sz="3600" b="1" dirty="0" smtClean="0">
                <a:solidFill>
                  <a:schemeClr val="tx1"/>
                </a:solidFill>
              </a:rPr>
              <a:t>投手の場合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・勝率</a:t>
            </a:r>
            <a:r>
              <a:rPr kumimoji="1"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kumimoji="1" lang="ja-JP" altLang="en-US" sz="3600" b="1" dirty="0" smtClean="0">
                <a:solidFill>
                  <a:schemeClr val="tx1"/>
                </a:solidFill>
              </a:rPr>
              <a:t>・勝利数</a:t>
            </a:r>
            <a:r>
              <a:rPr kumimoji="1"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kumimoji="1" lang="ja-JP" altLang="en-US" sz="3600" b="1" dirty="0" smtClean="0">
                <a:solidFill>
                  <a:schemeClr val="tx1"/>
                </a:solidFill>
              </a:rPr>
              <a:t>・敗戦数</a:t>
            </a:r>
            <a:r>
              <a:rPr kumimoji="1"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kumimoji="1"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与四球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奪三振</a:t>
            </a:r>
            <a:r>
              <a:rPr lang="en-US" altLang="ja-JP" sz="3600" b="1" dirty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・被安打数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被本塁打数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64608" y="8592990"/>
            <a:ext cx="3456384" cy="1052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chemeClr val="tx1"/>
                </a:solidFill>
              </a:rPr>
              <a:t>野球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1727442" y="9019307"/>
            <a:ext cx="8640960" cy="4680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DeleteEvent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IssueCommentEvent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r>
              <a:rPr lang="ja-JP" altLang="en-US" sz="3600" b="1" dirty="0">
                <a:solidFill>
                  <a:schemeClr val="tx1"/>
                </a:solidFill>
              </a:rPr>
              <a:t>・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 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IssuesEvent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 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PushEvent</a:t>
            </a:r>
            <a:endParaRPr lang="en-US" altLang="ja-JP" sz="3600" b="1" dirty="0">
              <a:solidFill>
                <a:schemeClr val="tx1"/>
              </a:solidFill>
            </a:endParaRPr>
          </a:p>
          <a:p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PullRequestReviewCommentEvent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ForkEvent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 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3600" b="1" dirty="0" err="1" smtClean="0">
                <a:solidFill>
                  <a:schemeClr val="tx1"/>
                </a:solidFill>
              </a:rPr>
              <a:t>WatchEvent</a:t>
            </a:r>
            <a:endParaRPr lang="en-US" altLang="ja-JP" sz="3600" b="1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319730" y="8515251"/>
            <a:ext cx="3456384" cy="1052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OSS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開発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72320" y="14059867"/>
            <a:ext cx="86409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658716"/>
            <a:r>
              <a:rPr lang="ja-JP" altLang="en-US" sz="5400" b="1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それぞれ</a:t>
            </a:r>
            <a:r>
              <a:rPr lang="en-US" altLang="ja-JP" sz="5400" b="1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3</a:t>
            </a:r>
            <a:r>
              <a:rPr lang="ja-JP" altLang="en-US" sz="5400" b="1" dirty="0" err="1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つの</a:t>
            </a:r>
            <a:r>
              <a:rPr lang="ja-JP" altLang="en-US" sz="5400" b="1" dirty="0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成績を重視したことで成功を収めた</a:t>
            </a:r>
            <a:endParaRPr lang="ja-JP" altLang="en-US" sz="5400" b="1" dirty="0">
              <a:ln w="19050">
                <a:solidFill>
                  <a:srgbClr val="4F271C">
                    <a:tint val="1000"/>
                  </a:srgbClr>
                </a:solidFill>
                <a:prstDash val="solid"/>
              </a:ln>
              <a:solidFill>
                <a:srgbClr val="C32D2E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Gill Sans MT"/>
              <a:ea typeface="HGｺﾞｼｯｸE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1197456" y="14083168"/>
            <a:ext cx="9793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658716"/>
            <a:r>
              <a:rPr lang="ja-JP" altLang="en-US" sz="5400" b="1" dirty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統計的</a:t>
            </a:r>
            <a:r>
              <a:rPr lang="ja-JP" altLang="en-US" sz="5400" b="1" dirty="0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に分析することでどのような変化をもたらせるのか</a:t>
            </a:r>
            <a:endParaRPr lang="ja-JP" altLang="en-US" sz="5400" b="1" dirty="0">
              <a:ln w="19050">
                <a:solidFill>
                  <a:srgbClr val="4F271C">
                    <a:tint val="1000"/>
                  </a:srgbClr>
                </a:solidFill>
                <a:prstDash val="solid"/>
              </a:ln>
              <a:solidFill>
                <a:srgbClr val="C32D2E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Gill Sans MT"/>
              <a:ea typeface="HGｺﾞｼｯｸE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396256" y="16220107"/>
            <a:ext cx="4464496" cy="237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kumimoji="1" lang="ja-JP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58762" y="24861067"/>
            <a:ext cx="9446013" cy="49868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 smtClean="0">
                <a:solidFill>
                  <a:schemeClr val="tx1"/>
                </a:solidFill>
              </a:rPr>
              <a:t>GitHub</a:t>
            </a:r>
            <a:r>
              <a:rPr lang="ja-JP" altLang="en-US" sz="4400" b="1" dirty="0">
                <a:solidFill>
                  <a:schemeClr val="tx1"/>
                </a:solidFill>
              </a:rPr>
              <a:t>上で行われているプロジェクトの個人の活動ログを</a:t>
            </a:r>
            <a:r>
              <a:rPr lang="en-US" altLang="ja-JP" sz="4400" b="1" dirty="0">
                <a:solidFill>
                  <a:schemeClr val="tx1"/>
                </a:solidFill>
              </a:rPr>
              <a:t>GitHub</a:t>
            </a:r>
            <a:r>
              <a:rPr lang="ja-JP" altLang="en-US" sz="4400" b="1" dirty="0">
                <a:solidFill>
                  <a:schemeClr val="tx1"/>
                </a:solidFill>
              </a:rPr>
              <a:t>の</a:t>
            </a:r>
            <a:r>
              <a:rPr lang="en-US" altLang="ja-JP" sz="4400" b="1" dirty="0">
                <a:solidFill>
                  <a:schemeClr val="tx1"/>
                </a:solidFill>
              </a:rPr>
              <a:t>API</a:t>
            </a:r>
            <a:r>
              <a:rPr lang="ja-JP" altLang="en-US" sz="4400" b="1" dirty="0">
                <a:solidFill>
                  <a:schemeClr val="tx1"/>
                </a:solidFill>
              </a:rPr>
              <a:t>を利用し調査している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558762" y="22124763"/>
            <a:ext cx="4464496" cy="237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進捗状況</a:t>
            </a:r>
            <a:endParaRPr kumimoji="1" lang="ja-JP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628776" y="19108811"/>
            <a:ext cx="18892026" cy="252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chemeClr val="tx1"/>
                </a:solidFill>
              </a:rPr>
              <a:t>OSS</a:t>
            </a:r>
            <a:r>
              <a:rPr lang="ja-JP" altLang="en-US" sz="4400" b="1" dirty="0">
                <a:solidFill>
                  <a:schemeClr val="tx1"/>
                </a:solidFill>
              </a:rPr>
              <a:t>開発のプロジェクトが多く行われている</a:t>
            </a:r>
            <a:r>
              <a:rPr lang="en-US" altLang="ja-JP" sz="4400" b="1" dirty="0">
                <a:solidFill>
                  <a:schemeClr val="tx1"/>
                </a:solidFill>
              </a:rPr>
              <a:t>GitHub</a:t>
            </a:r>
            <a:r>
              <a:rPr lang="ja-JP" altLang="en-US" sz="4400" b="1" dirty="0">
                <a:solidFill>
                  <a:schemeClr val="tx1"/>
                </a:solidFill>
              </a:rPr>
              <a:t>を</a:t>
            </a:r>
            <a:r>
              <a:rPr lang="ja-JP" altLang="en-US" sz="4400" b="1" dirty="0" smtClean="0">
                <a:solidFill>
                  <a:schemeClr val="tx1"/>
                </a:solidFill>
              </a:rPr>
              <a:t>用いて，</a:t>
            </a:r>
            <a:endParaRPr lang="en-US" altLang="ja-JP" sz="4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活動</a:t>
            </a:r>
            <a:r>
              <a:rPr lang="ja-JP" altLang="en-US" sz="4400" b="1" dirty="0">
                <a:solidFill>
                  <a:schemeClr val="tx1"/>
                </a:solidFill>
              </a:rPr>
              <a:t>ログを統計解析手法で分析する</a:t>
            </a:r>
          </a:p>
          <a:p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10795058" y="22124763"/>
            <a:ext cx="4464496" cy="237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今後の計画</a:t>
            </a:r>
            <a:endParaRPr kumimoji="1" lang="ja-JP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65682"/>
              </p:ext>
            </p:extLst>
          </p:nvPr>
        </p:nvGraphicFramePr>
        <p:xfrm>
          <a:off x="10621392" y="24789059"/>
          <a:ext cx="10516028" cy="507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375"/>
                <a:gridCol w="8431653"/>
              </a:tblGrid>
              <a:tr h="10315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 smtClean="0"/>
                        <a:t>日程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 smtClean="0"/>
                        <a:t>内容</a:t>
                      </a:r>
                      <a:endParaRPr kumimoji="1" lang="ja-JP" altLang="en-US" sz="5400" dirty="0"/>
                    </a:p>
                  </a:txBody>
                  <a:tcPr anchor="ctr"/>
                </a:tc>
              </a:tr>
              <a:tr h="10315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10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集計した活動ログを統計解析手法で分析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10315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11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人材マネジメントのソフトウェア開発の現場に</a:t>
                      </a:r>
                      <a:endParaRPr kumimoji="1" lang="en-US" altLang="ja-JP" sz="3200" dirty="0" smtClean="0"/>
                    </a:p>
                    <a:p>
                      <a:pPr algn="l"/>
                      <a:r>
                        <a:rPr kumimoji="1" lang="ja-JP" altLang="en-US" sz="3200" dirty="0" smtClean="0"/>
                        <a:t>統計解析は役に立つかを考察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10315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12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論文の執筆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1222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発表資料の作成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393" y="4873530"/>
            <a:ext cx="2962275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226" y="427963"/>
            <a:ext cx="1272019" cy="128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147</Words>
  <Application>Microsoft Office PowerPoint</Application>
  <PresentationFormat>ユーザー設定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maruyama</cp:lastModifiedBy>
  <cp:revision>14</cp:revision>
  <dcterms:created xsi:type="dcterms:W3CDTF">2014-10-09T16:05:19Z</dcterms:created>
  <dcterms:modified xsi:type="dcterms:W3CDTF">2014-10-10T03:42:13Z</dcterms:modified>
</cp:coreProperties>
</file>