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258" r:id="rId4"/>
    <p:sldId id="278" r:id="rId5"/>
    <p:sldId id="277" r:id="rId6"/>
    <p:sldId id="279" r:id="rId7"/>
    <p:sldId id="263" r:id="rId8"/>
    <p:sldId id="265" r:id="rId9"/>
    <p:sldId id="262" r:id="rId10"/>
    <p:sldId id="264" r:id="rId11"/>
    <p:sldId id="266" r:id="rId12"/>
    <p:sldId id="267" r:id="rId13"/>
    <p:sldId id="269" r:id="rId14"/>
    <p:sldId id="268" r:id="rId15"/>
    <p:sldId id="270" r:id="rId16"/>
    <p:sldId id="271" r:id="rId17"/>
    <p:sldId id="272" r:id="rId18"/>
    <p:sldId id="274" r:id="rId19"/>
    <p:sldId id="273" r:id="rId20"/>
    <p:sldId id="275" r:id="rId21"/>
    <p:sldId id="276"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110" d="100"/>
          <a:sy n="110" d="100"/>
        </p:scale>
        <p:origin x="5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3C869D-79AD-4A91-8DEA-111D9A7C84BC}" type="datetimeFigureOut">
              <a:rPr kumimoji="1" lang="ja-JP" altLang="en-US" smtClean="0"/>
              <a:t>2017/3/21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81B15-3B0D-4C8D-9F1E-C8DC10CB5D3B}" type="slidenum">
              <a:rPr kumimoji="1" lang="ja-JP" altLang="en-US" smtClean="0"/>
              <a:t>‹#›</a:t>
            </a:fld>
            <a:endParaRPr kumimoji="1" lang="ja-JP" altLang="en-US"/>
          </a:p>
        </p:txBody>
      </p:sp>
    </p:spTree>
    <p:extLst>
      <p:ext uri="{BB962C8B-B14F-4D97-AF65-F5344CB8AC3E}">
        <p14:creationId xmlns:p14="http://schemas.microsoft.com/office/powerpoint/2010/main" val="17851348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まず初めに</a:t>
            </a:r>
            <a:r>
              <a:rPr kumimoji="1" lang="en-US" altLang="ja-JP" dirty="0" smtClean="0"/>
              <a:t>,</a:t>
            </a:r>
            <a:r>
              <a:rPr kumimoji="1" lang="ja-JP" altLang="en-US" dirty="0" smtClean="0"/>
              <a:t>アクティブ・ラーニングとは～総称です．</a:t>
            </a:r>
            <a:endParaRPr kumimoji="1" lang="en-US" altLang="ja-JP" dirty="0" smtClean="0"/>
          </a:p>
          <a:p>
            <a:r>
              <a:rPr kumimoji="1" lang="ja-JP" altLang="en-US" dirty="0" smtClean="0"/>
              <a:t>発見学習，問題解決型学習，体験学習，調査学習などが含まれます．</a:t>
            </a:r>
            <a:endParaRPr kumimoji="1" lang="en-US" altLang="ja-JP" dirty="0" smtClean="0"/>
          </a:p>
          <a:p>
            <a:r>
              <a:rPr kumimoji="1" lang="ja-JP" altLang="en-US" dirty="0" smtClean="0"/>
              <a:t>またグループワーク・ディベートやグループディスカッションなども</a:t>
            </a:r>
            <a:endParaRPr kumimoji="1" lang="en-US" altLang="ja-JP" dirty="0" smtClean="0"/>
          </a:p>
          <a:p>
            <a:r>
              <a:rPr kumimoji="1" lang="ja-JP" altLang="en-US" dirty="0" smtClean="0"/>
              <a:t>有効的なアクティブ・ラーニング手法の一つとなっています．</a:t>
            </a:r>
            <a:endParaRPr kumimoji="1" lang="en-US" altLang="ja-JP" dirty="0" smtClean="0"/>
          </a:p>
          <a:p>
            <a:r>
              <a:rPr kumimoji="1" lang="ja-JP" altLang="en-US" dirty="0" smtClean="0"/>
              <a:t>では，なぜこのアクティブ・ラーニングが教育現場で注目されているのか？</a:t>
            </a:r>
            <a:endParaRPr kumimoji="1" lang="en-US" altLang="ja-JP" dirty="0" smtClean="0"/>
          </a:p>
          <a:p>
            <a:r>
              <a:rPr kumimoji="1" lang="ja-JP" altLang="en-US" dirty="0" smtClean="0"/>
              <a:t>それは次のような要因があります．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3181B15-3B0D-4C8D-9F1E-C8DC10CB5D3B}" type="slidenum">
              <a:rPr kumimoji="1" lang="ja-JP" altLang="en-US" smtClean="0"/>
              <a:t>2</a:t>
            </a:fld>
            <a:endParaRPr kumimoji="1" lang="ja-JP" altLang="en-US"/>
          </a:p>
        </p:txBody>
      </p:sp>
    </p:spTree>
    <p:extLst>
      <p:ext uri="{BB962C8B-B14F-4D97-AF65-F5344CB8AC3E}">
        <p14:creationId xmlns:p14="http://schemas.microsoft.com/office/powerpoint/2010/main" val="3781519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大学生にとっての勉強というテーマに一見相関がなさそうな質問も中にはありますが，このような質問から新たな発見や相関が得られる可能性もあるので採用しました．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3181B15-3B0D-4C8D-9F1E-C8DC10CB5D3B}" type="slidenum">
              <a:rPr kumimoji="1" lang="ja-JP" altLang="en-US" smtClean="0"/>
              <a:t>12</a:t>
            </a:fld>
            <a:endParaRPr kumimoji="1" lang="ja-JP" altLang="en-US"/>
          </a:p>
        </p:txBody>
      </p:sp>
    </p:spTree>
    <p:extLst>
      <p:ext uri="{BB962C8B-B14F-4D97-AF65-F5344CB8AC3E}">
        <p14:creationId xmlns:p14="http://schemas.microsoft.com/office/powerpoint/2010/main" val="578224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実際のアンケートはこちらです．</a:t>
            </a:r>
            <a:endParaRPr kumimoji="1" lang="en-US" altLang="ja-JP" dirty="0" smtClean="0"/>
          </a:p>
          <a:p>
            <a:r>
              <a:rPr kumimoji="1" lang="ja-JP" altLang="en-US" dirty="0" smtClean="0"/>
              <a:t>千葉工業大学の入学時にもらった</a:t>
            </a:r>
            <a:r>
              <a:rPr kumimoji="1" lang="en-US" altLang="ja-JP" dirty="0" smtClean="0"/>
              <a:t>Gmail</a:t>
            </a:r>
            <a:r>
              <a:rPr kumimoji="1" lang="ja-JP" altLang="en-US" dirty="0" smtClean="0"/>
              <a:t>のアカウントでログインしてもらうことで，部外者の回答を避けました．</a:t>
            </a:r>
            <a:endParaRPr kumimoji="1" lang="en-US" altLang="ja-JP" dirty="0" smtClean="0"/>
          </a:p>
          <a:p>
            <a:r>
              <a:rPr kumimoji="1" lang="ja-JP" altLang="en-US" dirty="0" smtClean="0"/>
              <a:t>また，全質問の回答を必須にし，回答者の重複を防ぐため回答は</a:t>
            </a:r>
            <a:r>
              <a:rPr kumimoji="1" lang="en-US" altLang="ja-JP" dirty="0" smtClean="0"/>
              <a:t>1</a:t>
            </a:r>
            <a:r>
              <a:rPr kumimoji="1" lang="ja-JP" altLang="en-US" dirty="0" smtClean="0"/>
              <a:t>回限りにしました．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3181B15-3B0D-4C8D-9F1E-C8DC10CB5D3B}" type="slidenum">
              <a:rPr kumimoji="1" lang="ja-JP" altLang="en-US" smtClean="0"/>
              <a:t>14</a:t>
            </a:fld>
            <a:endParaRPr kumimoji="1" lang="ja-JP" altLang="en-US"/>
          </a:p>
        </p:txBody>
      </p:sp>
    </p:spTree>
    <p:extLst>
      <p:ext uri="{BB962C8B-B14F-4D97-AF65-F5344CB8AC3E}">
        <p14:creationId xmlns:p14="http://schemas.microsoft.com/office/powerpoint/2010/main" val="4270790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こちらがアンケートの回答結果をまとめたスプレッドシートになります．</a:t>
            </a:r>
            <a:endParaRPr kumimoji="1" lang="en-US" altLang="ja-JP" dirty="0" smtClean="0"/>
          </a:p>
          <a:p>
            <a:r>
              <a:rPr kumimoji="1" lang="ja-JP" altLang="en-US" dirty="0" smtClean="0"/>
              <a:t>質問が未提出のグループや未回答者が若干いましたが合計で</a:t>
            </a:r>
            <a:r>
              <a:rPr kumimoji="1" lang="en-US" altLang="ja-JP" dirty="0" smtClean="0"/>
              <a:t>93</a:t>
            </a:r>
            <a:r>
              <a:rPr kumimoji="1" lang="ja-JP" altLang="en-US" dirty="0" smtClean="0"/>
              <a:t>項目の質問が集まり，回答件数は</a:t>
            </a:r>
            <a:r>
              <a:rPr kumimoji="1" lang="en-US" altLang="ja-JP" dirty="0" smtClean="0"/>
              <a:t>119</a:t>
            </a:r>
            <a:r>
              <a:rPr kumimoji="1" lang="ja-JP" altLang="en-US" dirty="0" smtClean="0"/>
              <a:t>件でした．</a:t>
            </a:r>
            <a:endParaRPr kumimoji="1" lang="en-US" altLang="ja-JP" dirty="0" smtClean="0"/>
          </a:p>
          <a:p>
            <a:r>
              <a:rPr kumimoji="1" lang="ja-JP" altLang="en-US" dirty="0" smtClean="0"/>
              <a:t>実際に結果のデータを学生に渡すときは個人が特定されないよう，タイムスタンプとメールアドレス部分を消して配布しました．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3181B15-3B0D-4C8D-9F1E-C8DC10CB5D3B}" type="slidenum">
              <a:rPr kumimoji="1" lang="ja-JP" altLang="en-US" smtClean="0"/>
              <a:t>15</a:t>
            </a:fld>
            <a:endParaRPr kumimoji="1" lang="ja-JP" altLang="en-US"/>
          </a:p>
        </p:txBody>
      </p:sp>
    </p:spTree>
    <p:extLst>
      <p:ext uri="{BB962C8B-B14F-4D97-AF65-F5344CB8AC3E}">
        <p14:creationId xmlns:p14="http://schemas.microsoft.com/office/powerpoint/2010/main" val="4165919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mn-lt"/>
                <a:ea typeface="+mn-ea"/>
                <a:cs typeface="+mn-cs"/>
              </a:rPr>
              <a:t>複数の解析手法を用いてデータマイニングを行ったグループは解析手法を複数記載しています．</a:t>
            </a:r>
            <a:endParaRPr kumimoji="1" lang="en-US" altLang="ja-JP" sz="1200" b="0" i="0" u="none" strike="noStrike" kern="1200" baseline="0" dirty="0" smtClean="0">
              <a:solidFill>
                <a:schemeClr val="tx1"/>
              </a:solidFill>
              <a:latin typeface="+mn-lt"/>
              <a:ea typeface="+mn-ea"/>
              <a:cs typeface="+mn-cs"/>
            </a:endParaRPr>
          </a:p>
          <a:p>
            <a:r>
              <a:rPr kumimoji="1" lang="ja-JP" altLang="en-US" sz="1200" b="0" i="0" u="none" strike="noStrike" kern="1200" baseline="0" dirty="0" smtClean="0">
                <a:solidFill>
                  <a:schemeClr val="tx1"/>
                </a:solidFill>
                <a:latin typeface="+mn-lt"/>
                <a:ea typeface="+mn-ea"/>
                <a:cs typeface="+mn-cs"/>
              </a:rPr>
              <a:t>また，解析手法のやり方に誤りがあったグループや解析手法を用いずに発表したグループは不明と記載しています．</a:t>
            </a:r>
            <a:endParaRPr kumimoji="1" lang="en-US" altLang="ja-JP" sz="1200" b="0" i="0" u="none" strike="noStrike" kern="1200" baseline="0" dirty="0" smtClean="0">
              <a:solidFill>
                <a:schemeClr val="tx1"/>
              </a:solidFill>
              <a:latin typeface="+mn-lt"/>
              <a:ea typeface="+mn-ea"/>
              <a:cs typeface="+mn-cs"/>
            </a:endParaRPr>
          </a:p>
          <a:p>
            <a:r>
              <a:rPr kumimoji="1" lang="ja-JP" altLang="en-US" sz="1200" b="0" i="0" u="none" strike="noStrike" kern="1200" baseline="0" dirty="0" smtClean="0">
                <a:solidFill>
                  <a:schemeClr val="tx1"/>
                </a:solidFill>
                <a:latin typeface="+mn-lt"/>
                <a:ea typeface="+mn-ea"/>
                <a:cs typeface="+mn-cs"/>
              </a:rPr>
              <a:t>解析手法で最も多く使用されたのは回帰分析とピポットテーブルでした．回帰分析は</a:t>
            </a:r>
            <a:r>
              <a:rPr kumimoji="1" lang="en-US" altLang="ja-JP" sz="1200" b="0" i="0" u="none" strike="noStrike" kern="1200" baseline="0" dirty="0" smtClean="0">
                <a:solidFill>
                  <a:schemeClr val="tx1"/>
                </a:solidFill>
                <a:latin typeface="+mn-lt"/>
                <a:ea typeface="+mn-ea"/>
                <a:cs typeface="+mn-cs"/>
              </a:rPr>
              <a:t>R</a:t>
            </a:r>
            <a:r>
              <a:rPr kumimoji="1" lang="ja-JP" altLang="en-US" sz="1200" b="0" i="0" u="none" strike="noStrike" kern="1200" baseline="0" dirty="0" smtClean="0">
                <a:solidFill>
                  <a:schemeClr val="tx1"/>
                </a:solidFill>
                <a:latin typeface="+mn-lt"/>
                <a:ea typeface="+mn-ea"/>
                <a:cs typeface="+mn-cs"/>
              </a:rPr>
              <a:t>以外でもなじみがある</a:t>
            </a:r>
            <a:r>
              <a:rPr kumimoji="1" lang="en-US" altLang="ja-JP" sz="1200" b="0" i="0" u="none" strike="noStrike" kern="1200" baseline="0" dirty="0" smtClean="0">
                <a:solidFill>
                  <a:schemeClr val="tx1"/>
                </a:solidFill>
                <a:latin typeface="+mn-lt"/>
                <a:ea typeface="+mn-ea"/>
                <a:cs typeface="+mn-cs"/>
              </a:rPr>
              <a:t>Excel</a:t>
            </a:r>
            <a:r>
              <a:rPr kumimoji="1" lang="ja-JP" altLang="en-US" sz="1200" b="0" i="0" u="none" strike="noStrike" kern="1200" baseline="0" dirty="0" smtClean="0">
                <a:solidFill>
                  <a:schemeClr val="tx1"/>
                </a:solidFill>
                <a:latin typeface="+mn-lt"/>
                <a:ea typeface="+mn-ea"/>
                <a:cs typeface="+mn-cs"/>
              </a:rPr>
              <a:t>講義内で多く使用したことから学生が選んだと考えられます．</a:t>
            </a:r>
            <a:endParaRPr kumimoji="1" lang="en-US" altLang="ja-JP" sz="1200" b="0" i="0" u="none" strike="noStrike" kern="1200" baseline="0" dirty="0" smtClean="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3181B15-3B0D-4C8D-9F1E-C8DC10CB5D3B}" type="slidenum">
              <a:rPr kumimoji="1" lang="ja-JP" altLang="en-US" smtClean="0"/>
              <a:t>17</a:t>
            </a:fld>
            <a:endParaRPr kumimoji="1" lang="ja-JP" altLang="en-US"/>
          </a:p>
        </p:txBody>
      </p:sp>
    </p:spTree>
    <p:extLst>
      <p:ext uri="{BB962C8B-B14F-4D97-AF65-F5344CB8AC3E}">
        <p14:creationId xmlns:p14="http://schemas.microsoft.com/office/powerpoint/2010/main" val="4188489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グループ</a:t>
            </a:r>
            <a:r>
              <a:rPr kumimoji="1" lang="en-US" altLang="ja-JP" dirty="0" smtClean="0"/>
              <a:t>5</a:t>
            </a:r>
            <a:r>
              <a:rPr kumimoji="1" lang="ja-JP" altLang="en-US" dirty="0" smtClean="0"/>
              <a:t>　仮説</a:t>
            </a:r>
            <a:r>
              <a:rPr kumimoji="1" lang="en-US" altLang="ja-JP" dirty="0" smtClean="0"/>
              <a:t>:</a:t>
            </a:r>
            <a:r>
              <a:rPr kumimoji="1" lang="ja-JP" altLang="en-US" dirty="0" smtClean="0"/>
              <a:t>講義に出ている人は成績がいいのか？</a:t>
            </a:r>
            <a:endParaRPr kumimoji="1" lang="en-US" altLang="ja-JP" dirty="0" smtClean="0"/>
          </a:p>
          <a:p>
            <a:r>
              <a:rPr kumimoji="1" lang="ja-JP" altLang="en-US" dirty="0" smtClean="0"/>
              <a:t>グループ</a:t>
            </a:r>
            <a:r>
              <a:rPr kumimoji="1" lang="en-US" altLang="ja-JP" dirty="0" smtClean="0"/>
              <a:t>11</a:t>
            </a:r>
            <a:r>
              <a:rPr kumimoji="1" lang="ja-JP" altLang="en-US" dirty="0" smtClean="0"/>
              <a:t>　仮説</a:t>
            </a:r>
            <a:r>
              <a:rPr kumimoji="1" lang="en-US" altLang="ja-JP" dirty="0" smtClean="0"/>
              <a:t>:</a:t>
            </a:r>
            <a:r>
              <a:rPr kumimoji="1" lang="ja-JP" altLang="en-US" dirty="0" smtClean="0"/>
              <a:t>大学生の成績と身だしなみは関係があるのか？</a:t>
            </a:r>
            <a:endParaRPr kumimoji="1" lang="en-US" altLang="ja-JP" dirty="0" smtClean="0"/>
          </a:p>
          <a:p>
            <a:r>
              <a:rPr kumimoji="1" lang="ja-JP" altLang="en-US" dirty="0" smtClean="0"/>
              <a:t>グループ</a:t>
            </a:r>
            <a:r>
              <a:rPr kumimoji="1" lang="en-US" altLang="ja-JP" dirty="0" smtClean="0"/>
              <a:t>31</a:t>
            </a:r>
            <a:r>
              <a:rPr kumimoji="1" lang="ja-JP" altLang="en-US" dirty="0" smtClean="0"/>
              <a:t>　仮説</a:t>
            </a:r>
            <a:r>
              <a:rPr kumimoji="1" lang="en-US" altLang="ja-JP" dirty="0" smtClean="0"/>
              <a:t>:</a:t>
            </a:r>
            <a:r>
              <a:rPr kumimoji="1" lang="ja-JP" altLang="en-US" dirty="0" smtClean="0"/>
              <a:t>英語の成績が高い人程</a:t>
            </a:r>
            <a:r>
              <a:rPr kumimoji="1" lang="en-US" altLang="ja-JP" dirty="0" smtClean="0"/>
              <a:t>GPA</a:t>
            </a:r>
            <a:r>
              <a:rPr kumimoji="1" lang="ja-JP" altLang="en-US" dirty="0" smtClean="0"/>
              <a:t>は高いのか？</a:t>
            </a:r>
            <a:endParaRPr kumimoji="1" lang="ja-JP" altLang="en-US" dirty="0"/>
          </a:p>
        </p:txBody>
      </p:sp>
      <p:sp>
        <p:nvSpPr>
          <p:cNvPr id="4" name="スライド番号プレースホルダー 3"/>
          <p:cNvSpPr>
            <a:spLocks noGrp="1"/>
          </p:cNvSpPr>
          <p:nvPr>
            <p:ph type="sldNum" sz="quarter" idx="10"/>
          </p:nvPr>
        </p:nvSpPr>
        <p:spPr/>
        <p:txBody>
          <a:bodyPr/>
          <a:lstStyle/>
          <a:p>
            <a:fld id="{93181B15-3B0D-4C8D-9F1E-C8DC10CB5D3B}" type="slidenum">
              <a:rPr kumimoji="1" lang="ja-JP" altLang="en-US" smtClean="0"/>
              <a:t>18</a:t>
            </a:fld>
            <a:endParaRPr kumimoji="1" lang="ja-JP" altLang="en-US"/>
          </a:p>
        </p:txBody>
      </p:sp>
    </p:spTree>
    <p:extLst>
      <p:ext uri="{BB962C8B-B14F-4D97-AF65-F5344CB8AC3E}">
        <p14:creationId xmlns:p14="http://schemas.microsoft.com/office/powerpoint/2010/main" val="502604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また，実際の発表を一部画像にて紹介させていただきます．</a:t>
            </a:r>
            <a:endParaRPr kumimoji="1" lang="en-US" altLang="ja-JP" dirty="0" smtClean="0"/>
          </a:p>
          <a:p>
            <a:r>
              <a:rPr kumimoji="1" lang="ja-JP" altLang="en-US" dirty="0" smtClean="0"/>
              <a:t>このグループは交友関係が広い人は成績が良いのか？という仮説のもと質問を</a:t>
            </a:r>
            <a:r>
              <a:rPr kumimoji="1" lang="en-US" altLang="ja-JP" dirty="0" smtClean="0"/>
              <a:t>3</a:t>
            </a:r>
            <a:r>
              <a:rPr kumimoji="1" lang="ja-JP" altLang="en-US" dirty="0" smtClean="0"/>
              <a:t>つ考えマイニングしました．</a:t>
            </a:r>
            <a:endParaRPr kumimoji="1" lang="en-US" altLang="ja-JP" dirty="0" smtClean="0"/>
          </a:p>
          <a:p>
            <a:r>
              <a:rPr kumimoji="1" lang="ja-JP" altLang="en-US" dirty="0" smtClean="0"/>
              <a:t>重回帰分析を使用してマイニングした結果，予想していた仮説の通り（少なくともデータマイニング入門を受講している学生は）交友関係が広い人は成績が良い人が多いという結果が得られました．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3181B15-3B0D-4C8D-9F1E-C8DC10CB5D3B}" type="slidenum">
              <a:rPr kumimoji="1" lang="ja-JP" altLang="en-US" smtClean="0"/>
              <a:t>19</a:t>
            </a:fld>
            <a:endParaRPr kumimoji="1" lang="ja-JP" altLang="en-US"/>
          </a:p>
        </p:txBody>
      </p:sp>
    </p:spTree>
    <p:extLst>
      <p:ext uri="{BB962C8B-B14F-4D97-AF65-F5344CB8AC3E}">
        <p14:creationId xmlns:p14="http://schemas.microsoft.com/office/powerpoint/2010/main" val="102320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mn-lt"/>
                <a:ea typeface="+mn-ea"/>
                <a:cs typeface="+mn-cs"/>
              </a:rPr>
              <a:t>今回</a:t>
            </a:r>
            <a:r>
              <a:rPr kumimoji="1" lang="en-US" altLang="ja-JP" sz="1200" b="0" i="0" u="none" strike="noStrike" kern="1200" baseline="0" dirty="0" smtClean="0">
                <a:solidFill>
                  <a:schemeClr val="tx1"/>
                </a:solidFill>
                <a:latin typeface="+mn-lt"/>
                <a:ea typeface="+mn-ea"/>
                <a:cs typeface="+mn-cs"/>
              </a:rPr>
              <a:t>4 </a:t>
            </a:r>
            <a:r>
              <a:rPr kumimoji="1" lang="ja-JP" altLang="en-US" sz="1200" b="0" i="0" u="none" strike="noStrike" kern="1200" baseline="0" dirty="0" smtClean="0">
                <a:solidFill>
                  <a:schemeClr val="tx1"/>
                </a:solidFill>
                <a:latin typeface="+mn-lt"/>
                <a:ea typeface="+mn-ea"/>
                <a:cs typeface="+mn-cs"/>
              </a:rPr>
              <a:t>週間でグループワークを行いましたが，質問を考える段階からどのような結果が得られるのかを想定していく必要がありました．</a:t>
            </a:r>
            <a:endParaRPr kumimoji="1" lang="en-US" altLang="ja-JP" sz="1200" b="0" i="0" u="none" strike="noStrike" kern="1200" baseline="0" dirty="0" smtClean="0">
              <a:solidFill>
                <a:schemeClr val="tx1"/>
              </a:solidFill>
              <a:latin typeface="+mn-lt"/>
              <a:ea typeface="+mn-ea"/>
              <a:cs typeface="+mn-cs"/>
            </a:endParaRPr>
          </a:p>
          <a:p>
            <a:pPr marL="0" indent="0">
              <a:buNone/>
            </a:pPr>
            <a:r>
              <a:rPr lang="ja-JP" altLang="en-US" dirty="0" smtClean="0"/>
              <a:t>発表から有意な結果はあまり得られませんでした．</a:t>
            </a:r>
            <a:endParaRPr lang="en-US" altLang="ja-JP" dirty="0" smtClean="0"/>
          </a:p>
          <a:p>
            <a:pPr marL="0" indent="0">
              <a:buNone/>
            </a:pPr>
            <a:r>
              <a:rPr lang="ja-JP" altLang="en-US" dirty="0" smtClean="0"/>
              <a:t>しかしながら，学習者自身が大学生にとっての勉強と相関があるかを考えて質問を作ったことで，学習者の能動的な学習への参加を取り入れた能力の育成をすることができたと考えます．</a:t>
            </a:r>
            <a:endParaRPr kumimoji="1" lang="en-US" altLang="ja-JP" sz="1200" b="0" i="0" u="none" strike="noStrike" kern="1200" baseline="0" dirty="0" smtClean="0">
              <a:solidFill>
                <a:schemeClr val="tx1"/>
              </a:solidFill>
              <a:latin typeface="+mn-lt"/>
              <a:ea typeface="+mn-ea"/>
              <a:cs typeface="+mn-cs"/>
            </a:endParaRPr>
          </a:p>
          <a:p>
            <a:r>
              <a:rPr kumimoji="1" lang="ja-JP" altLang="en-US" sz="1200" b="0" i="0" u="none" strike="noStrike" kern="1200" baseline="0" dirty="0" smtClean="0">
                <a:solidFill>
                  <a:schemeClr val="tx1"/>
                </a:solidFill>
                <a:latin typeface="+mn-lt"/>
                <a:ea typeface="+mn-ea"/>
                <a:cs typeface="+mn-cs"/>
              </a:rPr>
              <a:t>また，各週の講義内でグループワークを割り当てるよう設計するとさらに効果的なアクティブラーニングを行うことができると考えます．</a:t>
            </a:r>
            <a:endParaRPr kumimoji="1" lang="ja-JP" altLang="en-US" dirty="0"/>
          </a:p>
        </p:txBody>
      </p:sp>
      <p:sp>
        <p:nvSpPr>
          <p:cNvPr id="4" name="スライド番号プレースホルダー 3"/>
          <p:cNvSpPr>
            <a:spLocks noGrp="1"/>
          </p:cNvSpPr>
          <p:nvPr>
            <p:ph type="sldNum" sz="quarter" idx="10"/>
          </p:nvPr>
        </p:nvSpPr>
        <p:spPr/>
        <p:txBody>
          <a:bodyPr/>
          <a:lstStyle/>
          <a:p>
            <a:fld id="{93181B15-3B0D-4C8D-9F1E-C8DC10CB5D3B}" type="slidenum">
              <a:rPr kumimoji="1" lang="ja-JP" altLang="en-US" smtClean="0"/>
              <a:t>20</a:t>
            </a:fld>
            <a:endParaRPr kumimoji="1" lang="ja-JP" altLang="en-US"/>
          </a:p>
        </p:txBody>
      </p:sp>
    </p:spTree>
    <p:extLst>
      <p:ext uri="{BB962C8B-B14F-4D97-AF65-F5344CB8AC3E}">
        <p14:creationId xmlns:p14="http://schemas.microsoft.com/office/powerpoint/2010/main" val="91423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en-US" altLang="ja-JP" sz="1200" dirty="0" smtClean="0"/>
              <a:t>1990</a:t>
            </a:r>
            <a:r>
              <a:rPr kumimoji="1" lang="ja-JP" altLang="en-US" sz="1200" dirty="0" smtClean="0"/>
              <a:t>年代以降から</a:t>
            </a:r>
            <a:r>
              <a:rPr lang="ja-JP" altLang="en-US" sz="1200" dirty="0" smtClean="0"/>
              <a:t>基礎的な知識に加え，多様性・創造性や他者と交渉する力などを備えた新しい社会を創出できる人材が求められるようになりました．</a:t>
            </a:r>
            <a:endParaRPr kumimoji="1"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そして</a:t>
            </a:r>
            <a:r>
              <a:rPr kumimoji="1" lang="ja-JP" altLang="en-US" sz="1200" dirty="0" smtClean="0"/>
              <a:t>現在の大学教育では～必要になりました</a:t>
            </a:r>
            <a:r>
              <a:rPr kumimoji="1" lang="en-US" altLang="ja-JP" sz="120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アクティブ・ラーニングは従来の教育方法とは異なり，社会が求めるような人材を育成するのに効果的な学習方法であるため，注目されています．</a:t>
            </a:r>
          </a:p>
        </p:txBody>
      </p:sp>
      <p:sp>
        <p:nvSpPr>
          <p:cNvPr id="4" name="スライド番号プレースホルダー 3"/>
          <p:cNvSpPr>
            <a:spLocks noGrp="1"/>
          </p:cNvSpPr>
          <p:nvPr>
            <p:ph type="sldNum" sz="quarter" idx="10"/>
          </p:nvPr>
        </p:nvSpPr>
        <p:spPr/>
        <p:txBody>
          <a:bodyPr/>
          <a:lstStyle/>
          <a:p>
            <a:fld id="{93181B15-3B0D-4C8D-9F1E-C8DC10CB5D3B}" type="slidenum">
              <a:rPr kumimoji="1" lang="ja-JP" altLang="en-US" smtClean="0"/>
              <a:t>3</a:t>
            </a:fld>
            <a:endParaRPr kumimoji="1" lang="ja-JP" altLang="en-US"/>
          </a:p>
        </p:txBody>
      </p:sp>
    </p:spTree>
    <p:extLst>
      <p:ext uri="{BB962C8B-B14F-4D97-AF65-F5344CB8AC3E}">
        <p14:creationId xmlns:p14="http://schemas.microsoft.com/office/powerpoint/2010/main" val="675994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従来のデータマイニング教育では与えられたデータをマイニングするという形でしたが，</a:t>
            </a:r>
            <a:endParaRPr kumimoji="1" lang="en-US" altLang="ja-JP" dirty="0" smtClean="0"/>
          </a:p>
          <a:p>
            <a:r>
              <a:rPr kumimoji="1" lang="ja-JP" altLang="en-US" dirty="0" smtClean="0"/>
              <a:t>本研究では，アクティブ・ラーニングをデータマイニング教育に取り入れ学習者自身を被験者とし，データをただ与えるのではなく　</a:t>
            </a:r>
            <a:r>
              <a:rPr kumimoji="1" lang="ja-JP" altLang="en-US" sz="1200" dirty="0" smtClean="0"/>
              <a:t>データをどうやって集めるか　</a:t>
            </a:r>
            <a:r>
              <a:rPr lang="ja-JP" altLang="en-US" sz="1200" dirty="0" smtClean="0"/>
              <a:t>データ収集方法の設計から考え，学習するという形にします．</a:t>
            </a:r>
            <a:endParaRPr lang="en-US" altLang="ja-JP" sz="1200" dirty="0" smtClean="0"/>
          </a:p>
          <a:p>
            <a:r>
              <a:rPr kumimoji="1" lang="ja-JP" altLang="en-US" sz="1200" dirty="0" smtClean="0"/>
              <a:t>これにより学習者の能動的な能力の育成を図ります．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3181B15-3B0D-4C8D-9F1E-C8DC10CB5D3B}" type="slidenum">
              <a:rPr kumimoji="1" lang="ja-JP" altLang="en-US" smtClean="0"/>
              <a:t>5</a:t>
            </a:fld>
            <a:endParaRPr kumimoji="1" lang="ja-JP" altLang="en-US"/>
          </a:p>
        </p:txBody>
      </p:sp>
    </p:spTree>
    <p:extLst>
      <p:ext uri="{BB962C8B-B14F-4D97-AF65-F5344CB8AC3E}">
        <p14:creationId xmlns:p14="http://schemas.microsoft.com/office/powerpoint/2010/main" val="1102790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このような形で講義を進めていきました．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3181B15-3B0D-4C8D-9F1E-C8DC10CB5D3B}" type="slidenum">
              <a:rPr kumimoji="1" lang="ja-JP" altLang="en-US" smtClean="0"/>
              <a:t>6</a:t>
            </a:fld>
            <a:endParaRPr kumimoji="1" lang="ja-JP" altLang="en-US"/>
          </a:p>
        </p:txBody>
      </p:sp>
    </p:spTree>
    <p:extLst>
      <p:ext uri="{BB962C8B-B14F-4D97-AF65-F5344CB8AC3E}">
        <p14:creationId xmlns:p14="http://schemas.microsoft.com/office/powerpoint/2010/main" val="167623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p:sp>
        <p:nvSpPr>
          <p:cNvPr id="4" name="スライド番号プレースホルダー 3"/>
          <p:cNvSpPr>
            <a:spLocks noGrp="1"/>
          </p:cNvSpPr>
          <p:nvPr>
            <p:ph type="sldNum" sz="quarter" idx="10"/>
          </p:nvPr>
        </p:nvSpPr>
        <p:spPr/>
        <p:txBody>
          <a:bodyPr/>
          <a:lstStyle/>
          <a:p>
            <a:fld id="{93181B15-3B0D-4C8D-9F1E-C8DC10CB5D3B}" type="slidenum">
              <a:rPr kumimoji="1" lang="ja-JP" altLang="en-US" smtClean="0"/>
              <a:t>7</a:t>
            </a:fld>
            <a:endParaRPr kumimoji="1" lang="ja-JP" altLang="en-US"/>
          </a:p>
        </p:txBody>
      </p:sp>
    </p:spTree>
    <p:extLst>
      <p:ext uri="{BB962C8B-B14F-4D97-AF65-F5344CB8AC3E}">
        <p14:creationId xmlns:p14="http://schemas.microsoft.com/office/powerpoint/2010/main" val="93708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各グループでマイニングしてもらう際，学生たちが使える分析手法は以下の手法です</a:t>
            </a:r>
            <a:r>
              <a:rPr kumimoji="1" lang="en-US" altLang="ja-JP" dirty="0" smtClean="0"/>
              <a:t>.</a:t>
            </a:r>
          </a:p>
          <a:p>
            <a:r>
              <a:rPr kumimoji="1" lang="ja-JP" altLang="en-US" dirty="0" smtClean="0"/>
              <a:t>データマイニング入門の講義内でこれらの手法を学び，自分たちが考えた質問に対してどの解析手法を使うのが有意的な結果が得られそうなのかをグループ内で相談していただき</a:t>
            </a:r>
            <a:r>
              <a:rPr kumimoji="1" lang="en-US" altLang="ja-JP" dirty="0" smtClean="0"/>
              <a:t>,</a:t>
            </a:r>
            <a:r>
              <a:rPr kumimoji="1" lang="ja-JP" altLang="en-US" dirty="0" smtClean="0"/>
              <a:t>実際に使っていただきます．</a:t>
            </a:r>
            <a:endParaRPr kumimoji="1" lang="en-US" altLang="ja-JP" dirty="0" smtClean="0"/>
          </a:p>
          <a:p>
            <a:r>
              <a:rPr kumimoji="1" lang="ja-JP" altLang="en-US" dirty="0" smtClean="0"/>
              <a:t>また，講義内で教えていない手法でもやり方を理解していれば使用することは可能です．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3181B15-3B0D-4C8D-9F1E-C8DC10CB5D3B}" type="slidenum">
              <a:rPr kumimoji="1" lang="ja-JP" altLang="en-US" smtClean="0"/>
              <a:t>8</a:t>
            </a:fld>
            <a:endParaRPr kumimoji="1" lang="ja-JP" altLang="en-US"/>
          </a:p>
        </p:txBody>
      </p:sp>
    </p:spTree>
    <p:extLst>
      <p:ext uri="{BB962C8B-B14F-4D97-AF65-F5344CB8AC3E}">
        <p14:creationId xmlns:p14="http://schemas.microsoft.com/office/powerpoint/2010/main" val="3711228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千葉工業大学データマイニング入門を受講している学生</a:t>
            </a:r>
            <a:r>
              <a:rPr kumimoji="1" lang="en-US" altLang="ja-JP" sz="1200" dirty="0" smtClean="0"/>
              <a:t>137</a:t>
            </a:r>
            <a:r>
              <a:rPr kumimoji="1" lang="ja-JP" altLang="en-US" sz="1200" dirty="0" smtClean="0"/>
              <a:t>人を対象に</a:t>
            </a:r>
            <a:r>
              <a:rPr kumimoji="1" lang="en-US" altLang="ja-JP" sz="1200" dirty="0" smtClean="0"/>
              <a:t>4</a:t>
            </a:r>
            <a:r>
              <a:rPr kumimoji="1" lang="ja-JP" altLang="en-US" sz="1200" dirty="0" smtClean="0"/>
              <a:t>週間に分けてアクティブ・ラーニングを行います．</a:t>
            </a:r>
            <a:endParaRPr kumimoji="1"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実施期間は以下の日程となっております．</a:t>
            </a:r>
            <a:endParaRPr kumimoji="1" lang="en-US" altLang="ja-JP" sz="1200" dirty="0" smtClean="0"/>
          </a:p>
        </p:txBody>
      </p:sp>
      <p:sp>
        <p:nvSpPr>
          <p:cNvPr id="4" name="スライド番号プレースホルダー 3"/>
          <p:cNvSpPr>
            <a:spLocks noGrp="1"/>
          </p:cNvSpPr>
          <p:nvPr>
            <p:ph type="sldNum" sz="quarter" idx="10"/>
          </p:nvPr>
        </p:nvSpPr>
        <p:spPr/>
        <p:txBody>
          <a:bodyPr/>
          <a:lstStyle/>
          <a:p>
            <a:fld id="{93181B15-3B0D-4C8D-9F1E-C8DC10CB5D3B}" type="slidenum">
              <a:rPr kumimoji="1" lang="ja-JP" altLang="en-US" smtClean="0"/>
              <a:t>9</a:t>
            </a:fld>
            <a:endParaRPr kumimoji="1" lang="ja-JP" altLang="en-US"/>
          </a:p>
        </p:txBody>
      </p:sp>
    </p:spTree>
    <p:extLst>
      <p:ext uri="{BB962C8B-B14F-4D97-AF65-F5344CB8AC3E}">
        <p14:creationId xmlns:p14="http://schemas.microsoft.com/office/powerpoint/2010/main" val="2251226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smtClean="0"/>
              <a:t>結果，第</a:t>
            </a:r>
            <a:r>
              <a:rPr kumimoji="1" lang="en-US" altLang="ja-JP" dirty="0" smtClean="0"/>
              <a:t>1</a:t>
            </a:r>
            <a:r>
              <a:rPr kumimoji="1" lang="ja-JP" altLang="en-US" dirty="0" smtClean="0"/>
              <a:t>週</a:t>
            </a:r>
            <a:endParaRPr kumimoji="1" lang="en-US" altLang="ja-JP" dirty="0" smtClean="0"/>
          </a:p>
          <a:p>
            <a:pPr marL="0" indent="0">
              <a:buNone/>
            </a:pPr>
            <a:endParaRPr kumimoji="1" lang="en-US" altLang="ja-JP" dirty="0" smtClean="0"/>
          </a:p>
          <a:p>
            <a:pPr marL="0" indent="0">
              <a:buNone/>
            </a:pPr>
            <a:r>
              <a:rPr lang="ja-JP" altLang="en-US" dirty="0" smtClean="0"/>
              <a:t>概要説明</a:t>
            </a:r>
            <a:endParaRPr lang="en-US" altLang="ja-JP" dirty="0" smtClean="0"/>
          </a:p>
          <a:p>
            <a:pPr>
              <a:buFont typeface="Wingdings" panose="05000000000000000000" pitchFamily="2" charset="2"/>
              <a:buChar char="u"/>
            </a:pPr>
            <a:r>
              <a:rPr lang="ja-JP" altLang="en-US" dirty="0" smtClean="0"/>
              <a:t>実験の概要を学生に説明しました．</a:t>
            </a:r>
            <a:endParaRPr lang="en-US" altLang="ja-JP" dirty="0" smtClean="0"/>
          </a:p>
          <a:p>
            <a:pPr marL="0" indent="0">
              <a:buNone/>
            </a:pPr>
            <a:endParaRPr kumimoji="1" lang="en-US" altLang="ja-JP" dirty="0" smtClean="0"/>
          </a:p>
          <a:p>
            <a:pPr marL="0" indent="0">
              <a:buNone/>
            </a:pPr>
            <a:r>
              <a:rPr lang="ja-JP" altLang="en-US" dirty="0" smtClean="0"/>
              <a:t>次にグループ分け</a:t>
            </a:r>
            <a:endParaRPr lang="en-US" altLang="ja-JP" dirty="0" smtClean="0"/>
          </a:p>
          <a:p>
            <a:pPr>
              <a:buFont typeface="Wingdings" panose="05000000000000000000" pitchFamily="2" charset="2"/>
              <a:buNone/>
            </a:pPr>
            <a:r>
              <a:rPr kumimoji="1" lang="ja-JP" altLang="en-US" dirty="0" smtClean="0"/>
              <a:t>４，</a:t>
            </a:r>
            <a:r>
              <a:rPr kumimoji="1" lang="en-US" altLang="ja-JP" dirty="0" smtClean="0"/>
              <a:t>5</a:t>
            </a:r>
            <a:r>
              <a:rPr kumimoji="1" lang="ja-JP" altLang="en-US" dirty="0" smtClean="0"/>
              <a:t>人で</a:t>
            </a:r>
            <a:r>
              <a:rPr kumimoji="1" lang="en-US" altLang="ja-JP" dirty="0" smtClean="0"/>
              <a:t>1</a:t>
            </a:r>
            <a:r>
              <a:rPr kumimoji="1" lang="ja-JP" altLang="en-US" dirty="0" smtClean="0"/>
              <a:t>グループにし，全</a:t>
            </a:r>
            <a:r>
              <a:rPr kumimoji="1" lang="en-US" altLang="ja-JP" dirty="0" smtClean="0"/>
              <a:t>33</a:t>
            </a:r>
            <a:r>
              <a:rPr kumimoji="1" lang="ja-JP" altLang="en-US" dirty="0" smtClean="0"/>
              <a:t>グループになりました．</a:t>
            </a:r>
            <a:endParaRPr kumimoji="1" lang="en-US" altLang="ja-JP" dirty="0" smtClean="0"/>
          </a:p>
          <a:p>
            <a:pPr>
              <a:buFont typeface="Wingdings" panose="05000000000000000000" pitchFamily="2" charset="2"/>
              <a:buNone/>
            </a:pPr>
            <a:r>
              <a:rPr lang="ja-JP" altLang="en-US" dirty="0" smtClean="0"/>
              <a:t>グループ分けはランダムに割り振り分け欠席者がいた場合は随時調整しました．</a:t>
            </a:r>
            <a:endParaRPr lang="en-US" altLang="ja-JP" dirty="0" smtClean="0"/>
          </a:p>
          <a:p>
            <a:pPr>
              <a:buFont typeface="Wingdings" panose="05000000000000000000" pitchFamily="2" charset="2"/>
              <a:buNone/>
            </a:pPr>
            <a:r>
              <a:rPr kumimoji="1" lang="ja-JP" altLang="en-US" dirty="0" smtClean="0"/>
              <a:t>各グループで</a:t>
            </a:r>
            <a:r>
              <a:rPr lang="en-US" altLang="ja-JP" dirty="0" smtClean="0"/>
              <a:t>PM</a:t>
            </a:r>
            <a:r>
              <a:rPr lang="ja-JP" altLang="en-US" dirty="0" smtClean="0"/>
              <a:t>を決定しメールにて報告してもらいました．</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3181B15-3B0D-4C8D-9F1E-C8DC10CB5D3B}" type="slidenum">
              <a:rPr kumimoji="1" lang="ja-JP" altLang="en-US" smtClean="0"/>
              <a:t>10</a:t>
            </a:fld>
            <a:endParaRPr kumimoji="1" lang="ja-JP" altLang="en-US"/>
          </a:p>
        </p:txBody>
      </p:sp>
    </p:spTree>
    <p:extLst>
      <p:ext uri="{BB962C8B-B14F-4D97-AF65-F5344CB8AC3E}">
        <p14:creationId xmlns:p14="http://schemas.microsoft.com/office/powerpoint/2010/main" val="378569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smtClean="0">
                <a:solidFill>
                  <a:schemeClr val="tx1"/>
                </a:solidFill>
                <a:latin typeface="+mn-lt"/>
                <a:ea typeface="+mn-ea"/>
                <a:cs typeface="+mn-cs"/>
              </a:rPr>
              <a:t>また質問を</a:t>
            </a:r>
            <a:r>
              <a:rPr kumimoji="1" lang="en-US" altLang="ja-JP" sz="1200" b="0" i="0" u="none" strike="noStrike" kern="1200" baseline="0" dirty="0" smtClean="0">
                <a:solidFill>
                  <a:schemeClr val="tx1"/>
                </a:solidFill>
                <a:latin typeface="+mn-lt"/>
                <a:ea typeface="+mn-ea"/>
                <a:cs typeface="+mn-cs"/>
              </a:rPr>
              <a:t>3 </a:t>
            </a:r>
            <a:r>
              <a:rPr kumimoji="1" lang="ja-JP" altLang="en-US" sz="1200" b="0" i="0" u="none" strike="noStrike" kern="1200" baseline="0" dirty="0" smtClean="0">
                <a:solidFill>
                  <a:schemeClr val="tx1"/>
                </a:solidFill>
                <a:latin typeface="+mn-lt"/>
                <a:ea typeface="+mn-ea"/>
                <a:cs typeface="+mn-cs"/>
              </a:rPr>
              <a:t>つ決めてもらう上で，どのような結果が欲しいのか，またどのような方法でデータを集めるかを考えてもらい，仮説を立ててから質問を決めてもらうようにしました</a:t>
            </a:r>
            <a:r>
              <a:rPr kumimoji="1" lang="en-US" altLang="ja-JP" sz="1200" b="0" i="0" u="none" strike="noStrike" kern="1200" baseline="0" dirty="0" smtClean="0">
                <a:solidFill>
                  <a:schemeClr val="tx1"/>
                </a:solidFill>
                <a:latin typeface="+mn-lt"/>
                <a:ea typeface="+mn-ea"/>
                <a:cs typeface="+mn-cs"/>
              </a:rPr>
              <a:t>.</a:t>
            </a:r>
          </a:p>
          <a:p>
            <a:r>
              <a:rPr kumimoji="1" lang="ja-JP" altLang="en-US" sz="1200" b="0" i="0" u="none" strike="noStrike" kern="1200" baseline="0" dirty="0" smtClean="0">
                <a:solidFill>
                  <a:schemeClr val="tx1"/>
                </a:solidFill>
                <a:latin typeface="+mn-lt"/>
                <a:ea typeface="+mn-ea"/>
                <a:cs typeface="+mn-cs"/>
              </a:rPr>
              <a:t>プライバシーや倫理面であまり良</a:t>
            </a:r>
            <a:r>
              <a:rPr kumimoji="1" lang="ja-JP" altLang="en-US" sz="1200" b="0" i="0" u="none" strike="noStrike" kern="1200" baseline="0" dirty="0" err="1" smtClean="0">
                <a:solidFill>
                  <a:schemeClr val="tx1"/>
                </a:solidFill>
                <a:latin typeface="+mn-lt"/>
                <a:ea typeface="+mn-ea"/>
                <a:cs typeface="+mn-cs"/>
              </a:rPr>
              <a:t>しくない</a:t>
            </a:r>
            <a:r>
              <a:rPr kumimoji="1" lang="ja-JP" altLang="en-US" sz="1200" b="0" i="0" u="none" strike="noStrike" kern="1200" baseline="0" dirty="0" smtClean="0">
                <a:solidFill>
                  <a:schemeClr val="tx1"/>
                </a:solidFill>
                <a:latin typeface="+mn-lt"/>
                <a:ea typeface="+mn-ea"/>
                <a:cs typeface="+mn-cs"/>
              </a:rPr>
              <a:t>質問などは受け付けないようにしました．</a:t>
            </a:r>
            <a:endParaRPr kumimoji="1" lang="en-US" altLang="ja-JP" sz="1200" b="0" i="0" u="none" strike="noStrike" kern="1200" baseline="0" dirty="0" smtClean="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3181B15-3B0D-4C8D-9F1E-C8DC10CB5D3B}" type="slidenum">
              <a:rPr kumimoji="1" lang="ja-JP" altLang="en-US" smtClean="0"/>
              <a:t>11</a:t>
            </a:fld>
            <a:endParaRPr kumimoji="1" lang="ja-JP" altLang="en-US"/>
          </a:p>
        </p:txBody>
      </p:sp>
    </p:spTree>
    <p:extLst>
      <p:ext uri="{BB962C8B-B14F-4D97-AF65-F5344CB8AC3E}">
        <p14:creationId xmlns:p14="http://schemas.microsoft.com/office/powerpoint/2010/main" val="38739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FE743A9-5C59-4A7A-A760-9780C8127BCC}" type="datetimeFigureOut">
              <a:rPr kumimoji="1" lang="ja-JP" altLang="en-US" smtClean="0"/>
              <a:t>2017/3/21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A872D1-D813-446B-8416-B283C8674718}" type="slidenum">
              <a:rPr kumimoji="1" lang="ja-JP" altLang="en-US" smtClean="0"/>
              <a:t>‹#›</a:t>
            </a:fld>
            <a:endParaRPr kumimoji="1" lang="ja-JP" altLang="en-US"/>
          </a:p>
        </p:txBody>
      </p:sp>
    </p:spTree>
    <p:extLst>
      <p:ext uri="{BB962C8B-B14F-4D97-AF65-F5344CB8AC3E}">
        <p14:creationId xmlns:p14="http://schemas.microsoft.com/office/powerpoint/2010/main" val="2031925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FE743A9-5C59-4A7A-A760-9780C8127BCC}" type="datetimeFigureOut">
              <a:rPr kumimoji="1" lang="ja-JP" altLang="en-US" smtClean="0"/>
              <a:t>2017/3/21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A872D1-D813-446B-8416-B283C8674718}" type="slidenum">
              <a:rPr kumimoji="1" lang="ja-JP" altLang="en-US" smtClean="0"/>
              <a:t>‹#›</a:t>
            </a:fld>
            <a:endParaRPr kumimoji="1" lang="ja-JP" altLang="en-US"/>
          </a:p>
        </p:txBody>
      </p:sp>
    </p:spTree>
    <p:extLst>
      <p:ext uri="{BB962C8B-B14F-4D97-AF65-F5344CB8AC3E}">
        <p14:creationId xmlns:p14="http://schemas.microsoft.com/office/powerpoint/2010/main" val="1267553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FE743A9-5C59-4A7A-A760-9780C8127BCC}" type="datetimeFigureOut">
              <a:rPr kumimoji="1" lang="ja-JP" altLang="en-US" smtClean="0"/>
              <a:t>2017/3/21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A872D1-D813-446B-8416-B283C8674718}" type="slidenum">
              <a:rPr kumimoji="1" lang="ja-JP" altLang="en-US" smtClean="0"/>
              <a:t>‹#›</a:t>
            </a:fld>
            <a:endParaRPr kumimoji="1" lang="ja-JP" altLang="en-US"/>
          </a:p>
        </p:txBody>
      </p:sp>
    </p:spTree>
    <p:extLst>
      <p:ext uri="{BB962C8B-B14F-4D97-AF65-F5344CB8AC3E}">
        <p14:creationId xmlns:p14="http://schemas.microsoft.com/office/powerpoint/2010/main" val="325670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FE743A9-5C59-4A7A-A760-9780C8127BCC}" type="datetimeFigureOut">
              <a:rPr kumimoji="1" lang="ja-JP" altLang="en-US" smtClean="0"/>
              <a:t>2017/3/21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A872D1-D813-446B-8416-B283C8674718}" type="slidenum">
              <a:rPr kumimoji="1" lang="ja-JP" altLang="en-US" smtClean="0"/>
              <a:t>‹#›</a:t>
            </a:fld>
            <a:endParaRPr kumimoji="1" lang="ja-JP" altLang="en-US"/>
          </a:p>
        </p:txBody>
      </p:sp>
    </p:spTree>
    <p:extLst>
      <p:ext uri="{BB962C8B-B14F-4D97-AF65-F5344CB8AC3E}">
        <p14:creationId xmlns:p14="http://schemas.microsoft.com/office/powerpoint/2010/main" val="103479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FE743A9-5C59-4A7A-A760-9780C8127BCC}" type="datetimeFigureOut">
              <a:rPr kumimoji="1" lang="ja-JP" altLang="en-US" smtClean="0"/>
              <a:t>2017/3/21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A872D1-D813-446B-8416-B283C8674718}" type="slidenum">
              <a:rPr kumimoji="1" lang="ja-JP" altLang="en-US" smtClean="0"/>
              <a:t>‹#›</a:t>
            </a:fld>
            <a:endParaRPr kumimoji="1" lang="ja-JP" altLang="en-US"/>
          </a:p>
        </p:txBody>
      </p:sp>
    </p:spTree>
    <p:extLst>
      <p:ext uri="{BB962C8B-B14F-4D97-AF65-F5344CB8AC3E}">
        <p14:creationId xmlns:p14="http://schemas.microsoft.com/office/powerpoint/2010/main" val="338730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FE743A9-5C59-4A7A-A760-9780C8127BCC}" type="datetimeFigureOut">
              <a:rPr kumimoji="1" lang="ja-JP" altLang="en-US" smtClean="0"/>
              <a:t>2017/3/21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A872D1-D813-446B-8416-B283C8674718}" type="slidenum">
              <a:rPr kumimoji="1" lang="ja-JP" altLang="en-US" smtClean="0"/>
              <a:t>‹#›</a:t>
            </a:fld>
            <a:endParaRPr kumimoji="1" lang="ja-JP" altLang="en-US"/>
          </a:p>
        </p:txBody>
      </p:sp>
    </p:spTree>
    <p:extLst>
      <p:ext uri="{BB962C8B-B14F-4D97-AF65-F5344CB8AC3E}">
        <p14:creationId xmlns:p14="http://schemas.microsoft.com/office/powerpoint/2010/main" val="212793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FE743A9-5C59-4A7A-A760-9780C8127BCC}" type="datetimeFigureOut">
              <a:rPr kumimoji="1" lang="ja-JP" altLang="en-US" smtClean="0"/>
              <a:t>2017/3/21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4A872D1-D813-446B-8416-B283C8674718}" type="slidenum">
              <a:rPr kumimoji="1" lang="ja-JP" altLang="en-US" smtClean="0"/>
              <a:t>‹#›</a:t>
            </a:fld>
            <a:endParaRPr kumimoji="1" lang="ja-JP" altLang="en-US"/>
          </a:p>
        </p:txBody>
      </p:sp>
    </p:spTree>
    <p:extLst>
      <p:ext uri="{BB962C8B-B14F-4D97-AF65-F5344CB8AC3E}">
        <p14:creationId xmlns:p14="http://schemas.microsoft.com/office/powerpoint/2010/main" val="427914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FE743A9-5C59-4A7A-A760-9780C8127BCC}" type="datetimeFigureOut">
              <a:rPr kumimoji="1" lang="ja-JP" altLang="en-US" smtClean="0"/>
              <a:t>2017/3/21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A872D1-D813-446B-8416-B283C8674718}" type="slidenum">
              <a:rPr kumimoji="1" lang="ja-JP" altLang="en-US" smtClean="0"/>
              <a:t>‹#›</a:t>
            </a:fld>
            <a:endParaRPr kumimoji="1" lang="ja-JP" altLang="en-US"/>
          </a:p>
        </p:txBody>
      </p:sp>
    </p:spTree>
    <p:extLst>
      <p:ext uri="{BB962C8B-B14F-4D97-AF65-F5344CB8AC3E}">
        <p14:creationId xmlns:p14="http://schemas.microsoft.com/office/powerpoint/2010/main" val="286292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FE743A9-5C59-4A7A-A760-9780C8127BCC}" type="datetimeFigureOut">
              <a:rPr kumimoji="1" lang="ja-JP" altLang="en-US" smtClean="0"/>
              <a:t>2017/3/21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4A872D1-D813-446B-8416-B283C8674718}" type="slidenum">
              <a:rPr kumimoji="1" lang="ja-JP" altLang="en-US" smtClean="0"/>
              <a:t>‹#›</a:t>
            </a:fld>
            <a:endParaRPr kumimoji="1" lang="ja-JP" altLang="en-US"/>
          </a:p>
        </p:txBody>
      </p:sp>
    </p:spTree>
    <p:extLst>
      <p:ext uri="{BB962C8B-B14F-4D97-AF65-F5344CB8AC3E}">
        <p14:creationId xmlns:p14="http://schemas.microsoft.com/office/powerpoint/2010/main" val="337242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FE743A9-5C59-4A7A-A760-9780C8127BCC}" type="datetimeFigureOut">
              <a:rPr kumimoji="1" lang="ja-JP" altLang="en-US" smtClean="0"/>
              <a:t>2017/3/21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A872D1-D813-446B-8416-B283C8674718}" type="slidenum">
              <a:rPr kumimoji="1" lang="ja-JP" altLang="en-US" smtClean="0"/>
              <a:t>‹#›</a:t>
            </a:fld>
            <a:endParaRPr kumimoji="1" lang="ja-JP" altLang="en-US"/>
          </a:p>
        </p:txBody>
      </p:sp>
    </p:spTree>
    <p:extLst>
      <p:ext uri="{BB962C8B-B14F-4D97-AF65-F5344CB8AC3E}">
        <p14:creationId xmlns:p14="http://schemas.microsoft.com/office/powerpoint/2010/main" val="116580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FE743A9-5C59-4A7A-A760-9780C8127BCC}" type="datetimeFigureOut">
              <a:rPr kumimoji="1" lang="ja-JP" altLang="en-US" smtClean="0"/>
              <a:t>2017/3/21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A872D1-D813-446B-8416-B283C8674718}" type="slidenum">
              <a:rPr kumimoji="1" lang="ja-JP" altLang="en-US" smtClean="0"/>
              <a:t>‹#›</a:t>
            </a:fld>
            <a:endParaRPr kumimoji="1" lang="ja-JP" altLang="en-US"/>
          </a:p>
        </p:txBody>
      </p:sp>
    </p:spTree>
    <p:extLst>
      <p:ext uri="{BB962C8B-B14F-4D97-AF65-F5344CB8AC3E}">
        <p14:creationId xmlns:p14="http://schemas.microsoft.com/office/powerpoint/2010/main" val="2002913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743A9-5C59-4A7A-A760-9780C8127BCC}" type="datetimeFigureOut">
              <a:rPr kumimoji="1" lang="ja-JP" altLang="en-US" smtClean="0"/>
              <a:t>2017/3/21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872D1-D813-446B-8416-B283C8674718}" type="slidenum">
              <a:rPr kumimoji="1" lang="ja-JP" altLang="en-US" smtClean="0"/>
              <a:t>‹#›</a:t>
            </a:fld>
            <a:endParaRPr kumimoji="1" lang="ja-JP" altLang="en-US"/>
          </a:p>
        </p:txBody>
      </p:sp>
    </p:spTree>
    <p:extLst>
      <p:ext uri="{BB962C8B-B14F-4D97-AF65-F5344CB8AC3E}">
        <p14:creationId xmlns:p14="http://schemas.microsoft.com/office/powerpoint/2010/main" val="4190177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27289" y="1122363"/>
            <a:ext cx="10126133" cy="2387600"/>
          </a:xfrm>
        </p:spPr>
        <p:txBody>
          <a:bodyPr>
            <a:normAutofit fontScale="90000"/>
          </a:bodyPr>
          <a:lstStyle/>
          <a:p>
            <a:r>
              <a:rPr lang="ja-JP" altLang="en-US" dirty="0"/>
              <a:t>データ分析教育への</a:t>
            </a:r>
            <a:r>
              <a:rPr lang="ja-JP" altLang="en-US" dirty="0" smtClean="0"/>
              <a:t>アクティブ・ラーニング</a:t>
            </a:r>
            <a:r>
              <a:rPr lang="ja-JP" altLang="en-US" dirty="0"/>
              <a:t>手法の</a:t>
            </a:r>
            <a:r>
              <a:rPr lang="ja-JP" altLang="en-US" dirty="0" smtClean="0"/>
              <a:t>導入提案と実践</a:t>
            </a:r>
            <a:endParaRPr kumimoji="1" lang="ja-JP" altLang="en-US" dirty="0"/>
          </a:p>
        </p:txBody>
      </p:sp>
      <p:sp>
        <p:nvSpPr>
          <p:cNvPr id="3" name="サブタイトル 2"/>
          <p:cNvSpPr>
            <a:spLocks noGrp="1"/>
          </p:cNvSpPr>
          <p:nvPr>
            <p:ph type="subTitle" idx="1"/>
          </p:nvPr>
        </p:nvSpPr>
        <p:spPr>
          <a:xfrm>
            <a:off x="4899377" y="4346221"/>
            <a:ext cx="6254045" cy="1512711"/>
          </a:xfrm>
        </p:spPr>
        <p:txBody>
          <a:bodyPr>
            <a:normAutofit/>
          </a:bodyPr>
          <a:lstStyle/>
          <a:p>
            <a:pPr algn="just"/>
            <a:r>
              <a:rPr lang="ja-JP" altLang="en-US" sz="3200" dirty="0" smtClean="0"/>
              <a:t>プロジェクトマネジメントコース</a:t>
            </a:r>
            <a:endParaRPr lang="en-US" altLang="ja-JP" sz="3200" dirty="0"/>
          </a:p>
          <a:p>
            <a:pPr algn="just"/>
            <a:r>
              <a:rPr lang="ja-JP" altLang="en-US" sz="3200" dirty="0" smtClean="0"/>
              <a:t>矢吹研究室　</a:t>
            </a:r>
            <a:r>
              <a:rPr lang="en-US" altLang="ja-JP" sz="3200" dirty="0" smtClean="0"/>
              <a:t>1342015</a:t>
            </a:r>
            <a:r>
              <a:rPr lang="ja-JP" altLang="en-US" sz="3200" dirty="0" smtClean="0"/>
              <a:t>　</a:t>
            </a:r>
            <a:r>
              <a:rPr lang="ja-JP" altLang="en-US" sz="3200" dirty="0"/>
              <a:t>板倉</a:t>
            </a:r>
            <a:r>
              <a:rPr lang="ja-JP" altLang="en-US" sz="3200" dirty="0" smtClean="0"/>
              <a:t>啓</a:t>
            </a:r>
            <a:r>
              <a:rPr lang="ja-JP" altLang="en-US" sz="3200" dirty="0"/>
              <a:t>太</a:t>
            </a:r>
          </a:p>
        </p:txBody>
      </p:sp>
    </p:spTree>
    <p:extLst>
      <p:ext uri="{BB962C8B-B14F-4D97-AF65-F5344CB8AC3E}">
        <p14:creationId xmlns:p14="http://schemas.microsoft.com/office/powerpoint/2010/main" val="3554419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r>
              <a:rPr lang="ja-JP" altLang="en-US" dirty="0" smtClean="0"/>
              <a:t>の流れ</a:t>
            </a:r>
            <a:endParaRPr kumimoji="1" lang="ja-JP" altLang="en-US" dirty="0"/>
          </a:p>
        </p:txBody>
      </p:sp>
      <p:sp>
        <p:nvSpPr>
          <p:cNvPr id="3" name="コンテンツ プレースホルダー 2"/>
          <p:cNvSpPr>
            <a:spLocks noGrp="1"/>
          </p:cNvSpPr>
          <p:nvPr>
            <p:ph idx="1"/>
          </p:nvPr>
        </p:nvSpPr>
        <p:spPr>
          <a:xfrm>
            <a:off x="838200" y="1825624"/>
            <a:ext cx="10515600" cy="4620895"/>
          </a:xfrm>
        </p:spPr>
        <p:txBody>
          <a:bodyPr>
            <a:normAutofit fontScale="92500" lnSpcReduction="10000"/>
          </a:bodyPr>
          <a:lstStyle/>
          <a:p>
            <a:pPr marL="0" indent="0">
              <a:buNone/>
            </a:pPr>
            <a:r>
              <a:rPr kumimoji="1" lang="ja-JP" altLang="en-US" dirty="0" smtClean="0"/>
              <a:t>第</a:t>
            </a:r>
            <a:r>
              <a:rPr kumimoji="1" lang="en-US" altLang="ja-JP" dirty="0" smtClean="0"/>
              <a:t>1</a:t>
            </a:r>
            <a:r>
              <a:rPr kumimoji="1" lang="ja-JP" altLang="en-US" dirty="0" smtClean="0"/>
              <a:t>週</a:t>
            </a:r>
            <a:endParaRPr kumimoji="1" lang="en-US" altLang="ja-JP" dirty="0" smtClean="0"/>
          </a:p>
          <a:p>
            <a:pPr marL="0" indent="0">
              <a:buNone/>
            </a:pPr>
            <a:endParaRPr kumimoji="1" lang="en-US" altLang="ja-JP" dirty="0" smtClean="0"/>
          </a:p>
          <a:p>
            <a:pPr marL="0" indent="0">
              <a:buNone/>
            </a:pPr>
            <a:r>
              <a:rPr lang="ja-JP" altLang="en-US" dirty="0" smtClean="0"/>
              <a:t>概要説明</a:t>
            </a:r>
            <a:endParaRPr lang="en-US" altLang="ja-JP" dirty="0" smtClean="0"/>
          </a:p>
          <a:p>
            <a:pPr>
              <a:buFont typeface="Wingdings" panose="05000000000000000000" pitchFamily="2" charset="2"/>
              <a:buChar char="u"/>
            </a:pPr>
            <a:r>
              <a:rPr lang="ja-JP" altLang="en-US" dirty="0" smtClean="0"/>
              <a:t>実験の概要を学生に説明する</a:t>
            </a:r>
            <a:endParaRPr lang="en-US" altLang="ja-JP" dirty="0" smtClean="0"/>
          </a:p>
          <a:p>
            <a:pPr marL="0" indent="0">
              <a:buNone/>
            </a:pPr>
            <a:endParaRPr kumimoji="1" lang="en-US" altLang="ja-JP" dirty="0"/>
          </a:p>
          <a:p>
            <a:pPr marL="0" indent="0">
              <a:buNone/>
            </a:pPr>
            <a:r>
              <a:rPr lang="ja-JP" altLang="en-US" dirty="0" smtClean="0"/>
              <a:t>グループ分け</a:t>
            </a:r>
            <a:endParaRPr lang="en-US" altLang="ja-JP" dirty="0" smtClean="0"/>
          </a:p>
          <a:p>
            <a:pPr>
              <a:buFont typeface="Wingdings" panose="05000000000000000000" pitchFamily="2" charset="2"/>
              <a:buChar char="u"/>
            </a:pPr>
            <a:r>
              <a:rPr kumimoji="1" lang="ja-JP" altLang="en-US" dirty="0" smtClean="0"/>
              <a:t>４，</a:t>
            </a:r>
            <a:r>
              <a:rPr kumimoji="1" lang="en-US" altLang="ja-JP" dirty="0" smtClean="0"/>
              <a:t>5</a:t>
            </a:r>
            <a:r>
              <a:rPr kumimoji="1" lang="ja-JP" altLang="en-US" dirty="0" smtClean="0"/>
              <a:t>人で</a:t>
            </a:r>
            <a:r>
              <a:rPr kumimoji="1" lang="en-US" altLang="ja-JP" dirty="0" smtClean="0"/>
              <a:t>1</a:t>
            </a:r>
            <a:r>
              <a:rPr kumimoji="1" lang="ja-JP" altLang="en-US" dirty="0" smtClean="0"/>
              <a:t>グループにする（全</a:t>
            </a:r>
            <a:r>
              <a:rPr kumimoji="1" lang="en-US" altLang="ja-JP" dirty="0" smtClean="0"/>
              <a:t>33</a:t>
            </a:r>
            <a:r>
              <a:rPr kumimoji="1" lang="ja-JP" altLang="en-US" dirty="0" smtClean="0"/>
              <a:t>グループ）</a:t>
            </a:r>
            <a:endParaRPr kumimoji="1" lang="en-US" altLang="ja-JP" dirty="0" smtClean="0"/>
          </a:p>
          <a:p>
            <a:pPr>
              <a:buFont typeface="Wingdings" panose="05000000000000000000" pitchFamily="2" charset="2"/>
              <a:buChar char="u"/>
            </a:pPr>
            <a:r>
              <a:rPr lang="ja-JP" altLang="en-US" dirty="0" smtClean="0"/>
              <a:t>グループ分けはランダムに割り振る</a:t>
            </a:r>
            <a:endParaRPr lang="en-US" altLang="ja-JP" dirty="0" smtClean="0"/>
          </a:p>
          <a:p>
            <a:pPr>
              <a:buFont typeface="Wingdings" panose="05000000000000000000" pitchFamily="2" charset="2"/>
              <a:buChar char="u"/>
            </a:pPr>
            <a:r>
              <a:rPr lang="ja-JP" altLang="en-US" dirty="0" smtClean="0"/>
              <a:t>（欠席者がいた場合は調整する）</a:t>
            </a:r>
            <a:endParaRPr lang="en-US" altLang="ja-JP" dirty="0" smtClean="0"/>
          </a:p>
          <a:p>
            <a:pPr>
              <a:buFont typeface="Wingdings" panose="05000000000000000000" pitchFamily="2" charset="2"/>
              <a:buChar char="u"/>
            </a:pPr>
            <a:r>
              <a:rPr kumimoji="1" lang="ja-JP" altLang="en-US" dirty="0" smtClean="0"/>
              <a:t>各グループで</a:t>
            </a:r>
            <a:r>
              <a:rPr lang="en-US" altLang="ja-JP" dirty="0" smtClean="0"/>
              <a:t>PM</a:t>
            </a:r>
            <a:r>
              <a:rPr lang="ja-JP" altLang="en-US" dirty="0" smtClean="0"/>
              <a:t>を決定してもらう</a:t>
            </a:r>
            <a:endParaRPr kumimoji="1" lang="ja-JP" altLang="en-US" dirty="0"/>
          </a:p>
        </p:txBody>
      </p:sp>
    </p:spTree>
    <p:extLst>
      <p:ext uri="{BB962C8B-B14F-4D97-AF65-F5344CB8AC3E}">
        <p14:creationId xmlns:p14="http://schemas.microsoft.com/office/powerpoint/2010/main" val="3549309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実験の流れ</a:t>
            </a:r>
            <a:endParaRPr kumimoji="1" lang="ja-JP" altLang="en-US" dirty="0"/>
          </a:p>
        </p:txBody>
      </p:sp>
      <p:sp>
        <p:nvSpPr>
          <p:cNvPr id="3" name="コンテンツ プレースホルダー 2"/>
          <p:cNvSpPr>
            <a:spLocks noGrp="1"/>
          </p:cNvSpPr>
          <p:nvPr>
            <p:ph idx="1"/>
          </p:nvPr>
        </p:nvSpPr>
        <p:spPr>
          <a:xfrm>
            <a:off x="838200" y="1690688"/>
            <a:ext cx="10515600" cy="4740592"/>
          </a:xfrm>
        </p:spPr>
        <p:txBody>
          <a:bodyPr>
            <a:normAutofit/>
          </a:bodyPr>
          <a:lstStyle/>
          <a:p>
            <a:pPr marL="0" indent="0">
              <a:buNone/>
            </a:pPr>
            <a:r>
              <a:rPr kumimoji="1" lang="ja-JP" altLang="en-US" dirty="0" smtClean="0"/>
              <a:t>第</a:t>
            </a:r>
            <a:r>
              <a:rPr kumimoji="1" lang="en-US" altLang="ja-JP" dirty="0" smtClean="0"/>
              <a:t>2</a:t>
            </a:r>
            <a:r>
              <a:rPr kumimoji="1" lang="ja-JP" altLang="en-US" dirty="0" smtClean="0"/>
              <a:t>週</a:t>
            </a:r>
            <a:endParaRPr kumimoji="1" lang="en-US" altLang="ja-JP" dirty="0" smtClean="0"/>
          </a:p>
          <a:p>
            <a:pPr marL="0" indent="0">
              <a:buNone/>
            </a:pPr>
            <a:r>
              <a:rPr kumimoji="1" lang="ja-JP" altLang="en-US" dirty="0" smtClean="0"/>
              <a:t>グループワーク</a:t>
            </a:r>
            <a:endParaRPr kumimoji="1" lang="en-US" altLang="ja-JP" dirty="0" smtClean="0"/>
          </a:p>
          <a:p>
            <a:pPr>
              <a:buFont typeface="Wingdings" panose="05000000000000000000" pitchFamily="2" charset="2"/>
              <a:buChar char="u"/>
            </a:pPr>
            <a:r>
              <a:rPr lang="ja-JP" altLang="en-US" dirty="0" smtClean="0"/>
              <a:t>グループで質問項目を</a:t>
            </a:r>
            <a:r>
              <a:rPr lang="en-US" altLang="ja-JP" dirty="0" smtClean="0"/>
              <a:t>3</a:t>
            </a:r>
            <a:r>
              <a:rPr lang="ja-JP" altLang="en-US" dirty="0" smtClean="0"/>
              <a:t>つ考えてもらう</a:t>
            </a:r>
            <a:endParaRPr lang="en-US" altLang="ja-JP" dirty="0" smtClean="0"/>
          </a:p>
          <a:p>
            <a:pPr>
              <a:buFont typeface="Wingdings" panose="05000000000000000000" pitchFamily="2" charset="2"/>
              <a:buChar char="u"/>
            </a:pPr>
            <a:r>
              <a:rPr kumimoji="1" lang="en-US" altLang="ja-JP" dirty="0" smtClean="0"/>
              <a:t>Google</a:t>
            </a:r>
            <a:r>
              <a:rPr kumimoji="1" lang="ja-JP" altLang="en-US" dirty="0" smtClean="0"/>
              <a:t>フォームで実現可能な質問項目に限定</a:t>
            </a:r>
            <a:endParaRPr kumimoji="1" lang="en-US" altLang="ja-JP" dirty="0" smtClean="0"/>
          </a:p>
          <a:p>
            <a:pPr>
              <a:buFont typeface="Wingdings" panose="05000000000000000000" pitchFamily="2" charset="2"/>
              <a:buChar char="u"/>
            </a:pPr>
            <a:r>
              <a:rPr lang="ja-JP" altLang="en-US" dirty="0" smtClean="0"/>
              <a:t>回答が自由記述方式のものは禁止とする</a:t>
            </a:r>
            <a:endParaRPr lang="en-US" altLang="ja-JP" dirty="0" smtClean="0"/>
          </a:p>
          <a:p>
            <a:pPr>
              <a:buFont typeface="Wingdings" panose="05000000000000000000" pitchFamily="2" charset="2"/>
              <a:buChar char="u"/>
            </a:pPr>
            <a:r>
              <a:rPr kumimoji="1" lang="ja-JP" altLang="en-US" dirty="0" smtClean="0"/>
              <a:t>質問はメールにて送ってもらう</a:t>
            </a:r>
            <a:endParaRPr kumimoji="1" lang="en-US" altLang="ja-JP" dirty="0" smtClean="0"/>
          </a:p>
          <a:p>
            <a:pPr>
              <a:buFont typeface="Wingdings" panose="05000000000000000000" pitchFamily="2" charset="2"/>
              <a:buChar char="u"/>
            </a:pPr>
            <a:r>
              <a:rPr lang="ja-JP" altLang="en-US" dirty="0" smtClean="0"/>
              <a:t>質問項目の作成は早い者勝ちとする</a:t>
            </a:r>
            <a:endParaRPr lang="en-US" altLang="ja-JP" dirty="0" smtClean="0"/>
          </a:p>
          <a:p>
            <a:pPr>
              <a:buFont typeface="Wingdings" panose="05000000000000000000" pitchFamily="2" charset="2"/>
              <a:buChar char="u"/>
            </a:pPr>
            <a:r>
              <a:rPr kumimoji="1" lang="ja-JP" altLang="en-US" dirty="0" smtClean="0"/>
              <a:t>他のグループと質問項目が被った場合は変更してもらう</a:t>
            </a:r>
            <a:endParaRPr kumimoji="1" lang="en-US" altLang="ja-JP" dirty="0" smtClean="0"/>
          </a:p>
          <a:p>
            <a:pPr>
              <a:buFont typeface="Wingdings" panose="05000000000000000000" pitchFamily="2" charset="2"/>
              <a:buChar char="u"/>
            </a:pPr>
            <a:r>
              <a:rPr lang="ja-JP" altLang="en-US" dirty="0" smtClean="0"/>
              <a:t>質問の受付期限は</a:t>
            </a:r>
            <a:r>
              <a:rPr lang="en-US" altLang="ja-JP" dirty="0" smtClean="0"/>
              <a:t>11</a:t>
            </a:r>
            <a:r>
              <a:rPr lang="ja-JP" altLang="en-US" dirty="0" smtClean="0"/>
              <a:t>月</a:t>
            </a:r>
            <a:r>
              <a:rPr lang="en-US" altLang="ja-JP" dirty="0" smtClean="0"/>
              <a:t>2</a:t>
            </a:r>
            <a:r>
              <a:rPr lang="ja-JP" altLang="en-US" dirty="0" smtClean="0"/>
              <a:t>日～</a:t>
            </a:r>
            <a:r>
              <a:rPr lang="en-US" altLang="ja-JP" dirty="0" smtClean="0"/>
              <a:t>11</a:t>
            </a:r>
            <a:r>
              <a:rPr lang="ja-JP" altLang="en-US" dirty="0" smtClean="0"/>
              <a:t>月</a:t>
            </a:r>
            <a:r>
              <a:rPr lang="en-US" altLang="ja-JP" dirty="0" smtClean="0"/>
              <a:t>11</a:t>
            </a:r>
            <a:r>
              <a:rPr lang="ja-JP" altLang="en-US" dirty="0" smtClean="0"/>
              <a:t>日までとする</a:t>
            </a:r>
            <a:endParaRPr kumimoji="1" lang="ja-JP" altLang="en-US" dirty="0"/>
          </a:p>
        </p:txBody>
      </p:sp>
    </p:spTree>
    <p:extLst>
      <p:ext uri="{BB962C8B-B14F-4D97-AF65-F5344CB8AC3E}">
        <p14:creationId xmlns:p14="http://schemas.microsoft.com/office/powerpoint/2010/main" val="1004761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991235"/>
          </a:xfrm>
        </p:spPr>
        <p:txBody>
          <a:bodyPr/>
          <a:lstStyle/>
          <a:p>
            <a:r>
              <a:rPr lang="ja-JP" altLang="en-US" b="1" dirty="0"/>
              <a:t>集まった質問の一例</a:t>
            </a:r>
            <a:endParaRPr lang="en-US" altLang="ja-JP" b="1" dirty="0"/>
          </a:p>
        </p:txBody>
      </p:sp>
      <p:sp>
        <p:nvSpPr>
          <p:cNvPr id="3" name="コンテンツ プレースホルダー 2"/>
          <p:cNvSpPr>
            <a:spLocks noGrp="1"/>
          </p:cNvSpPr>
          <p:nvPr>
            <p:ph idx="1"/>
          </p:nvPr>
        </p:nvSpPr>
        <p:spPr>
          <a:xfrm>
            <a:off x="838200" y="1356360"/>
            <a:ext cx="10515600" cy="4820603"/>
          </a:xfrm>
        </p:spPr>
        <p:txBody>
          <a:bodyPr>
            <a:normAutofit fontScale="92500" lnSpcReduction="10000"/>
          </a:bodyPr>
          <a:lstStyle/>
          <a:p>
            <a:pPr marL="0" indent="0">
              <a:buNone/>
            </a:pPr>
            <a:endParaRPr lang="en-US" altLang="ja-JP" sz="2200" dirty="0"/>
          </a:p>
          <a:p>
            <a:pPr marL="0" indent="0">
              <a:buNone/>
            </a:pPr>
            <a:r>
              <a:rPr lang="ja-JP" altLang="en-US" sz="2200" dirty="0" smtClean="0"/>
              <a:t>あなた</a:t>
            </a:r>
            <a:r>
              <a:rPr lang="ja-JP" altLang="en-US" sz="2200" dirty="0"/>
              <a:t>は週に魚を約何回食べますか？　ラジオボタン</a:t>
            </a:r>
          </a:p>
          <a:p>
            <a:pPr marL="0" indent="0">
              <a:buNone/>
            </a:pPr>
            <a:r>
              <a:rPr lang="en-US" altLang="ja-JP" sz="2200" dirty="0" smtClean="0"/>
              <a:t>(</a:t>
            </a:r>
            <a:r>
              <a:rPr lang="ja-JP" altLang="en-US" sz="2200" dirty="0" smtClean="0"/>
              <a:t>・</a:t>
            </a:r>
            <a:r>
              <a:rPr lang="en-US" altLang="ja-JP" sz="2200" dirty="0"/>
              <a:t>0</a:t>
            </a:r>
            <a:r>
              <a:rPr lang="ja-JP" altLang="en-US" sz="2200" dirty="0"/>
              <a:t>回・</a:t>
            </a:r>
            <a:r>
              <a:rPr lang="en-US" altLang="ja-JP" sz="2200" dirty="0"/>
              <a:t>1</a:t>
            </a:r>
            <a:r>
              <a:rPr lang="ja-JP" altLang="en-US" sz="2200" dirty="0"/>
              <a:t>回・</a:t>
            </a:r>
            <a:r>
              <a:rPr lang="en-US" altLang="ja-JP" sz="2200" dirty="0"/>
              <a:t>2</a:t>
            </a:r>
            <a:r>
              <a:rPr lang="ja-JP" altLang="en-US" sz="2200" dirty="0"/>
              <a:t>回・</a:t>
            </a:r>
            <a:r>
              <a:rPr lang="en-US" altLang="ja-JP" sz="2200" dirty="0"/>
              <a:t>3</a:t>
            </a:r>
            <a:r>
              <a:rPr lang="ja-JP" altLang="en-US" sz="2200" dirty="0"/>
              <a:t>回・</a:t>
            </a:r>
            <a:r>
              <a:rPr lang="en-US" altLang="ja-JP" sz="2200" dirty="0"/>
              <a:t>4</a:t>
            </a:r>
            <a:r>
              <a:rPr lang="ja-JP" altLang="en-US" sz="2200" dirty="0"/>
              <a:t>回</a:t>
            </a:r>
            <a:r>
              <a:rPr lang="ja-JP" altLang="en-US" sz="2200" dirty="0" smtClean="0"/>
              <a:t>以上</a:t>
            </a:r>
            <a:r>
              <a:rPr lang="en-US" altLang="ja-JP" sz="2200" dirty="0" smtClean="0"/>
              <a:t>)</a:t>
            </a:r>
          </a:p>
          <a:p>
            <a:pPr marL="0" indent="0">
              <a:buNone/>
            </a:pPr>
            <a:endParaRPr kumimoji="1" lang="en-US" altLang="ja-JP" sz="2200" dirty="0"/>
          </a:p>
          <a:p>
            <a:pPr marL="0" indent="0">
              <a:buNone/>
            </a:pPr>
            <a:r>
              <a:rPr lang="ja-JP" altLang="en-US" sz="2200" dirty="0" smtClean="0"/>
              <a:t>身だしなみを整えるのにかける時間は何分ですか？</a:t>
            </a:r>
            <a:r>
              <a:rPr lang="en-US" altLang="ja-JP" sz="2200" dirty="0" smtClean="0"/>
              <a:t>(</a:t>
            </a:r>
            <a:r>
              <a:rPr lang="ja-JP" altLang="en-US" sz="2200" dirty="0" smtClean="0"/>
              <a:t>服、髪、メイク等全て</a:t>
            </a:r>
            <a:r>
              <a:rPr lang="en-US" altLang="ja-JP" sz="2200" dirty="0" smtClean="0"/>
              <a:t>)</a:t>
            </a:r>
            <a:r>
              <a:rPr lang="ja-JP" altLang="en-US" sz="2200" dirty="0" smtClean="0"/>
              <a:t>　テキスト</a:t>
            </a:r>
          </a:p>
          <a:p>
            <a:pPr marL="0" indent="0">
              <a:buNone/>
            </a:pPr>
            <a:r>
              <a:rPr lang="ja-JP" altLang="en-US" sz="2200" dirty="0" smtClean="0"/>
              <a:t> </a:t>
            </a:r>
            <a:r>
              <a:rPr lang="en-US" altLang="ja-JP" sz="2200" dirty="0" smtClean="0"/>
              <a:t>(</a:t>
            </a:r>
            <a:r>
              <a:rPr lang="ja-JP" altLang="en-US" sz="2200" dirty="0" smtClean="0"/>
              <a:t>数値入力で回答</a:t>
            </a:r>
            <a:r>
              <a:rPr lang="en-US" altLang="ja-JP" sz="2200" dirty="0" smtClean="0"/>
              <a:t>)</a:t>
            </a:r>
          </a:p>
          <a:p>
            <a:pPr marL="0" indent="0">
              <a:buNone/>
            </a:pPr>
            <a:endParaRPr kumimoji="1" lang="en-US" altLang="ja-JP" sz="2200" dirty="0" smtClean="0"/>
          </a:p>
          <a:p>
            <a:pPr marL="0" indent="0">
              <a:buNone/>
            </a:pPr>
            <a:r>
              <a:rPr lang="ja-JP" altLang="en-US" sz="2200" dirty="0" smtClean="0"/>
              <a:t>授業</a:t>
            </a:r>
            <a:r>
              <a:rPr lang="ja-JP" altLang="en-US" sz="2200" dirty="0"/>
              <a:t>時間を除く</a:t>
            </a:r>
            <a:r>
              <a:rPr lang="en-US" altLang="ja-JP" sz="2200" dirty="0"/>
              <a:t>1</a:t>
            </a:r>
            <a:r>
              <a:rPr lang="ja-JP" altLang="en-US" sz="2200" dirty="0"/>
              <a:t>週間の学習時間は</a:t>
            </a:r>
            <a:r>
              <a:rPr lang="ja-JP" altLang="en-US" sz="2200" dirty="0" smtClean="0"/>
              <a:t>？　チェックボックス</a:t>
            </a:r>
            <a:endParaRPr lang="ja-JP" altLang="en-US" sz="2200" dirty="0"/>
          </a:p>
          <a:p>
            <a:pPr marL="0" indent="0">
              <a:buNone/>
            </a:pPr>
            <a:r>
              <a:rPr lang="en-US" altLang="ja-JP" sz="2200" dirty="0" smtClean="0"/>
              <a:t>(</a:t>
            </a:r>
            <a:r>
              <a:rPr lang="ja-JP" altLang="en-US" sz="2200" dirty="0" smtClean="0"/>
              <a:t>・</a:t>
            </a:r>
            <a:r>
              <a:rPr lang="en-US" altLang="ja-JP" sz="2200" dirty="0"/>
              <a:t>0〜5</a:t>
            </a:r>
            <a:r>
              <a:rPr lang="ja-JP" altLang="en-US" sz="2200" dirty="0"/>
              <a:t>時間 ・</a:t>
            </a:r>
            <a:r>
              <a:rPr lang="en-US" altLang="ja-JP" sz="2200" dirty="0"/>
              <a:t>5〜15</a:t>
            </a:r>
            <a:r>
              <a:rPr lang="ja-JP" altLang="en-US" sz="2200" dirty="0"/>
              <a:t>時間  ・</a:t>
            </a:r>
            <a:r>
              <a:rPr lang="en-US" altLang="ja-JP" sz="2200" dirty="0"/>
              <a:t>15〜25</a:t>
            </a:r>
            <a:r>
              <a:rPr lang="ja-JP" altLang="en-US" sz="2200" dirty="0"/>
              <a:t>時間 ・それ</a:t>
            </a:r>
            <a:r>
              <a:rPr lang="ja-JP" altLang="en-US" sz="2200" dirty="0" smtClean="0"/>
              <a:t>以上</a:t>
            </a:r>
            <a:r>
              <a:rPr lang="en-US" altLang="ja-JP" sz="2200" dirty="0" smtClean="0"/>
              <a:t>)</a:t>
            </a:r>
            <a:endParaRPr kumimoji="1" lang="en-US" altLang="ja-JP" sz="2200" dirty="0"/>
          </a:p>
          <a:p>
            <a:pPr marL="0" indent="0">
              <a:buNone/>
            </a:pPr>
            <a:endParaRPr kumimoji="1" lang="en-US" altLang="ja-JP" sz="2200" dirty="0" smtClean="0"/>
          </a:p>
          <a:p>
            <a:pPr marL="0" indent="0">
              <a:buNone/>
            </a:pPr>
            <a:r>
              <a:rPr lang="ja-JP" altLang="en-US" sz="2200" dirty="0"/>
              <a:t>合格した入試方式は何ですか</a:t>
            </a:r>
            <a:r>
              <a:rPr lang="ja-JP" altLang="en-US" sz="2200" dirty="0" smtClean="0"/>
              <a:t>？　ラジオボタン</a:t>
            </a:r>
            <a:endParaRPr lang="en-US" altLang="ja-JP" sz="2200" dirty="0"/>
          </a:p>
          <a:p>
            <a:pPr marL="0" indent="0">
              <a:buNone/>
            </a:pPr>
            <a:r>
              <a:rPr lang="en-US" altLang="ja-JP" sz="2200" dirty="0" smtClean="0"/>
              <a:t>(</a:t>
            </a:r>
            <a:r>
              <a:rPr lang="ja-JP" altLang="en-US" sz="2200" dirty="0" smtClean="0"/>
              <a:t>・</a:t>
            </a:r>
            <a:r>
              <a:rPr lang="en-US" altLang="ja-JP" sz="2200" dirty="0"/>
              <a:t>AO</a:t>
            </a:r>
            <a:r>
              <a:rPr lang="ja-JP" altLang="en-US" sz="2200" dirty="0"/>
              <a:t>入試・自己推薦入試・指定校制推薦入試・専門高校推薦入試・公募制推薦入試・センター利用・一般</a:t>
            </a:r>
            <a:r>
              <a:rPr lang="ja-JP" altLang="en-US" sz="2200" dirty="0" smtClean="0"/>
              <a:t>入試</a:t>
            </a:r>
            <a:r>
              <a:rPr lang="en-US" altLang="ja-JP" sz="2200" dirty="0" smtClean="0"/>
              <a:t>)</a:t>
            </a:r>
            <a:endParaRPr kumimoji="1" lang="ja-JP" altLang="en-US" sz="2200" dirty="0"/>
          </a:p>
        </p:txBody>
      </p:sp>
    </p:spTree>
    <p:extLst>
      <p:ext uri="{BB962C8B-B14F-4D97-AF65-F5344CB8AC3E}">
        <p14:creationId xmlns:p14="http://schemas.microsoft.com/office/powerpoint/2010/main" val="1177164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実験の流れ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第</a:t>
            </a:r>
            <a:r>
              <a:rPr lang="en-US" altLang="ja-JP" dirty="0" smtClean="0"/>
              <a:t>3</a:t>
            </a:r>
            <a:r>
              <a:rPr lang="ja-JP" altLang="en-US" dirty="0" smtClean="0"/>
              <a:t>週</a:t>
            </a:r>
            <a:endParaRPr lang="en-US" altLang="ja-JP" dirty="0" smtClean="0"/>
          </a:p>
          <a:p>
            <a:pPr marL="0" indent="0">
              <a:buNone/>
            </a:pPr>
            <a:r>
              <a:rPr lang="ja-JP" altLang="en-US" dirty="0" smtClean="0"/>
              <a:t>質問回答</a:t>
            </a:r>
            <a:endParaRPr lang="en-US" altLang="ja-JP" dirty="0" smtClean="0"/>
          </a:p>
          <a:p>
            <a:pPr>
              <a:buFont typeface="Wingdings" panose="05000000000000000000" pitchFamily="2" charset="2"/>
              <a:buChar char="u"/>
            </a:pPr>
            <a:r>
              <a:rPr lang="en-US" altLang="ja-JP" dirty="0" smtClean="0"/>
              <a:t>Google</a:t>
            </a:r>
            <a:r>
              <a:rPr lang="ja-JP" altLang="en-US" dirty="0" smtClean="0"/>
              <a:t>フォームにアンケートをまとめ，アンケートの</a:t>
            </a:r>
            <a:r>
              <a:rPr lang="en-US" altLang="ja-JP" dirty="0" smtClean="0"/>
              <a:t>URL</a:t>
            </a:r>
            <a:r>
              <a:rPr lang="ja-JP" altLang="en-US" dirty="0" smtClean="0"/>
              <a:t>を受講者に紹介し回答してもらう</a:t>
            </a:r>
            <a:endParaRPr lang="en-US" altLang="ja-JP" dirty="0" smtClean="0"/>
          </a:p>
          <a:p>
            <a:pPr>
              <a:buFont typeface="Wingdings" panose="05000000000000000000" pitchFamily="2" charset="2"/>
              <a:buChar char="u"/>
            </a:pPr>
            <a:r>
              <a:rPr lang="ja-JP" altLang="en-US" dirty="0" smtClean="0"/>
              <a:t>各グループの</a:t>
            </a:r>
            <a:r>
              <a:rPr lang="en-US" altLang="ja-JP" dirty="0" smtClean="0"/>
              <a:t>PM</a:t>
            </a:r>
            <a:r>
              <a:rPr lang="ja-JP" altLang="en-US" dirty="0" smtClean="0"/>
              <a:t>にメールを送り，メンバーと共有してもらうようにする</a:t>
            </a:r>
            <a:endParaRPr lang="en-US" altLang="ja-JP" dirty="0" smtClean="0"/>
          </a:p>
          <a:p>
            <a:pPr>
              <a:buFont typeface="Wingdings" panose="05000000000000000000" pitchFamily="2" charset="2"/>
              <a:buChar char="u"/>
            </a:pPr>
            <a:r>
              <a:rPr lang="ja-JP" altLang="en-US" dirty="0" smtClean="0"/>
              <a:t>回答期限は</a:t>
            </a:r>
            <a:r>
              <a:rPr lang="en-US" altLang="ja-JP" dirty="0" smtClean="0"/>
              <a:t>11</a:t>
            </a:r>
            <a:r>
              <a:rPr lang="ja-JP" altLang="en-US" dirty="0" smtClean="0"/>
              <a:t>月</a:t>
            </a:r>
            <a:r>
              <a:rPr lang="en-US" altLang="ja-JP" dirty="0" smtClean="0"/>
              <a:t>16</a:t>
            </a:r>
            <a:r>
              <a:rPr lang="ja-JP" altLang="en-US" dirty="0" smtClean="0"/>
              <a:t>日～</a:t>
            </a:r>
            <a:r>
              <a:rPr lang="en-US" altLang="ja-JP" dirty="0" smtClean="0"/>
              <a:t>11</a:t>
            </a:r>
            <a:r>
              <a:rPr lang="ja-JP" altLang="en-US" dirty="0" smtClean="0"/>
              <a:t>月</a:t>
            </a:r>
            <a:r>
              <a:rPr lang="en-US" altLang="ja-JP" dirty="0" smtClean="0"/>
              <a:t>26</a:t>
            </a:r>
            <a:r>
              <a:rPr lang="ja-JP" altLang="en-US" dirty="0" smtClean="0"/>
              <a:t>日迄とする</a:t>
            </a:r>
            <a:endParaRPr lang="en-US" altLang="ja-JP" dirty="0" smtClean="0"/>
          </a:p>
          <a:p>
            <a:pPr>
              <a:buFont typeface="Wingdings" panose="05000000000000000000" pitchFamily="2" charset="2"/>
              <a:buChar char="u"/>
            </a:pPr>
            <a:r>
              <a:rPr lang="ja-JP" altLang="en-US" dirty="0" smtClean="0"/>
              <a:t>スプレッドシートを使用し，アンケートの回答結果を収集する</a:t>
            </a:r>
            <a:endParaRPr lang="en-US" altLang="ja-JP" dirty="0" smtClean="0"/>
          </a:p>
          <a:p>
            <a:pPr>
              <a:buFont typeface="Wingdings" panose="05000000000000000000" pitchFamily="2" charset="2"/>
              <a:buChar char="u"/>
            </a:pP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1732299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6978" y="260623"/>
            <a:ext cx="10515600" cy="623298"/>
          </a:xfrm>
        </p:spPr>
        <p:txBody>
          <a:bodyPr>
            <a:normAutofit fontScale="90000"/>
          </a:bodyPr>
          <a:lstStyle/>
          <a:p>
            <a:r>
              <a:rPr lang="ja-JP" altLang="en-US" dirty="0"/>
              <a:t>実際のアンケート</a:t>
            </a:r>
            <a:endParaRPr kumimoji="1" lang="ja-JP" altLang="en-US" dirty="0"/>
          </a:p>
        </p:txBody>
      </p:sp>
      <p:pic>
        <p:nvPicPr>
          <p:cNvPr id="4"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b="31817"/>
          <a:stretch/>
        </p:blipFill>
        <p:spPr>
          <a:xfrm>
            <a:off x="3368040" y="883921"/>
            <a:ext cx="5669280" cy="5974080"/>
          </a:xfrm>
          <a:prstGeom prst="rect">
            <a:avLst/>
          </a:prstGeom>
          <a:noFill/>
          <a:ln>
            <a:noFill/>
          </a:ln>
        </p:spPr>
      </p:pic>
    </p:spTree>
    <p:extLst>
      <p:ext uri="{BB962C8B-B14F-4D97-AF65-F5344CB8AC3E}">
        <p14:creationId xmlns:p14="http://schemas.microsoft.com/office/powerpoint/2010/main" val="3067782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9238" y="269967"/>
            <a:ext cx="10515600" cy="548640"/>
          </a:xfrm>
        </p:spPr>
        <p:txBody>
          <a:bodyPr>
            <a:normAutofit fontScale="90000"/>
          </a:bodyPr>
          <a:lstStyle/>
          <a:p>
            <a:r>
              <a:rPr lang="ja-JP" altLang="en-US" dirty="0"/>
              <a:t>アンケートの回答結果</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69531" y="938463"/>
            <a:ext cx="8545444" cy="5686540"/>
          </a:xfrm>
        </p:spPr>
      </p:pic>
      <p:sp>
        <p:nvSpPr>
          <p:cNvPr id="5" name="テキスト ボックス 4"/>
          <p:cNvSpPr txBox="1"/>
          <p:nvPr/>
        </p:nvSpPr>
        <p:spPr>
          <a:xfrm>
            <a:off x="8369225" y="927749"/>
            <a:ext cx="2398413" cy="461665"/>
          </a:xfrm>
          <a:prstGeom prst="rect">
            <a:avLst/>
          </a:prstGeom>
          <a:noFill/>
        </p:spPr>
        <p:txBody>
          <a:bodyPr wrap="none" rtlCol="0">
            <a:spAutoFit/>
          </a:bodyPr>
          <a:lstStyle/>
          <a:p>
            <a:r>
              <a:rPr kumimoji="1" lang="ja-JP" altLang="en-US" sz="2400" dirty="0" smtClean="0"/>
              <a:t>全</a:t>
            </a:r>
            <a:r>
              <a:rPr kumimoji="1" lang="en-US" altLang="ja-JP" sz="2400" dirty="0" smtClean="0"/>
              <a:t>93</a:t>
            </a:r>
            <a:r>
              <a:rPr kumimoji="1" lang="ja-JP" altLang="en-US" sz="2400" dirty="0" smtClean="0"/>
              <a:t>項目　</a:t>
            </a:r>
            <a:r>
              <a:rPr kumimoji="1" lang="en-US" altLang="ja-JP" sz="2400" dirty="0" smtClean="0"/>
              <a:t>119</a:t>
            </a:r>
            <a:r>
              <a:rPr kumimoji="1" lang="ja-JP" altLang="en-US" sz="2400" dirty="0" smtClean="0"/>
              <a:t>件</a:t>
            </a:r>
            <a:endParaRPr kumimoji="1" lang="ja-JP" altLang="en-US" sz="2400" dirty="0"/>
          </a:p>
        </p:txBody>
      </p:sp>
    </p:spTree>
    <p:extLst>
      <p:ext uri="{BB962C8B-B14F-4D97-AF65-F5344CB8AC3E}">
        <p14:creationId xmlns:p14="http://schemas.microsoft.com/office/powerpoint/2010/main" val="2366396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実験の流れ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第</a:t>
            </a:r>
            <a:r>
              <a:rPr kumimoji="1" lang="en-US" altLang="ja-JP" dirty="0" smtClean="0"/>
              <a:t>4</a:t>
            </a:r>
            <a:r>
              <a:rPr kumimoji="1" lang="ja-JP" altLang="en-US" dirty="0" smtClean="0"/>
              <a:t>週</a:t>
            </a:r>
            <a:endParaRPr kumimoji="1" lang="en-US" altLang="ja-JP" dirty="0" smtClean="0"/>
          </a:p>
          <a:p>
            <a:pPr marL="0" indent="0">
              <a:buNone/>
            </a:pPr>
            <a:r>
              <a:rPr lang="ja-JP" altLang="en-US" dirty="0" smtClean="0"/>
              <a:t>データマイニング，成果物発表</a:t>
            </a:r>
            <a:endParaRPr lang="en-US" altLang="ja-JP" dirty="0" smtClean="0"/>
          </a:p>
          <a:p>
            <a:pPr>
              <a:buFont typeface="Wingdings" panose="05000000000000000000" pitchFamily="2" charset="2"/>
              <a:buChar char="u"/>
            </a:pPr>
            <a:r>
              <a:rPr kumimoji="1" lang="ja-JP" altLang="en-US" dirty="0" smtClean="0"/>
              <a:t>解析手法は何を使うのが有効かをグループで相談し，</a:t>
            </a:r>
            <a:r>
              <a:rPr lang="ja-JP" altLang="en-US" dirty="0" smtClean="0"/>
              <a:t>自分</a:t>
            </a:r>
            <a:r>
              <a:rPr lang="ja-JP" altLang="en-US" dirty="0"/>
              <a:t>のグループと全ての質問の</a:t>
            </a:r>
            <a:r>
              <a:rPr lang="ja-JP" altLang="en-US" dirty="0" smtClean="0"/>
              <a:t>結果を</a:t>
            </a:r>
            <a:r>
              <a:rPr lang="ja-JP" altLang="en-US" dirty="0"/>
              <a:t>データマイニングして</a:t>
            </a:r>
            <a:r>
              <a:rPr lang="ja-JP" altLang="en-US" dirty="0" smtClean="0"/>
              <a:t>もらう</a:t>
            </a:r>
            <a:endParaRPr lang="en-US" altLang="ja-JP" dirty="0"/>
          </a:p>
          <a:p>
            <a:pPr>
              <a:buFont typeface="Wingdings" panose="05000000000000000000" pitchFamily="2" charset="2"/>
              <a:buChar char="u"/>
            </a:pPr>
            <a:r>
              <a:rPr kumimoji="1" lang="ja-JP" altLang="en-US" dirty="0" smtClean="0"/>
              <a:t>分かったことを考察を交えて発表してもらう</a:t>
            </a:r>
            <a:endParaRPr kumimoji="1" lang="en-US" altLang="ja-JP" dirty="0" smtClean="0"/>
          </a:p>
          <a:p>
            <a:pPr>
              <a:buFont typeface="Wingdings" panose="05000000000000000000" pitchFamily="2" charset="2"/>
              <a:buChar char="u"/>
            </a:pPr>
            <a:endParaRPr kumimoji="1" lang="ja-JP" altLang="en-US" dirty="0"/>
          </a:p>
        </p:txBody>
      </p:sp>
    </p:spTree>
    <p:extLst>
      <p:ext uri="{BB962C8B-B14F-4D97-AF65-F5344CB8AC3E}">
        <p14:creationId xmlns:p14="http://schemas.microsoft.com/office/powerpoint/2010/main" val="3236890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6" name="テキスト ボックス 5"/>
          <p:cNvSpPr txBox="1"/>
          <p:nvPr/>
        </p:nvSpPr>
        <p:spPr>
          <a:xfrm>
            <a:off x="3251259" y="1229023"/>
            <a:ext cx="1811265" cy="461665"/>
          </a:xfrm>
          <a:prstGeom prst="rect">
            <a:avLst/>
          </a:prstGeom>
          <a:noFill/>
        </p:spPr>
        <p:txBody>
          <a:bodyPr wrap="none" rtlCol="0">
            <a:spAutoFit/>
          </a:bodyPr>
          <a:lstStyle/>
          <a:p>
            <a:r>
              <a:rPr kumimoji="1" lang="en-US" altLang="ja-JP" sz="2400" dirty="0" smtClean="0"/>
              <a:t>JABEE </a:t>
            </a:r>
            <a:r>
              <a:rPr kumimoji="1" lang="ja-JP" altLang="en-US" sz="2400" dirty="0" smtClean="0"/>
              <a:t>コース</a:t>
            </a:r>
            <a:endParaRPr kumimoji="1" lang="ja-JP" altLang="en-US" sz="2400" dirty="0"/>
          </a:p>
        </p:txBody>
      </p:sp>
      <p:sp>
        <p:nvSpPr>
          <p:cNvPr id="7" name="テキスト ボックス 6"/>
          <p:cNvSpPr txBox="1"/>
          <p:nvPr/>
        </p:nvSpPr>
        <p:spPr>
          <a:xfrm>
            <a:off x="8012204" y="1229022"/>
            <a:ext cx="1494320" cy="461665"/>
          </a:xfrm>
          <a:prstGeom prst="rect">
            <a:avLst/>
          </a:prstGeom>
          <a:noFill/>
        </p:spPr>
        <p:txBody>
          <a:bodyPr wrap="none" rtlCol="0">
            <a:spAutoFit/>
          </a:bodyPr>
          <a:lstStyle/>
          <a:p>
            <a:r>
              <a:rPr kumimoji="1" lang="en-US" altLang="ja-JP" sz="2400" dirty="0" smtClean="0"/>
              <a:t>PM </a:t>
            </a:r>
            <a:r>
              <a:rPr kumimoji="1" lang="ja-JP" altLang="en-US" sz="2400" dirty="0" smtClean="0"/>
              <a:t>コース</a:t>
            </a:r>
            <a:endParaRPr kumimoji="1" lang="ja-JP" altLang="en-US" sz="24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319" y="1690687"/>
            <a:ext cx="3947143" cy="5033964"/>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1398" y="1690686"/>
            <a:ext cx="3935931" cy="5033965"/>
          </a:xfrm>
          <a:prstGeom prst="rect">
            <a:avLst/>
          </a:prstGeom>
        </p:spPr>
      </p:pic>
    </p:spTree>
    <p:extLst>
      <p:ext uri="{BB962C8B-B14F-4D97-AF65-F5344CB8AC3E}">
        <p14:creationId xmlns:p14="http://schemas.microsoft.com/office/powerpoint/2010/main" val="1643233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1150854"/>
          </a:xfrm>
        </p:spPr>
        <p:txBody>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a:xfrm>
            <a:off x="838200" y="1515979"/>
            <a:ext cx="10515600" cy="5209674"/>
          </a:xfrm>
        </p:spPr>
        <p:txBody>
          <a:bodyPr/>
          <a:lstStyle/>
          <a:p>
            <a:pPr marL="0" indent="0">
              <a:buNone/>
            </a:pPr>
            <a:r>
              <a:rPr kumimoji="1" lang="ja-JP" altLang="en-US" dirty="0" smtClean="0"/>
              <a:t>データマイニング結果の一例</a:t>
            </a:r>
            <a:endParaRPr kumimoji="1" lang="en-US" altLang="ja-JP" dirty="0" smtClean="0"/>
          </a:p>
          <a:p>
            <a:pPr marL="0" indent="0">
              <a:buNone/>
            </a:pPr>
            <a:endParaRPr kumimoji="1" lang="ja-JP" altLang="en-US" dirty="0"/>
          </a:p>
        </p:txBody>
      </p:sp>
      <p:sp>
        <p:nvSpPr>
          <p:cNvPr id="4" name="角丸四角形 3"/>
          <p:cNvSpPr/>
          <p:nvPr/>
        </p:nvSpPr>
        <p:spPr>
          <a:xfrm>
            <a:off x="1203158" y="2526632"/>
            <a:ext cx="9216189" cy="11069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2400" dirty="0"/>
              <a:t>グループ</a:t>
            </a:r>
            <a:r>
              <a:rPr lang="en-US" altLang="ja-JP" sz="2400" dirty="0" smtClean="0"/>
              <a:t>5</a:t>
            </a:r>
          </a:p>
          <a:p>
            <a:r>
              <a:rPr lang="ja-JP" altLang="en-US" sz="2400" dirty="0" smtClean="0"/>
              <a:t>きちんと</a:t>
            </a:r>
            <a:r>
              <a:rPr lang="ja-JP" altLang="en-US" sz="2400" dirty="0"/>
              <a:t>講義に出席している人は成績が良い人が多いことがわかった．</a:t>
            </a:r>
            <a:endParaRPr kumimoji="1" lang="ja-JP" altLang="en-US" sz="2400" dirty="0"/>
          </a:p>
        </p:txBody>
      </p:sp>
      <p:sp>
        <p:nvSpPr>
          <p:cNvPr id="5" name="角丸四角形 4"/>
          <p:cNvSpPr/>
          <p:nvPr/>
        </p:nvSpPr>
        <p:spPr>
          <a:xfrm>
            <a:off x="1203158" y="3798344"/>
            <a:ext cx="9216189" cy="11069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2400" dirty="0" smtClean="0"/>
              <a:t>グループ</a:t>
            </a:r>
            <a:r>
              <a:rPr lang="en-US" altLang="ja-JP" sz="2400" dirty="0"/>
              <a:t>11</a:t>
            </a:r>
            <a:endParaRPr lang="en-US" altLang="ja-JP" sz="2400" dirty="0" smtClean="0"/>
          </a:p>
          <a:p>
            <a:r>
              <a:rPr lang="ja-JP" altLang="en-US" sz="2400" dirty="0"/>
              <a:t>優秀な生徒（</a:t>
            </a:r>
            <a:r>
              <a:rPr lang="en-US" altLang="ja-JP" sz="2400" dirty="0"/>
              <a:t>GPA3.0 </a:t>
            </a:r>
            <a:r>
              <a:rPr lang="ja-JP" altLang="en-US" sz="2400" dirty="0"/>
              <a:t>以上）なほど身だしなみにかける時間が多い．</a:t>
            </a:r>
            <a:endParaRPr kumimoji="1" lang="ja-JP" altLang="en-US" sz="2400" dirty="0"/>
          </a:p>
        </p:txBody>
      </p:sp>
      <p:sp>
        <p:nvSpPr>
          <p:cNvPr id="6" name="角丸四角形 5"/>
          <p:cNvSpPr/>
          <p:nvPr/>
        </p:nvSpPr>
        <p:spPr>
          <a:xfrm>
            <a:off x="1203158" y="5065296"/>
            <a:ext cx="9216189" cy="11069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2400" dirty="0" smtClean="0"/>
              <a:t>グループ</a:t>
            </a:r>
            <a:r>
              <a:rPr lang="en-US" altLang="ja-JP" sz="2400" dirty="0" smtClean="0"/>
              <a:t>31</a:t>
            </a:r>
          </a:p>
          <a:p>
            <a:r>
              <a:rPr lang="ja-JP" altLang="en-US" sz="2400" dirty="0"/>
              <a:t>英語の成績が高い人は</a:t>
            </a:r>
            <a:r>
              <a:rPr lang="en-US" altLang="ja-JP" sz="2400" dirty="0"/>
              <a:t>GPA </a:t>
            </a:r>
            <a:r>
              <a:rPr lang="ja-JP" altLang="en-US" sz="2400" dirty="0"/>
              <a:t>も高い</a:t>
            </a:r>
            <a:r>
              <a:rPr lang="en-US" altLang="ja-JP" sz="2400" dirty="0"/>
              <a:t>.</a:t>
            </a:r>
            <a:endParaRPr kumimoji="1" lang="ja-JP" altLang="en-US" sz="2400" dirty="0"/>
          </a:p>
        </p:txBody>
      </p:sp>
    </p:spTree>
    <p:extLst>
      <p:ext uri="{BB962C8B-B14F-4D97-AF65-F5344CB8AC3E}">
        <p14:creationId xmlns:p14="http://schemas.microsoft.com/office/powerpoint/2010/main" val="3044833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838033"/>
          </a:xfrm>
        </p:spPr>
        <p:txBody>
          <a:bodyPr/>
          <a:lstStyle/>
          <a:p>
            <a:r>
              <a:rPr lang="ja-JP" altLang="en-US" dirty="0"/>
              <a:t>結果</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4422" y="1203158"/>
            <a:ext cx="9180094" cy="5510462"/>
          </a:xfrm>
        </p:spPr>
      </p:pic>
    </p:spTree>
    <p:extLst>
      <p:ext uri="{BB962C8B-B14F-4D97-AF65-F5344CB8AC3E}">
        <p14:creationId xmlns:p14="http://schemas.microsoft.com/office/powerpoint/2010/main" val="1596581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アクティブ・ラーニングとは</a:t>
            </a:r>
            <a:endParaRPr kumimoji="1" lang="en-US" altLang="ja-JP" dirty="0" smtClean="0"/>
          </a:p>
          <a:p>
            <a:pPr marL="0" indent="0">
              <a:buNone/>
            </a:pPr>
            <a:r>
              <a:rPr lang="ja-JP" altLang="en-US" dirty="0"/>
              <a:t>教員</a:t>
            </a:r>
            <a:r>
              <a:rPr lang="ja-JP" altLang="en-US" dirty="0" smtClean="0"/>
              <a:t>による一方的な</a:t>
            </a:r>
            <a:r>
              <a:rPr lang="ja-JP" altLang="en-US" dirty="0"/>
              <a:t>講義形式の教育とは異なり，学修者の能動的な学修への</a:t>
            </a:r>
            <a:r>
              <a:rPr lang="ja-JP" altLang="en-US" dirty="0" smtClean="0"/>
              <a:t>参加を</a:t>
            </a:r>
            <a:r>
              <a:rPr lang="ja-JP" altLang="en-US" dirty="0"/>
              <a:t>取り入れた教授・学習法の</a:t>
            </a:r>
            <a:r>
              <a:rPr lang="ja-JP" altLang="en-US" dirty="0" smtClean="0"/>
              <a:t>総称である．</a:t>
            </a:r>
            <a:endParaRPr kumimoji="1" lang="en-US" altLang="ja-JP" dirty="0" smtClean="0"/>
          </a:p>
          <a:p>
            <a:pPr marL="0" indent="0">
              <a:buNone/>
            </a:pPr>
            <a:endParaRPr kumimoji="1" lang="en-US" altLang="ja-JP" dirty="0" smtClean="0"/>
          </a:p>
          <a:p>
            <a:pPr marL="0" indent="0">
              <a:buNone/>
            </a:pPr>
            <a:r>
              <a:rPr lang="ja-JP" altLang="ja-JP" dirty="0" smtClean="0"/>
              <a:t>発見</a:t>
            </a:r>
            <a:r>
              <a:rPr lang="ja-JP" altLang="ja-JP" dirty="0"/>
              <a:t>学習，問題解決型学習，体験学習，調査学習などが</a:t>
            </a:r>
            <a:r>
              <a:rPr lang="ja-JP" altLang="ja-JP" dirty="0" smtClean="0"/>
              <a:t>含まれ</a:t>
            </a:r>
            <a:r>
              <a:rPr lang="ja-JP" altLang="en-US" dirty="0"/>
              <a:t>る</a:t>
            </a:r>
            <a:r>
              <a:rPr lang="ja-JP" altLang="ja-JP" dirty="0" smtClean="0"/>
              <a:t>．</a:t>
            </a:r>
            <a:endParaRPr lang="ja-JP" altLang="ja-JP" dirty="0"/>
          </a:p>
          <a:p>
            <a:pPr marL="0" indent="0">
              <a:buNone/>
            </a:pPr>
            <a:r>
              <a:rPr lang="ja-JP" altLang="ja-JP" dirty="0"/>
              <a:t>またグループワーク・ディベートやグループディスカッションなども有効的なアクティブ・ラーニング手法の</a:t>
            </a:r>
            <a:r>
              <a:rPr lang="ja-JP" altLang="ja-JP" dirty="0" smtClean="0"/>
              <a:t>一つ</a:t>
            </a:r>
            <a:r>
              <a:rPr lang="ja-JP" altLang="en-US" dirty="0" smtClean="0"/>
              <a:t>であ</a:t>
            </a:r>
            <a:r>
              <a:rPr lang="ja-JP" altLang="en-US" dirty="0"/>
              <a:t>る</a:t>
            </a:r>
            <a:r>
              <a:rPr lang="ja-JP" altLang="ja-JP" dirty="0" smtClean="0"/>
              <a:t>．</a:t>
            </a:r>
            <a:endParaRPr lang="ja-JP" altLang="ja-JP" dirty="0"/>
          </a:p>
          <a:p>
            <a:pPr marL="0" indent="0">
              <a:buNone/>
            </a:pPr>
            <a:endParaRPr kumimoji="1" lang="ja-JP" altLang="en-US" dirty="0"/>
          </a:p>
        </p:txBody>
      </p:sp>
    </p:spTree>
    <p:extLst>
      <p:ext uri="{BB962C8B-B14F-4D97-AF65-F5344CB8AC3E}">
        <p14:creationId xmlns:p14="http://schemas.microsoft.com/office/powerpoint/2010/main" val="632650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発表</a:t>
            </a:r>
            <a:r>
              <a:rPr lang="ja-JP" altLang="en-US" dirty="0"/>
              <a:t>から有意</a:t>
            </a:r>
            <a:r>
              <a:rPr lang="ja-JP" altLang="en-US" dirty="0" smtClean="0"/>
              <a:t>な結果</a:t>
            </a:r>
            <a:r>
              <a:rPr lang="ja-JP" altLang="en-US" dirty="0"/>
              <a:t>はあまり得られなかった</a:t>
            </a:r>
            <a:r>
              <a:rPr lang="ja-JP" altLang="en-US" dirty="0" smtClean="0"/>
              <a:t>．</a:t>
            </a:r>
            <a:endParaRPr lang="en-US" altLang="ja-JP" dirty="0" smtClean="0"/>
          </a:p>
          <a:p>
            <a:pPr marL="0" indent="0">
              <a:buNone/>
            </a:pPr>
            <a:r>
              <a:rPr lang="ja-JP" altLang="ja-JP" dirty="0"/>
              <a:t>しかしながら，学習者自身が有意な</a:t>
            </a:r>
            <a:r>
              <a:rPr lang="ja-JP" altLang="ja-JP" dirty="0" smtClean="0"/>
              <a:t>データ</a:t>
            </a:r>
            <a:r>
              <a:rPr lang="ja-JP" altLang="en-US" dirty="0" smtClean="0"/>
              <a:t>を</a:t>
            </a:r>
            <a:r>
              <a:rPr lang="ja-JP" altLang="ja-JP" dirty="0" smtClean="0"/>
              <a:t>どう</a:t>
            </a:r>
            <a:r>
              <a:rPr lang="ja-JP" altLang="ja-JP" dirty="0"/>
              <a:t>すれば取れる</a:t>
            </a:r>
            <a:r>
              <a:rPr lang="ja-JP" altLang="ja-JP" dirty="0" smtClean="0"/>
              <a:t>か考えて</a:t>
            </a:r>
            <a:r>
              <a:rPr lang="ja-JP" altLang="ja-JP" dirty="0"/>
              <a:t>質問を作ったということで，学習者の能動的な学習への参加を取り入れた能力の育成をすることができたと</a:t>
            </a:r>
            <a:r>
              <a:rPr lang="ja-JP" altLang="ja-JP" dirty="0" smtClean="0"/>
              <a:t>考えます</a:t>
            </a:r>
            <a:r>
              <a:rPr lang="ja-JP" altLang="en-US" dirty="0" smtClean="0"/>
              <a:t>．</a:t>
            </a:r>
            <a:endParaRPr lang="en-US" altLang="ja-JP" dirty="0" smtClean="0"/>
          </a:p>
          <a:p>
            <a:pPr marL="0" indent="0">
              <a:buNone/>
            </a:pPr>
            <a:r>
              <a:rPr lang="ja-JP" altLang="en-US" dirty="0" smtClean="0"/>
              <a:t>また，各週</a:t>
            </a:r>
            <a:r>
              <a:rPr lang="ja-JP" altLang="en-US" dirty="0"/>
              <a:t>の講義内でグループワークを割り当てるよう設計するとさらに効果的なアクティブラーニングを行うことができると</a:t>
            </a:r>
            <a:r>
              <a:rPr lang="ja-JP" altLang="en-US" dirty="0" smtClean="0"/>
              <a:t>考える．</a:t>
            </a:r>
            <a:endParaRPr lang="ja-JP" altLang="en-US"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82467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本研究では，データ分析教育</a:t>
            </a:r>
            <a:r>
              <a:rPr lang="ja-JP" altLang="en-US" dirty="0"/>
              <a:t>にアクティブ・ラーニング</a:t>
            </a:r>
            <a:r>
              <a:rPr lang="ja-JP" altLang="en-US" dirty="0" smtClean="0"/>
              <a:t>を取り入れて</a:t>
            </a:r>
            <a:r>
              <a:rPr kumimoji="1" lang="en-US" altLang="ja-JP" dirty="0" smtClean="0"/>
              <a:t>4</a:t>
            </a:r>
            <a:r>
              <a:rPr lang="ja-JP" altLang="en-US" dirty="0" smtClean="0"/>
              <a:t>週間に亘り</a:t>
            </a:r>
            <a:r>
              <a:rPr kumimoji="1" lang="ja-JP" altLang="en-US" dirty="0" smtClean="0"/>
              <a:t>行った</a:t>
            </a:r>
            <a:endParaRPr kumimoji="1" lang="en-US" altLang="ja-JP" dirty="0" smtClean="0"/>
          </a:p>
          <a:p>
            <a:endParaRPr kumimoji="1" lang="en-US" altLang="ja-JP" dirty="0" smtClean="0"/>
          </a:p>
          <a:p>
            <a:r>
              <a:rPr lang="ja-JP" altLang="en-US" dirty="0"/>
              <a:t>実験</a:t>
            </a:r>
            <a:r>
              <a:rPr lang="ja-JP" altLang="en-US" dirty="0" smtClean="0"/>
              <a:t>を行った結果，目的であった</a:t>
            </a:r>
            <a:r>
              <a:rPr lang="ja-JP" altLang="en-US" dirty="0"/>
              <a:t>学習者の能動的な学習への参加を取り入れた能力の育成をすることが</a:t>
            </a:r>
            <a:r>
              <a:rPr lang="ja-JP" altLang="en-US" dirty="0" smtClean="0"/>
              <a:t>できた</a:t>
            </a:r>
            <a:endParaRPr lang="en-US" altLang="ja-JP" dirty="0" smtClean="0"/>
          </a:p>
          <a:p>
            <a:endParaRPr lang="en-US" altLang="ja-JP" dirty="0" smtClean="0"/>
          </a:p>
          <a:p>
            <a:r>
              <a:rPr kumimoji="1" lang="ja-JP" altLang="en-US" dirty="0" smtClean="0"/>
              <a:t>データ分析教育で学習者の能動的な学習への参加を取り入れた能力の育成ができる</a:t>
            </a:r>
            <a:endParaRPr kumimoji="1" lang="ja-JP" altLang="en-US" dirty="0"/>
          </a:p>
        </p:txBody>
      </p:sp>
    </p:spTree>
    <p:extLst>
      <p:ext uri="{BB962C8B-B14F-4D97-AF65-F5344CB8AC3E}">
        <p14:creationId xmlns:p14="http://schemas.microsoft.com/office/powerpoint/2010/main" val="3154227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en-US" altLang="ja-JP" sz="3200" dirty="0" smtClean="0"/>
              <a:t>1990</a:t>
            </a:r>
            <a:r>
              <a:rPr kumimoji="1" lang="ja-JP" altLang="en-US" sz="3200" smtClean="0"/>
              <a:t>年代</a:t>
            </a:r>
            <a:r>
              <a:rPr kumimoji="1" lang="ja-JP" altLang="en-US" sz="3200" smtClean="0"/>
              <a:t>以降</a:t>
            </a:r>
            <a:r>
              <a:rPr lang="ja-JP" altLang="en-US" sz="3200" smtClean="0"/>
              <a:t>基礎的</a:t>
            </a:r>
            <a:r>
              <a:rPr lang="ja-JP" altLang="en-US" sz="3200" dirty="0"/>
              <a:t>な知識に加え，多様性・創造性や他者と交渉する力などを備えた新しい社会を創出</a:t>
            </a:r>
            <a:r>
              <a:rPr lang="ja-JP" altLang="en-US" sz="3200" dirty="0" smtClean="0"/>
              <a:t>できる</a:t>
            </a:r>
            <a:r>
              <a:rPr lang="ja-JP" altLang="en-US" sz="3200" dirty="0"/>
              <a:t>人材が求められるようになった</a:t>
            </a:r>
            <a:r>
              <a:rPr lang="ja-JP" altLang="en-US" sz="3200" dirty="0" smtClean="0"/>
              <a:t>．</a:t>
            </a:r>
            <a:endParaRPr kumimoji="1" lang="en-US" altLang="ja-JP" sz="3200" dirty="0" smtClean="0"/>
          </a:p>
          <a:p>
            <a:pPr marL="0" indent="0">
              <a:buNone/>
            </a:pPr>
            <a:endParaRPr lang="en-US" altLang="ja-JP" sz="3200" dirty="0"/>
          </a:p>
          <a:p>
            <a:pPr marL="0" indent="0">
              <a:buNone/>
            </a:pPr>
            <a:endParaRPr kumimoji="1" lang="en-US" altLang="ja-JP" sz="3200" dirty="0" smtClean="0"/>
          </a:p>
          <a:p>
            <a:pPr marL="0" indent="0">
              <a:buNone/>
            </a:pPr>
            <a:r>
              <a:rPr kumimoji="1" lang="ja-JP" altLang="en-US" sz="3200" dirty="0" smtClean="0"/>
              <a:t>現在の大学教育では</a:t>
            </a:r>
            <a:endParaRPr kumimoji="1" lang="en-US" altLang="ja-JP" sz="3200" dirty="0" smtClean="0"/>
          </a:p>
          <a:p>
            <a:pPr marL="0" indent="0">
              <a:buNone/>
            </a:pPr>
            <a:r>
              <a:rPr lang="ja-JP" altLang="en-US" sz="3200" dirty="0" smtClean="0"/>
              <a:t>講義</a:t>
            </a:r>
            <a:r>
              <a:rPr lang="ja-JP" altLang="en-US" sz="3200" dirty="0"/>
              <a:t>で知識を一方的に教えるだけ</a:t>
            </a:r>
            <a:r>
              <a:rPr lang="ja-JP" altLang="en-US" sz="3200" dirty="0" smtClean="0"/>
              <a:t>では</a:t>
            </a:r>
            <a:r>
              <a:rPr lang="ja-JP" altLang="en-US" sz="3200" dirty="0"/>
              <a:t>不十分で，学生が自ら頭を使って考えたり議論したりするような教育を行うことが</a:t>
            </a:r>
            <a:r>
              <a:rPr lang="ja-JP" altLang="en-US" sz="3200" dirty="0" smtClean="0"/>
              <a:t>必要である．</a:t>
            </a:r>
            <a:endParaRPr lang="en-US" altLang="ja-JP" sz="3200" dirty="0" smtClean="0"/>
          </a:p>
        </p:txBody>
      </p:sp>
      <p:sp>
        <p:nvSpPr>
          <p:cNvPr id="4" name="下矢印 3"/>
          <p:cNvSpPr/>
          <p:nvPr/>
        </p:nvSpPr>
        <p:spPr>
          <a:xfrm>
            <a:off x="5718528" y="3297027"/>
            <a:ext cx="754944" cy="70426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288799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057" y="338999"/>
            <a:ext cx="10515600" cy="915035"/>
          </a:xfrm>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566057" y="1628503"/>
            <a:ext cx="11338560" cy="4592003"/>
          </a:xfrm>
        </p:spPr>
        <p:txBody>
          <a:bodyPr>
            <a:normAutofit/>
          </a:bodyPr>
          <a:lstStyle/>
          <a:p>
            <a:pPr marL="0" indent="0">
              <a:buNone/>
            </a:pPr>
            <a:r>
              <a:rPr lang="ja-JP" altLang="en-US" dirty="0" smtClean="0"/>
              <a:t>データ分析とは</a:t>
            </a:r>
            <a:endParaRPr lang="en-US" altLang="ja-JP" dirty="0" smtClean="0"/>
          </a:p>
          <a:p>
            <a:pPr marL="0" indent="0">
              <a:buNone/>
            </a:pPr>
            <a:r>
              <a:rPr lang="ja-JP" altLang="en-US" sz="2400" dirty="0" smtClean="0"/>
              <a:t>テーマ・調査項目を決定し，取得したデータの中から</a:t>
            </a:r>
            <a:r>
              <a:rPr lang="ja-JP" altLang="en-US" sz="2400" dirty="0"/>
              <a:t>有用</a:t>
            </a:r>
            <a:r>
              <a:rPr lang="ja-JP" altLang="en-US" sz="2400" dirty="0" smtClean="0"/>
              <a:t>な情報を</a:t>
            </a:r>
            <a:r>
              <a:rPr lang="ja-JP" altLang="en-US" sz="2400" dirty="0"/>
              <a:t>取り出す技術の</a:t>
            </a:r>
            <a:r>
              <a:rPr lang="ja-JP" altLang="en-US" sz="2400" dirty="0" smtClean="0"/>
              <a:t>こと</a:t>
            </a:r>
            <a:r>
              <a:rPr lang="ja-JP" altLang="en-US" sz="2400" dirty="0"/>
              <a:t>である</a:t>
            </a:r>
            <a:r>
              <a:rPr lang="ja-JP" altLang="en-US" sz="2400" dirty="0" smtClean="0"/>
              <a:t>．</a:t>
            </a:r>
            <a:endParaRPr lang="en-US" altLang="ja-JP" sz="2400" dirty="0" smtClean="0"/>
          </a:p>
          <a:p>
            <a:pPr marL="0" indent="0">
              <a:buNone/>
            </a:pPr>
            <a:endParaRPr kumimoji="1" lang="en-US" altLang="ja-JP" sz="2400" dirty="0"/>
          </a:p>
          <a:p>
            <a:pPr marL="0" indent="0">
              <a:buNone/>
            </a:pPr>
            <a:r>
              <a:rPr lang="ja-JP" altLang="en-US" dirty="0" smtClean="0"/>
              <a:t>データマイニング入門の目的</a:t>
            </a:r>
            <a:endParaRPr lang="en-US" altLang="ja-JP" dirty="0" smtClean="0"/>
          </a:p>
          <a:p>
            <a:r>
              <a:rPr kumimoji="1" lang="ja-JP" altLang="en-US" sz="2400" dirty="0" smtClean="0"/>
              <a:t>問題解決において科学的管理法に必要な基礎的数学を理解し，解を得ることができる</a:t>
            </a:r>
            <a:endParaRPr kumimoji="1" lang="en-US" altLang="ja-JP" sz="2400" dirty="0" smtClean="0"/>
          </a:p>
          <a:p>
            <a:r>
              <a:rPr lang="ja-JP" altLang="en-US" sz="2400" dirty="0" smtClean="0"/>
              <a:t>経営管理における問題解決において，意思決定のための体系的な手法を理解し，それを利用することができる</a:t>
            </a:r>
            <a:endParaRPr lang="en-US" altLang="ja-JP" sz="2400" dirty="0" smtClean="0"/>
          </a:p>
          <a:p>
            <a:r>
              <a:rPr kumimoji="1" lang="ja-JP" altLang="en-US" sz="2400" dirty="0"/>
              <a:t>フィールド</a:t>
            </a:r>
            <a:r>
              <a:rPr kumimoji="1" lang="ja-JP" altLang="en-US" sz="2400" dirty="0" smtClean="0"/>
              <a:t>において，問題解決に必要な資料を収集し，分析手法を提示できる</a:t>
            </a:r>
            <a:endParaRPr kumimoji="1" lang="ja-JP" altLang="en-US" sz="2400" dirty="0"/>
          </a:p>
        </p:txBody>
      </p:sp>
    </p:spTree>
    <p:extLst>
      <p:ext uri="{BB962C8B-B14F-4D97-AF65-F5344CB8AC3E}">
        <p14:creationId xmlns:p14="http://schemas.microsoft.com/office/powerpoint/2010/main" val="1658299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角丸四角形 17"/>
          <p:cNvSpPr/>
          <p:nvPr/>
        </p:nvSpPr>
        <p:spPr>
          <a:xfrm>
            <a:off x="2014410" y="1795198"/>
            <a:ext cx="3127070" cy="45371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8" name="角丸四角形 7"/>
          <p:cNvSpPr/>
          <p:nvPr/>
        </p:nvSpPr>
        <p:spPr>
          <a:xfrm>
            <a:off x="6936376" y="1795199"/>
            <a:ext cx="3127070" cy="45371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角丸四角形 6"/>
          <p:cNvSpPr/>
          <p:nvPr/>
        </p:nvSpPr>
        <p:spPr>
          <a:xfrm>
            <a:off x="7008222" y="4656041"/>
            <a:ext cx="2954506" cy="3957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smtClean="0"/>
              <a:t>マイニング</a:t>
            </a:r>
            <a:endParaRPr kumimoji="1" lang="ja-JP" altLang="en-US" sz="2400" dirty="0"/>
          </a:p>
        </p:txBody>
      </p:sp>
      <p:sp>
        <p:nvSpPr>
          <p:cNvPr id="9" name="角丸四角形 8"/>
          <p:cNvSpPr/>
          <p:nvPr/>
        </p:nvSpPr>
        <p:spPr>
          <a:xfrm>
            <a:off x="7008222" y="2283269"/>
            <a:ext cx="2954506" cy="3174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t>テーマ</a:t>
            </a:r>
            <a:r>
              <a:rPr kumimoji="1" lang="en-US" altLang="ja-JP" sz="2400" dirty="0" smtClean="0"/>
              <a:t>(</a:t>
            </a:r>
            <a:r>
              <a:rPr kumimoji="1" lang="ja-JP" altLang="en-US" sz="2400" dirty="0" smtClean="0"/>
              <a:t>仮説</a:t>
            </a:r>
            <a:r>
              <a:rPr kumimoji="1" lang="en-US" altLang="ja-JP" sz="2400" dirty="0" smtClean="0"/>
              <a:t>)</a:t>
            </a:r>
            <a:endParaRPr kumimoji="1" lang="ja-JP" altLang="en-US" sz="2400" dirty="0"/>
          </a:p>
        </p:txBody>
      </p:sp>
      <p:sp>
        <p:nvSpPr>
          <p:cNvPr id="10" name="角丸四角形 9"/>
          <p:cNvSpPr/>
          <p:nvPr/>
        </p:nvSpPr>
        <p:spPr>
          <a:xfrm>
            <a:off x="7008221" y="5473334"/>
            <a:ext cx="2954506" cy="4151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t>考察</a:t>
            </a:r>
            <a:endParaRPr kumimoji="1" lang="ja-JP" altLang="en-US" sz="2400" dirty="0"/>
          </a:p>
        </p:txBody>
      </p:sp>
      <p:sp>
        <p:nvSpPr>
          <p:cNvPr id="11" name="角丸四角形 10"/>
          <p:cNvSpPr/>
          <p:nvPr/>
        </p:nvSpPr>
        <p:spPr>
          <a:xfrm>
            <a:off x="7008222" y="3022341"/>
            <a:ext cx="2954506" cy="3948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t>調査項目</a:t>
            </a:r>
            <a:r>
              <a:rPr kumimoji="1" lang="en-US" altLang="ja-JP" sz="2400" dirty="0" smtClean="0"/>
              <a:t>(</a:t>
            </a:r>
            <a:r>
              <a:rPr kumimoji="1" lang="ja-JP" altLang="en-US" sz="2400" dirty="0" smtClean="0"/>
              <a:t>質問</a:t>
            </a:r>
            <a:r>
              <a:rPr kumimoji="1" lang="en-US" altLang="ja-JP" sz="2400" dirty="0" smtClean="0"/>
              <a:t>)</a:t>
            </a:r>
            <a:endParaRPr kumimoji="1" lang="ja-JP" altLang="en-US" sz="2400" dirty="0"/>
          </a:p>
        </p:txBody>
      </p:sp>
      <p:sp>
        <p:nvSpPr>
          <p:cNvPr id="12" name="角丸四角形 11"/>
          <p:cNvSpPr/>
          <p:nvPr/>
        </p:nvSpPr>
        <p:spPr>
          <a:xfrm>
            <a:off x="2100692" y="4552786"/>
            <a:ext cx="2954506" cy="7271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smtClean="0"/>
              <a:t>与えられたデータをマイニング</a:t>
            </a:r>
            <a:endParaRPr kumimoji="1" lang="ja-JP" altLang="en-US" sz="2400" dirty="0"/>
          </a:p>
        </p:txBody>
      </p:sp>
      <p:sp>
        <p:nvSpPr>
          <p:cNvPr id="13" name="角丸四角形 12"/>
          <p:cNvSpPr/>
          <p:nvPr/>
        </p:nvSpPr>
        <p:spPr>
          <a:xfrm>
            <a:off x="7008222" y="3838748"/>
            <a:ext cx="2954506" cy="3957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t>データ収集法の設計</a:t>
            </a:r>
            <a:endParaRPr kumimoji="1" lang="ja-JP" altLang="en-US" sz="2400" dirty="0"/>
          </a:p>
        </p:txBody>
      </p:sp>
      <p:sp>
        <p:nvSpPr>
          <p:cNvPr id="14" name="右矢印 13"/>
          <p:cNvSpPr/>
          <p:nvPr/>
        </p:nvSpPr>
        <p:spPr>
          <a:xfrm>
            <a:off x="5178139" y="4490312"/>
            <a:ext cx="1721578" cy="85211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 name="正方形/長方形 14"/>
          <p:cNvSpPr/>
          <p:nvPr/>
        </p:nvSpPr>
        <p:spPr>
          <a:xfrm>
            <a:off x="2883064" y="1359764"/>
            <a:ext cx="1389762" cy="595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dirty="0" smtClean="0"/>
              <a:t>従来</a:t>
            </a:r>
            <a:endParaRPr kumimoji="1" lang="ja-JP" altLang="en-US" sz="3200" dirty="0"/>
          </a:p>
        </p:txBody>
      </p:sp>
      <p:sp>
        <p:nvSpPr>
          <p:cNvPr id="16" name="正方形/長方形 15"/>
          <p:cNvSpPr/>
          <p:nvPr/>
        </p:nvSpPr>
        <p:spPr>
          <a:xfrm>
            <a:off x="7600486" y="1359765"/>
            <a:ext cx="1798850" cy="595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dirty="0" smtClean="0"/>
              <a:t>本研究</a:t>
            </a:r>
            <a:endParaRPr kumimoji="1" lang="ja-JP" altLang="en-US" sz="3200" dirty="0"/>
          </a:p>
        </p:txBody>
      </p:sp>
      <p:sp>
        <p:nvSpPr>
          <p:cNvPr id="19" name="テキスト ボックス 18"/>
          <p:cNvSpPr txBox="1"/>
          <p:nvPr/>
        </p:nvSpPr>
        <p:spPr>
          <a:xfrm>
            <a:off x="953036" y="272428"/>
            <a:ext cx="7258718" cy="769441"/>
          </a:xfrm>
          <a:prstGeom prst="rect">
            <a:avLst/>
          </a:prstGeom>
          <a:noFill/>
        </p:spPr>
        <p:txBody>
          <a:bodyPr wrap="none" rtlCol="0">
            <a:spAutoFit/>
          </a:bodyPr>
          <a:lstStyle/>
          <a:p>
            <a:r>
              <a:rPr kumimoji="1" lang="ja-JP" altLang="en-US" sz="4400" dirty="0" smtClean="0"/>
              <a:t>データマイニング入門の講義</a:t>
            </a:r>
            <a:endParaRPr kumimoji="1" lang="ja-JP" altLang="en-US" sz="4400" dirty="0"/>
          </a:p>
        </p:txBody>
      </p:sp>
    </p:spTree>
    <p:extLst>
      <p:ext uri="{BB962C8B-B14F-4D97-AF65-F5344CB8AC3E}">
        <p14:creationId xmlns:p14="http://schemas.microsoft.com/office/powerpoint/2010/main" val="567801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49216"/>
            <a:ext cx="10515600" cy="768216"/>
          </a:xfrm>
        </p:spPr>
        <p:txBody>
          <a:bodyPr/>
          <a:lstStyle/>
          <a:p>
            <a:r>
              <a:rPr lang="ja-JP" altLang="en-US" dirty="0"/>
              <a:t>データマイニング入門の</a:t>
            </a:r>
            <a:r>
              <a:rPr lang="ja-JP" altLang="en-US" dirty="0" smtClean="0"/>
              <a:t>講義</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678" y="4293467"/>
            <a:ext cx="7830643" cy="2500256"/>
          </a:xfrm>
          <a:prstGeom prst="rect">
            <a:avLst/>
          </a:prstGeom>
        </p:spPr>
      </p:pic>
      <p:sp>
        <p:nvSpPr>
          <p:cNvPr id="3" name="テキスト ボックス 2"/>
          <p:cNvSpPr txBox="1"/>
          <p:nvPr/>
        </p:nvSpPr>
        <p:spPr>
          <a:xfrm>
            <a:off x="1404650" y="1609009"/>
            <a:ext cx="9382697" cy="2092881"/>
          </a:xfrm>
          <a:prstGeom prst="rect">
            <a:avLst/>
          </a:prstGeom>
          <a:noFill/>
        </p:spPr>
        <p:txBody>
          <a:bodyPr wrap="none" rtlCol="0">
            <a:spAutoFit/>
          </a:bodyPr>
          <a:lstStyle/>
          <a:p>
            <a:pPr marL="457200" indent="-457200">
              <a:buFont typeface="+mj-lt"/>
              <a:buAutoNum type="arabicPeriod"/>
            </a:pPr>
            <a:r>
              <a:rPr lang="ja-JP" altLang="en-US" sz="2800" dirty="0"/>
              <a:t>問題の提示　大学生にとっての勉強というテーマを</a:t>
            </a:r>
            <a:r>
              <a:rPr lang="ja-JP" altLang="en-US" sz="2800" dirty="0" smtClean="0"/>
              <a:t>与える</a:t>
            </a:r>
            <a:endParaRPr lang="en-US" altLang="ja-JP" sz="2800" dirty="0" smtClean="0"/>
          </a:p>
          <a:p>
            <a:pPr marL="457200" indent="-457200">
              <a:buFont typeface="+mj-lt"/>
              <a:buAutoNum type="arabicPeriod"/>
            </a:pPr>
            <a:r>
              <a:rPr lang="ja-JP" altLang="en-US" sz="2800" dirty="0"/>
              <a:t>グループワーク　質問の作成，データの収集法の設計する</a:t>
            </a:r>
            <a:endParaRPr lang="en-US" altLang="ja-JP" sz="2800" dirty="0"/>
          </a:p>
          <a:p>
            <a:pPr marL="457200" indent="-457200">
              <a:buFont typeface="+mj-lt"/>
              <a:buAutoNum type="arabicPeriod"/>
            </a:pPr>
            <a:r>
              <a:rPr lang="ja-JP" altLang="en-US" sz="2800" dirty="0"/>
              <a:t>自学自習　講義内で解析手法を学ぶ</a:t>
            </a:r>
            <a:endParaRPr lang="en-US" altLang="ja-JP" sz="2800" dirty="0"/>
          </a:p>
          <a:p>
            <a:pPr marL="457200" indent="-457200">
              <a:buFont typeface="+mj-lt"/>
              <a:buAutoNum type="arabicPeriod"/>
            </a:pPr>
            <a:r>
              <a:rPr lang="ja-JP" altLang="en-US" sz="2800" dirty="0"/>
              <a:t>発表　考察を交え結果を発表</a:t>
            </a:r>
            <a:r>
              <a:rPr lang="ja-JP" altLang="en-US" sz="2800" dirty="0" smtClean="0"/>
              <a:t>する</a:t>
            </a:r>
            <a:endParaRPr lang="en-US" altLang="ja-JP" sz="2800" dirty="0"/>
          </a:p>
          <a:p>
            <a:endParaRPr kumimoji="1" lang="ja-JP" altLang="en-US" sz="1600" dirty="0"/>
          </a:p>
        </p:txBody>
      </p:sp>
    </p:spTree>
    <p:extLst>
      <p:ext uri="{BB962C8B-B14F-4D97-AF65-F5344CB8AC3E}">
        <p14:creationId xmlns:p14="http://schemas.microsoft.com/office/powerpoint/2010/main" val="2079640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手法</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3200" dirty="0" smtClean="0"/>
              <a:t>データ分析教育にアクティブ・ラーニングを導入するにあたり以下のことを行う．</a:t>
            </a:r>
            <a:endParaRPr kumimoji="1" lang="en-US" altLang="ja-JP" sz="3200" dirty="0" smtClean="0"/>
          </a:p>
          <a:p>
            <a:pPr marL="0" indent="0">
              <a:buNone/>
            </a:pPr>
            <a:endParaRPr kumimoji="1" lang="en-US" altLang="ja-JP" dirty="0" smtClean="0"/>
          </a:p>
          <a:p>
            <a:pPr marL="514350" indent="-514350">
              <a:buFont typeface="+mj-lt"/>
              <a:buAutoNum type="arabicPeriod"/>
            </a:pPr>
            <a:r>
              <a:rPr kumimoji="1" lang="ja-JP" altLang="en-US" dirty="0" smtClean="0"/>
              <a:t>概要説明</a:t>
            </a:r>
            <a:endParaRPr kumimoji="1" lang="en-US" altLang="ja-JP" dirty="0" smtClean="0"/>
          </a:p>
          <a:p>
            <a:pPr marL="514350" indent="-514350">
              <a:buFont typeface="+mj-lt"/>
              <a:buAutoNum type="arabicPeriod"/>
            </a:pPr>
            <a:r>
              <a:rPr lang="ja-JP" altLang="en-US" dirty="0" smtClean="0"/>
              <a:t>グループワークの運用</a:t>
            </a:r>
            <a:endParaRPr lang="en-US" altLang="ja-JP" dirty="0" smtClean="0"/>
          </a:p>
          <a:p>
            <a:pPr marL="514350" indent="-514350">
              <a:buFont typeface="+mj-lt"/>
              <a:buAutoNum type="arabicPeriod"/>
            </a:pPr>
            <a:r>
              <a:rPr lang="ja-JP" altLang="en-US" dirty="0" smtClean="0"/>
              <a:t>フォームの作成，質問回答</a:t>
            </a:r>
            <a:endParaRPr lang="en-US" altLang="ja-JP" dirty="0" smtClean="0"/>
          </a:p>
          <a:p>
            <a:pPr marL="514350" indent="-514350">
              <a:buFont typeface="+mj-lt"/>
              <a:buAutoNum type="arabicPeriod"/>
            </a:pPr>
            <a:r>
              <a:rPr lang="ja-JP" altLang="en-US" dirty="0" smtClean="0"/>
              <a:t>データマイニング，成果物発表</a:t>
            </a:r>
            <a:endParaRPr lang="en-US" altLang="ja-JP" dirty="0"/>
          </a:p>
        </p:txBody>
      </p:sp>
    </p:spTree>
    <p:extLst>
      <p:ext uri="{BB962C8B-B14F-4D97-AF65-F5344CB8AC3E}">
        <p14:creationId xmlns:p14="http://schemas.microsoft.com/office/powerpoint/2010/main" val="2758683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976787"/>
          </a:xfrm>
        </p:spPr>
        <p:txBody>
          <a:bodyPr/>
          <a:lstStyle/>
          <a:p>
            <a:r>
              <a:rPr kumimoji="1" lang="ja-JP" altLang="en-US" dirty="0" smtClean="0"/>
              <a:t>手法</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b="1" dirty="0" smtClean="0"/>
              <a:t>学生が使える分析手法</a:t>
            </a:r>
            <a:endParaRPr kumimoji="1" lang="en-US" altLang="ja-JP" b="1" dirty="0" smtClean="0"/>
          </a:p>
          <a:p>
            <a:pPr marL="0" indent="0">
              <a:buNone/>
            </a:pPr>
            <a:endParaRPr kumimoji="1" lang="en-US" altLang="ja-JP" dirty="0" smtClean="0"/>
          </a:p>
          <a:p>
            <a:pPr marL="0" indent="0">
              <a:buNone/>
            </a:pPr>
            <a:endParaRPr kumimoji="1" lang="ja-JP" altLang="en-US" dirty="0"/>
          </a:p>
        </p:txBody>
      </p:sp>
      <p:sp>
        <p:nvSpPr>
          <p:cNvPr id="4" name="テキスト ボックス 3"/>
          <p:cNvSpPr txBox="1"/>
          <p:nvPr/>
        </p:nvSpPr>
        <p:spPr>
          <a:xfrm>
            <a:off x="838200" y="2800965"/>
            <a:ext cx="3472543" cy="206210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t>ピボットテーブル</a:t>
            </a:r>
            <a:endParaRPr kumimoji="1" lang="en-US" altLang="ja-JP" sz="3200" dirty="0" smtClean="0"/>
          </a:p>
          <a:p>
            <a:pPr marL="285750" indent="-285750">
              <a:buFont typeface="Arial" panose="020B0604020202020204" pitchFamily="34" charset="0"/>
              <a:buChar char="•"/>
            </a:pPr>
            <a:r>
              <a:rPr lang="en-US" altLang="ja-JP" sz="3200" dirty="0" smtClean="0"/>
              <a:t>Χ²</a:t>
            </a:r>
            <a:r>
              <a:rPr lang="ja-JP" altLang="en-US" sz="3200" dirty="0" smtClean="0"/>
              <a:t>分析</a:t>
            </a:r>
            <a:endParaRPr lang="en-US" altLang="ja-JP" sz="3200" dirty="0" smtClean="0"/>
          </a:p>
          <a:p>
            <a:pPr marL="285750" indent="-285750">
              <a:buFont typeface="Arial" panose="020B0604020202020204" pitchFamily="34" charset="0"/>
              <a:buChar char="•"/>
            </a:pPr>
            <a:r>
              <a:rPr kumimoji="1" lang="ja-JP" altLang="en-US" sz="3200" dirty="0" smtClean="0"/>
              <a:t>単回帰分析</a:t>
            </a:r>
            <a:endParaRPr kumimoji="1" lang="en-US" altLang="ja-JP" sz="3200" dirty="0" smtClean="0"/>
          </a:p>
          <a:p>
            <a:pPr marL="285750" indent="-285750">
              <a:buFont typeface="Arial" panose="020B0604020202020204" pitchFamily="34" charset="0"/>
              <a:buChar char="•"/>
            </a:pPr>
            <a:r>
              <a:rPr lang="ja-JP" altLang="en-US" sz="3200" dirty="0"/>
              <a:t>重回帰分析</a:t>
            </a:r>
            <a:endParaRPr kumimoji="1" lang="ja-JP" altLang="en-US" sz="3200" dirty="0"/>
          </a:p>
        </p:txBody>
      </p:sp>
      <p:sp>
        <p:nvSpPr>
          <p:cNvPr id="5" name="テキスト ボックス 4"/>
          <p:cNvSpPr txBox="1"/>
          <p:nvPr/>
        </p:nvSpPr>
        <p:spPr>
          <a:xfrm>
            <a:off x="5402580" y="2800964"/>
            <a:ext cx="4859383" cy="2062103"/>
          </a:xfrm>
          <a:prstGeom prst="rect">
            <a:avLst/>
          </a:prstGeom>
          <a:noFill/>
        </p:spPr>
        <p:txBody>
          <a:bodyPr wrap="square" rtlCol="0">
            <a:spAutoFit/>
          </a:bodyPr>
          <a:lstStyle/>
          <a:p>
            <a:pPr marL="285750" indent="-285750">
              <a:buFont typeface="Arial" panose="020B0604020202020204" pitchFamily="34" charset="0"/>
              <a:buChar char="•"/>
            </a:pPr>
            <a:r>
              <a:rPr lang="ja-JP" altLang="en-US" sz="3200" dirty="0" smtClean="0"/>
              <a:t>クラスター分析</a:t>
            </a:r>
            <a:endParaRPr lang="en-US" altLang="ja-JP" sz="3200" dirty="0" smtClean="0"/>
          </a:p>
          <a:p>
            <a:pPr marL="285750" indent="-285750">
              <a:buFont typeface="Arial" panose="020B0604020202020204" pitchFamily="34" charset="0"/>
              <a:buChar char="•"/>
            </a:pPr>
            <a:r>
              <a:rPr lang="ja-JP" altLang="en-US" sz="3200" dirty="0" smtClean="0"/>
              <a:t>数量化理論</a:t>
            </a:r>
            <a:r>
              <a:rPr lang="en-US" altLang="ja-JP" sz="3200" dirty="0" smtClean="0"/>
              <a:t>1</a:t>
            </a:r>
            <a:r>
              <a:rPr lang="ja-JP" altLang="en-US" sz="3200" dirty="0" smtClean="0"/>
              <a:t>類</a:t>
            </a:r>
            <a:endParaRPr lang="en-US" altLang="ja-JP" sz="3200" dirty="0" smtClean="0"/>
          </a:p>
          <a:p>
            <a:pPr marL="285750" indent="-285750">
              <a:buFont typeface="Arial" panose="020B0604020202020204" pitchFamily="34" charset="0"/>
              <a:buChar char="•"/>
            </a:pPr>
            <a:r>
              <a:rPr lang="ja-JP" altLang="en-US" sz="3200" dirty="0" smtClean="0"/>
              <a:t>ロジスティック回帰分析</a:t>
            </a:r>
            <a:endParaRPr kumimoji="1" lang="en-US" altLang="ja-JP" sz="3200" dirty="0" smtClean="0"/>
          </a:p>
          <a:p>
            <a:pPr marL="285750" indent="-285750">
              <a:buFont typeface="Arial" panose="020B0604020202020204" pitchFamily="34" charset="0"/>
              <a:buChar char="•"/>
            </a:pPr>
            <a:r>
              <a:rPr lang="ja-JP" altLang="en-US" sz="3200" dirty="0"/>
              <a:t>決定</a:t>
            </a:r>
            <a:r>
              <a:rPr lang="ja-JP" altLang="en-US" sz="3200" dirty="0" smtClean="0"/>
              <a:t>木</a:t>
            </a:r>
            <a:r>
              <a:rPr lang="ja-JP" altLang="en-US" sz="3200" dirty="0"/>
              <a:t>分析</a:t>
            </a:r>
            <a:endParaRPr kumimoji="1" lang="ja-JP" altLang="en-US" sz="3200" dirty="0"/>
          </a:p>
        </p:txBody>
      </p:sp>
    </p:spTree>
    <p:extLst>
      <p:ext uri="{BB962C8B-B14F-4D97-AF65-F5344CB8AC3E}">
        <p14:creationId xmlns:p14="http://schemas.microsoft.com/office/powerpoint/2010/main" val="3483514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a:t>
            </a:r>
            <a:r>
              <a:rPr kumimoji="1" lang="ja-JP" altLang="en-US" dirty="0" smtClean="0"/>
              <a:t>法</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3200" dirty="0"/>
              <a:t>社会</a:t>
            </a:r>
            <a:r>
              <a:rPr lang="ja-JP" altLang="en-US" sz="3200" dirty="0" smtClean="0"/>
              <a:t>システム科学部の</a:t>
            </a:r>
            <a:r>
              <a:rPr lang="en-US" altLang="ja-JP" sz="3200" dirty="0" smtClean="0"/>
              <a:t>2016</a:t>
            </a:r>
            <a:r>
              <a:rPr lang="ja-JP" altLang="en-US" sz="3200" dirty="0" smtClean="0"/>
              <a:t>年度</a:t>
            </a:r>
            <a:r>
              <a:rPr kumimoji="1" lang="ja-JP" altLang="en-US" sz="3200" dirty="0" smtClean="0"/>
              <a:t>データマイニング入門を受講している学生</a:t>
            </a:r>
            <a:r>
              <a:rPr kumimoji="1" lang="en-US" altLang="ja-JP" sz="3200" dirty="0" smtClean="0"/>
              <a:t>137</a:t>
            </a:r>
            <a:r>
              <a:rPr kumimoji="1" lang="ja-JP" altLang="en-US" sz="3200" dirty="0" smtClean="0"/>
              <a:t>人を対象に</a:t>
            </a:r>
            <a:r>
              <a:rPr kumimoji="1" lang="en-US" altLang="ja-JP" sz="3200" dirty="0" smtClean="0"/>
              <a:t>4</a:t>
            </a:r>
            <a:r>
              <a:rPr kumimoji="1" lang="ja-JP" altLang="en-US" sz="3200" dirty="0" smtClean="0"/>
              <a:t>週間に分けてアクティブ・ラーニングを行う</a:t>
            </a:r>
            <a:r>
              <a:rPr kumimoji="1" lang="en-US" altLang="ja-JP" sz="3200" dirty="0" smtClean="0"/>
              <a:t>.</a:t>
            </a:r>
            <a:endParaRPr kumimoji="1" lang="ja-JP" altLang="en-US" sz="3200" dirty="0"/>
          </a:p>
        </p:txBody>
      </p:sp>
      <p:graphicFrame>
        <p:nvGraphicFramePr>
          <p:cNvPr id="4" name="表 3"/>
          <p:cNvGraphicFramePr>
            <a:graphicFrameLocks noGrp="1"/>
          </p:cNvGraphicFramePr>
          <p:nvPr>
            <p:extLst>
              <p:ext uri="{D42A27DB-BD31-4B8C-83A1-F6EECF244321}">
                <p14:modId xmlns:p14="http://schemas.microsoft.com/office/powerpoint/2010/main" val="142371561"/>
              </p:ext>
            </p:extLst>
          </p:nvPr>
        </p:nvGraphicFramePr>
        <p:xfrm>
          <a:off x="3026228" y="3586163"/>
          <a:ext cx="6139543" cy="2590800"/>
        </p:xfrm>
        <a:graphic>
          <a:graphicData uri="http://schemas.openxmlformats.org/drawingml/2006/table">
            <a:tbl>
              <a:tblPr firstRow="1" bandRow="1">
                <a:tableStyleId>{5C22544A-7EE6-4342-B048-85BDC9FD1C3A}</a:tableStyleId>
              </a:tblPr>
              <a:tblGrid>
                <a:gridCol w="1084386"/>
                <a:gridCol w="5055157"/>
              </a:tblGrid>
              <a:tr h="462746">
                <a:tc>
                  <a:txBody>
                    <a:bodyPr/>
                    <a:lstStyle/>
                    <a:p>
                      <a:endParaRPr kumimoji="1" lang="ja-JP" altLang="en-US" sz="2800" dirty="0"/>
                    </a:p>
                  </a:txBody>
                  <a:tcPr>
                    <a:solidFill>
                      <a:schemeClr val="accent1">
                        <a:lumMod val="60000"/>
                        <a:lumOff val="40000"/>
                      </a:schemeClr>
                    </a:solidFill>
                  </a:tcPr>
                </a:tc>
                <a:tc>
                  <a:txBody>
                    <a:bodyPr/>
                    <a:lstStyle/>
                    <a:p>
                      <a:pPr algn="ctr"/>
                      <a:r>
                        <a:rPr kumimoji="1" lang="en-US" altLang="ja-JP" sz="2800" dirty="0" smtClean="0">
                          <a:solidFill>
                            <a:schemeClr val="tx1"/>
                          </a:solidFill>
                        </a:rPr>
                        <a:t>JABEE</a:t>
                      </a:r>
                      <a:r>
                        <a:rPr kumimoji="1" lang="ja-JP" altLang="en-US" sz="2800" dirty="0" smtClean="0">
                          <a:solidFill>
                            <a:schemeClr val="tx1"/>
                          </a:solidFill>
                        </a:rPr>
                        <a:t>コース，</a:t>
                      </a:r>
                      <a:r>
                        <a:rPr kumimoji="1" lang="en-US" altLang="ja-JP" sz="2800" dirty="0" smtClean="0">
                          <a:solidFill>
                            <a:schemeClr val="tx1"/>
                          </a:solidFill>
                        </a:rPr>
                        <a:t>PM</a:t>
                      </a:r>
                      <a:r>
                        <a:rPr kumimoji="1" lang="ja-JP" altLang="en-US" sz="2800" dirty="0" smtClean="0">
                          <a:solidFill>
                            <a:schemeClr val="tx1"/>
                          </a:solidFill>
                        </a:rPr>
                        <a:t>コース</a:t>
                      </a:r>
                      <a:endParaRPr kumimoji="1" lang="ja-JP" altLang="en-US" sz="2800" dirty="0">
                        <a:solidFill>
                          <a:schemeClr val="tx1"/>
                        </a:solidFill>
                      </a:endParaRPr>
                    </a:p>
                  </a:txBody>
                  <a:tcPr>
                    <a:solidFill>
                      <a:schemeClr val="accent1">
                        <a:lumMod val="60000"/>
                        <a:lumOff val="40000"/>
                      </a:schemeClr>
                    </a:solidFill>
                  </a:tcPr>
                </a:tc>
              </a:tr>
              <a:tr h="469173">
                <a:tc>
                  <a:txBody>
                    <a:bodyPr/>
                    <a:lstStyle/>
                    <a:p>
                      <a:r>
                        <a:rPr kumimoji="1" lang="ja-JP" altLang="en-US" sz="2800" dirty="0" smtClean="0"/>
                        <a:t>第</a:t>
                      </a:r>
                      <a:r>
                        <a:rPr kumimoji="1" lang="en-US" altLang="ja-JP" sz="2800" dirty="0" smtClean="0"/>
                        <a:t>1</a:t>
                      </a:r>
                      <a:r>
                        <a:rPr kumimoji="1" lang="ja-JP" altLang="en-US" sz="2800" dirty="0" smtClean="0"/>
                        <a:t>週</a:t>
                      </a:r>
                      <a:endParaRPr kumimoji="1" lang="ja-JP" altLang="en-US" sz="2800" dirty="0"/>
                    </a:p>
                  </a:txBody>
                  <a:tcPr>
                    <a:solidFill>
                      <a:schemeClr val="accent1">
                        <a:lumMod val="60000"/>
                        <a:lumOff val="40000"/>
                      </a:schemeClr>
                    </a:solidFill>
                  </a:tcPr>
                </a:tc>
                <a:tc>
                  <a:txBody>
                    <a:bodyPr/>
                    <a:lstStyle/>
                    <a:p>
                      <a:pPr algn="ctr"/>
                      <a:r>
                        <a:rPr kumimoji="1" lang="en-US" altLang="ja-JP" sz="2800" b="1" dirty="0" smtClean="0"/>
                        <a:t>10</a:t>
                      </a:r>
                      <a:r>
                        <a:rPr kumimoji="1" lang="ja-JP" altLang="en-US" sz="2800" b="1" dirty="0" smtClean="0"/>
                        <a:t>月</a:t>
                      </a:r>
                      <a:r>
                        <a:rPr kumimoji="1" lang="en-US" altLang="ja-JP" sz="2800" b="1" dirty="0" smtClean="0"/>
                        <a:t>24</a:t>
                      </a:r>
                      <a:r>
                        <a:rPr kumimoji="1" lang="ja-JP" altLang="en-US" sz="2800" b="1" dirty="0" smtClean="0"/>
                        <a:t>日</a:t>
                      </a:r>
                      <a:endParaRPr kumimoji="1" lang="ja-JP" altLang="en-US" sz="2800" b="1" dirty="0"/>
                    </a:p>
                  </a:txBody>
                  <a:tcPr>
                    <a:solidFill>
                      <a:schemeClr val="accent1">
                        <a:lumMod val="40000"/>
                        <a:lumOff val="60000"/>
                      </a:schemeClr>
                    </a:solidFill>
                  </a:tcPr>
                </a:tc>
              </a:tr>
              <a:tr h="469173">
                <a:tc>
                  <a:txBody>
                    <a:bodyPr/>
                    <a:lstStyle/>
                    <a:p>
                      <a:r>
                        <a:rPr kumimoji="1" lang="ja-JP" altLang="en-US" sz="2800" dirty="0" smtClean="0"/>
                        <a:t>第</a:t>
                      </a:r>
                      <a:r>
                        <a:rPr kumimoji="1" lang="en-US" altLang="ja-JP" sz="2800" dirty="0" smtClean="0"/>
                        <a:t>2</a:t>
                      </a:r>
                      <a:r>
                        <a:rPr kumimoji="1" lang="ja-JP" altLang="en-US" sz="2800" dirty="0" smtClean="0"/>
                        <a:t>週</a:t>
                      </a:r>
                      <a:endParaRPr kumimoji="1" lang="ja-JP" altLang="en-US" sz="2800" dirty="0"/>
                    </a:p>
                  </a:txBody>
                  <a:tcPr>
                    <a:solidFill>
                      <a:schemeClr val="accent1">
                        <a:lumMod val="60000"/>
                        <a:lumOff val="40000"/>
                      </a:schemeClr>
                    </a:solidFill>
                  </a:tcPr>
                </a:tc>
                <a:tc>
                  <a:txBody>
                    <a:bodyPr/>
                    <a:lstStyle/>
                    <a:p>
                      <a:pPr algn="ctr"/>
                      <a:r>
                        <a:rPr kumimoji="1" lang="en-US" altLang="ja-JP" sz="2800" b="1" dirty="0" smtClean="0"/>
                        <a:t>10</a:t>
                      </a:r>
                      <a:r>
                        <a:rPr kumimoji="1" lang="ja-JP" altLang="en-US" sz="2800" b="1" dirty="0" smtClean="0"/>
                        <a:t>月</a:t>
                      </a:r>
                      <a:r>
                        <a:rPr kumimoji="1" lang="en-US" altLang="ja-JP" sz="2800" b="1" dirty="0" smtClean="0"/>
                        <a:t>31</a:t>
                      </a:r>
                      <a:r>
                        <a:rPr kumimoji="1" lang="ja-JP" altLang="en-US" sz="2800" b="1" dirty="0" smtClean="0"/>
                        <a:t>日</a:t>
                      </a:r>
                      <a:endParaRPr kumimoji="1" lang="en-US" altLang="ja-JP" sz="2800" b="1" dirty="0" smtClean="0"/>
                    </a:p>
                  </a:txBody>
                  <a:tcPr>
                    <a:solidFill>
                      <a:schemeClr val="accent1">
                        <a:lumMod val="40000"/>
                        <a:lumOff val="60000"/>
                      </a:schemeClr>
                    </a:solidFill>
                  </a:tcPr>
                </a:tc>
              </a:tr>
              <a:tr h="469173">
                <a:tc>
                  <a:txBody>
                    <a:bodyPr/>
                    <a:lstStyle/>
                    <a:p>
                      <a:r>
                        <a:rPr kumimoji="1" lang="ja-JP" altLang="en-US" sz="2800" dirty="0" smtClean="0"/>
                        <a:t>第</a:t>
                      </a:r>
                      <a:r>
                        <a:rPr kumimoji="1" lang="en-US" altLang="ja-JP" sz="2800" dirty="0" smtClean="0"/>
                        <a:t>3</a:t>
                      </a:r>
                      <a:r>
                        <a:rPr kumimoji="1" lang="ja-JP" altLang="en-US" sz="2800" dirty="0" smtClean="0"/>
                        <a:t>週</a:t>
                      </a:r>
                      <a:endParaRPr kumimoji="1" lang="ja-JP" altLang="en-US" sz="2800" dirty="0"/>
                    </a:p>
                  </a:txBody>
                  <a:tcPr>
                    <a:solidFill>
                      <a:schemeClr val="accent1">
                        <a:lumMod val="60000"/>
                        <a:lumOff val="40000"/>
                      </a:schemeClr>
                    </a:solidFill>
                  </a:tcPr>
                </a:tc>
                <a:tc>
                  <a:txBody>
                    <a:bodyPr/>
                    <a:lstStyle/>
                    <a:p>
                      <a:pPr algn="ctr"/>
                      <a:r>
                        <a:rPr kumimoji="1" lang="en-US" altLang="ja-JP" sz="2800" b="1" dirty="0" smtClean="0"/>
                        <a:t>11</a:t>
                      </a:r>
                      <a:r>
                        <a:rPr kumimoji="1" lang="ja-JP" altLang="en-US" sz="2800" b="1" dirty="0" smtClean="0"/>
                        <a:t>月</a:t>
                      </a:r>
                      <a:r>
                        <a:rPr kumimoji="1" lang="en-US" altLang="ja-JP" sz="2800" b="1" dirty="0" smtClean="0"/>
                        <a:t>14</a:t>
                      </a:r>
                      <a:r>
                        <a:rPr kumimoji="1" lang="ja-JP" altLang="en-US" sz="2800" b="1" dirty="0" smtClean="0"/>
                        <a:t>日</a:t>
                      </a:r>
                      <a:endParaRPr kumimoji="1" lang="ja-JP" altLang="en-US" sz="2800" b="1" dirty="0"/>
                    </a:p>
                  </a:txBody>
                  <a:tcPr>
                    <a:solidFill>
                      <a:schemeClr val="accent1">
                        <a:lumMod val="40000"/>
                        <a:lumOff val="60000"/>
                      </a:schemeClr>
                    </a:solidFill>
                  </a:tcPr>
                </a:tc>
              </a:tr>
              <a:tr h="469173">
                <a:tc>
                  <a:txBody>
                    <a:bodyPr/>
                    <a:lstStyle/>
                    <a:p>
                      <a:r>
                        <a:rPr kumimoji="1" lang="ja-JP" altLang="en-US" sz="2800" dirty="0" smtClean="0"/>
                        <a:t>第</a:t>
                      </a:r>
                      <a:r>
                        <a:rPr kumimoji="1" lang="en-US" altLang="ja-JP" sz="2800" dirty="0" smtClean="0"/>
                        <a:t>4</a:t>
                      </a:r>
                      <a:r>
                        <a:rPr kumimoji="1" lang="ja-JP" altLang="en-US" sz="2800" dirty="0" smtClean="0"/>
                        <a:t>週</a:t>
                      </a:r>
                      <a:endParaRPr kumimoji="1" lang="ja-JP" altLang="en-US" sz="2800" dirty="0"/>
                    </a:p>
                  </a:txBody>
                  <a:tcPr>
                    <a:solidFill>
                      <a:schemeClr val="accent1">
                        <a:lumMod val="60000"/>
                        <a:lumOff val="40000"/>
                      </a:schemeClr>
                    </a:solidFill>
                  </a:tcPr>
                </a:tc>
                <a:tc>
                  <a:txBody>
                    <a:bodyPr/>
                    <a:lstStyle/>
                    <a:p>
                      <a:pPr algn="ctr"/>
                      <a:r>
                        <a:rPr kumimoji="1" lang="en-US" altLang="ja-JP" sz="2800" b="1" dirty="0" smtClean="0"/>
                        <a:t>12</a:t>
                      </a:r>
                      <a:r>
                        <a:rPr kumimoji="1" lang="ja-JP" altLang="en-US" sz="2800" b="1" dirty="0" smtClean="0"/>
                        <a:t>月</a:t>
                      </a:r>
                      <a:r>
                        <a:rPr kumimoji="1" lang="en-US" altLang="ja-JP" sz="2800" b="1" dirty="0" smtClean="0"/>
                        <a:t>12</a:t>
                      </a:r>
                      <a:r>
                        <a:rPr kumimoji="1" lang="ja-JP" altLang="en-US" sz="2800" b="1" dirty="0" smtClean="0"/>
                        <a:t>日</a:t>
                      </a:r>
                      <a:endParaRPr kumimoji="1" lang="ja-JP" altLang="en-US" sz="2800" b="1" dirty="0"/>
                    </a:p>
                  </a:txBody>
                  <a:tcPr>
                    <a:solidFill>
                      <a:schemeClr val="accent1">
                        <a:lumMod val="40000"/>
                        <a:lumOff val="60000"/>
                      </a:schemeClr>
                    </a:solidFill>
                  </a:tcPr>
                </a:tc>
              </a:tr>
            </a:tbl>
          </a:graphicData>
        </a:graphic>
      </p:graphicFrame>
    </p:spTree>
    <p:extLst>
      <p:ext uri="{BB962C8B-B14F-4D97-AF65-F5344CB8AC3E}">
        <p14:creationId xmlns:p14="http://schemas.microsoft.com/office/powerpoint/2010/main" val="3347706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3336</TotalTime>
  <Words>1803</Words>
  <Application>Microsoft Office PowerPoint</Application>
  <PresentationFormat>ワイド画面</PresentationFormat>
  <Paragraphs>201</Paragraphs>
  <Slides>21</Slides>
  <Notes>16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ＭＳ Ｐゴシック</vt:lpstr>
      <vt:lpstr>Arial</vt:lpstr>
      <vt:lpstr>Calibri</vt:lpstr>
      <vt:lpstr>Calibri Light</vt:lpstr>
      <vt:lpstr>Wingdings</vt:lpstr>
      <vt:lpstr>Office テーマ</vt:lpstr>
      <vt:lpstr>データ分析教育へのアクティブ・ラーニング手法の導入提案と実践</vt:lpstr>
      <vt:lpstr>研究背景</vt:lpstr>
      <vt:lpstr>研究背景</vt:lpstr>
      <vt:lpstr>研究背景</vt:lpstr>
      <vt:lpstr>PowerPoint プレゼンテーション</vt:lpstr>
      <vt:lpstr>データマイニング入門の講義</vt:lpstr>
      <vt:lpstr>手法</vt:lpstr>
      <vt:lpstr>手法</vt:lpstr>
      <vt:lpstr>手法</vt:lpstr>
      <vt:lpstr>実験の流れ</vt:lpstr>
      <vt:lpstr>実験の流れ</vt:lpstr>
      <vt:lpstr>集まった質問の一例</vt:lpstr>
      <vt:lpstr>実験の流れ</vt:lpstr>
      <vt:lpstr>実際のアンケート</vt:lpstr>
      <vt:lpstr>アンケートの回答結果</vt:lpstr>
      <vt:lpstr>実験の流れ</vt:lpstr>
      <vt:lpstr>結果</vt:lpstr>
      <vt:lpstr>結果</vt:lpstr>
      <vt:lpstr>結果</vt:lpstr>
      <vt:lpstr>考察</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データ分析教育へのアクティブラーニング手法の導入提案と実践</dc:title>
  <dc:creator>板倉啓太</dc:creator>
  <cp:lastModifiedBy>itakura</cp:lastModifiedBy>
  <cp:revision>86</cp:revision>
  <dcterms:created xsi:type="dcterms:W3CDTF">2017-02-01T18:43:24Z</dcterms:created>
  <dcterms:modified xsi:type="dcterms:W3CDTF">2017-03-21T10:47:50Z</dcterms:modified>
</cp:coreProperties>
</file>