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30" d="100"/>
          <a:sy n="130" d="100"/>
        </p:scale>
        <p:origin x="768" y="-4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96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3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50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3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65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4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28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76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38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90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14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2CA72-24AD-4332-9D1C-35DD63E783C0}" type="datetimeFigureOut">
              <a:rPr kumimoji="1" lang="ja-JP" altLang="en-US" smtClean="0"/>
              <a:t>2015/12/17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486D-31DA-4EB0-8F4E-A14CC0DE90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6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package" Target="../embeddings/Microsoft_Excel_______1.xlsx"/><Relationship Id="rId7" Type="http://schemas.openxmlformats.org/officeDocument/2006/relationships/package" Target="../embeddings/Microsoft_Word___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Excel_______2.xlsx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/>
          <p:cNvSpPr/>
          <p:nvPr/>
        </p:nvSpPr>
        <p:spPr>
          <a:xfrm>
            <a:off x="737280" y="176893"/>
            <a:ext cx="5342165" cy="1084943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ルーブリック評価を利用した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PBL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における学習到達度の測定</a:t>
            </a:r>
            <a:endParaRPr lang="en-US" altLang="ja-JP" sz="28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46265" y="1644012"/>
            <a:ext cx="5878286" cy="1646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5209" y="1365790"/>
            <a:ext cx="5106307" cy="556446"/>
          </a:xfrm>
        </p:spPr>
        <p:txBody>
          <a:bodyPr>
            <a:normAutofit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1342015</a:t>
            </a:r>
            <a:r>
              <a:rPr lang="ja-JP" altLang="en-US" sz="1625" dirty="0"/>
              <a:t>　　</a:t>
            </a:r>
            <a:r>
              <a:rPr lang="ja-JP" altLang="en-US" sz="1625" dirty="0" smtClean="0"/>
              <a:t>板倉 啓太</a:t>
            </a:r>
            <a:endParaRPr lang="ja-JP" altLang="en-US" sz="1625" dirty="0"/>
          </a:p>
        </p:txBody>
      </p:sp>
      <p:sp>
        <p:nvSpPr>
          <p:cNvPr id="7" name="フローチャート: 代替処理 6"/>
          <p:cNvSpPr/>
          <p:nvPr/>
        </p:nvSpPr>
        <p:spPr>
          <a:xfrm>
            <a:off x="609558" y="1718430"/>
            <a:ext cx="745179" cy="341868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3351564" y="3352800"/>
            <a:ext cx="3072984" cy="18123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41" name="フローチャート: 代替処理 40"/>
          <p:cNvSpPr/>
          <p:nvPr/>
        </p:nvSpPr>
        <p:spPr>
          <a:xfrm>
            <a:off x="3407973" y="3392304"/>
            <a:ext cx="757627" cy="317320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351564" y="3795196"/>
            <a:ext cx="3066341" cy="1277273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ソフトウェアコースの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実験を受講した学生</a:t>
            </a:r>
            <a:r>
              <a:rPr lang="ja-JP" altLang="en-US" sz="1100" dirty="0" smtClean="0"/>
              <a:t>に対し</a:t>
            </a:r>
            <a:r>
              <a:rPr lang="ja-JP" altLang="en-US" sz="1100" dirty="0"/>
              <a:t>，</a:t>
            </a:r>
            <a:r>
              <a:rPr lang="en-US" altLang="ja-JP" sz="1100" dirty="0"/>
              <a:t>4 </a:t>
            </a:r>
            <a:r>
              <a:rPr lang="ja-JP" altLang="en-US" sz="1100" dirty="0"/>
              <a:t>段階評価でのアンケート調査をする</a:t>
            </a:r>
            <a:r>
              <a:rPr lang="ja-JP" altLang="en-US" sz="1100" dirty="0" smtClean="0"/>
              <a:t>．</a:t>
            </a:r>
            <a:endParaRPr lang="en-US" altLang="ja-JP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ルーブリック評価の手法を用いて，アンケート</a:t>
            </a:r>
            <a:r>
              <a:rPr lang="ja-JP" altLang="en-US" sz="1100" dirty="0" smtClean="0"/>
              <a:t>項目</a:t>
            </a:r>
            <a:r>
              <a:rPr lang="ja-JP" altLang="en-US" sz="1100" dirty="0"/>
              <a:t>ごとの定義を段階別に設定する</a:t>
            </a:r>
            <a:r>
              <a:rPr lang="ja-JP" altLang="en-US" sz="1100" dirty="0" smtClean="0"/>
              <a:t>．</a:t>
            </a:r>
            <a:endParaRPr lang="en-US" altLang="ja-JP" sz="1100" dirty="0"/>
          </a:p>
          <a:p>
            <a:pPr marL="228600" indent="-228600">
              <a:buFont typeface="+mj-lt"/>
              <a:buAutoNum type="arabicPeriod"/>
            </a:pPr>
            <a:r>
              <a:rPr lang="ja-JP" altLang="en-US" sz="1100" dirty="0"/>
              <a:t>アンケート結果を基に，</a:t>
            </a:r>
            <a:r>
              <a:rPr lang="en-US" altLang="ja-JP" sz="1100" dirty="0"/>
              <a:t>PM </a:t>
            </a:r>
            <a:r>
              <a:rPr lang="ja-JP" altLang="en-US" sz="1100" dirty="0"/>
              <a:t>実験を終えた学生の</a:t>
            </a:r>
            <a:r>
              <a:rPr lang="ja-JP" altLang="en-US" sz="1100" dirty="0" smtClean="0"/>
              <a:t>学習</a:t>
            </a:r>
            <a:r>
              <a:rPr lang="ja-JP" altLang="en-US" sz="1100" dirty="0"/>
              <a:t>到達度</a:t>
            </a:r>
            <a:r>
              <a:rPr lang="ja-JP" altLang="en-US" sz="1100" dirty="0" smtClean="0"/>
              <a:t>を</a:t>
            </a:r>
            <a:r>
              <a:rPr lang="ja-JP" altLang="en-US" sz="1100" dirty="0"/>
              <a:t>グラフ化</a:t>
            </a:r>
            <a:r>
              <a:rPr lang="ja-JP" altLang="en-US" sz="1100" dirty="0" smtClean="0"/>
              <a:t>し，</a:t>
            </a:r>
            <a:r>
              <a:rPr lang="ja-JP" altLang="en-US" sz="1100" dirty="0"/>
              <a:t>今後の改善案を考察</a:t>
            </a:r>
            <a:r>
              <a:rPr lang="ja-JP" altLang="en-US" sz="1100" dirty="0" smtClean="0"/>
              <a:t>する．</a:t>
            </a:r>
            <a:endParaRPr lang="en-US" altLang="ja-JP" sz="1100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546263" y="8814100"/>
            <a:ext cx="5878285" cy="1034750"/>
            <a:chOff x="540747" y="8649785"/>
            <a:chExt cx="5878285" cy="1053015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540747" y="8649785"/>
              <a:ext cx="5878285" cy="1053015"/>
              <a:chOff x="859118" y="8649785"/>
              <a:chExt cx="5106308" cy="1053015"/>
            </a:xfrm>
          </p:grpSpPr>
          <p:sp>
            <p:nvSpPr>
              <p:cNvPr id="42" name="正方形/長方形 41"/>
              <p:cNvSpPr/>
              <p:nvPr/>
            </p:nvSpPr>
            <p:spPr>
              <a:xfrm>
                <a:off x="859118" y="8649785"/>
                <a:ext cx="5106308" cy="1053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 sz="1463"/>
              </a:p>
            </p:txBody>
          </p:sp>
          <p:sp>
            <p:nvSpPr>
              <p:cNvPr id="45" name="フローチャート: 代替処理 44"/>
              <p:cNvSpPr/>
              <p:nvPr/>
            </p:nvSpPr>
            <p:spPr>
              <a:xfrm>
                <a:off x="901042" y="8673866"/>
                <a:ext cx="1347261" cy="324084"/>
              </a:xfrm>
              <a:prstGeom prst="flowChartAlternateProcess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ja-JP" altLang="en-US" sz="2000" dirty="0">
                    <a:solidFill>
                      <a:schemeClr val="tx1"/>
                    </a:solidFill>
                  </a:rPr>
                  <a:t>今後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の</a:t>
                </a:r>
                <a:r>
                  <a:rPr lang="ja-JP" altLang="en-US" sz="2000" dirty="0">
                    <a:solidFill>
                      <a:schemeClr val="tx1"/>
                    </a:solidFill>
                  </a:rPr>
                  <a:t>計画</a:t>
                </a:r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>
              <a:off x="664521" y="9097793"/>
              <a:ext cx="5617289" cy="532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sz="1400" dirty="0" smtClean="0"/>
                <a:t>今回</a:t>
              </a:r>
              <a:r>
                <a:rPr lang="ja-JP" altLang="en-US" sz="1400" dirty="0"/>
                <a:t>作成したアンケート項目では，</a:t>
              </a:r>
              <a:r>
                <a:rPr lang="en-US" altLang="ja-JP" sz="1400" dirty="0"/>
                <a:t>PBL </a:t>
              </a:r>
              <a:r>
                <a:rPr lang="ja-JP" altLang="en-US" sz="1400" smtClean="0"/>
                <a:t>の学習到達</a:t>
              </a:r>
              <a:r>
                <a:rPr lang="ja-JP" altLang="en-US" sz="1400"/>
                <a:t>度</a:t>
              </a:r>
              <a:r>
                <a:rPr lang="ja-JP" altLang="en-US" sz="1400" smtClean="0"/>
                <a:t>が</a:t>
              </a:r>
              <a:r>
                <a:rPr lang="ja-JP" altLang="en-US" sz="1400" dirty="0" smtClean="0"/>
                <a:t>的確</a:t>
              </a:r>
              <a:r>
                <a:rPr lang="ja-JP" altLang="en-US" sz="1400" dirty="0"/>
                <a:t>に測定出来ていないため，アンケート項目の</a:t>
              </a:r>
              <a:r>
                <a:rPr lang="ja-JP" altLang="en-US" sz="1400" dirty="0" smtClean="0"/>
                <a:t>追加</a:t>
              </a:r>
              <a:r>
                <a:rPr lang="ja-JP" altLang="en-US" sz="1400" dirty="0"/>
                <a:t>・修正を行う．</a:t>
              </a:r>
              <a:endParaRPr kumimoji="1" lang="ja-JP" altLang="en-US" sz="1400" dirty="0"/>
            </a:p>
          </p:txBody>
        </p:sp>
      </p:grpSp>
      <p:sp>
        <p:nvSpPr>
          <p:cNvPr id="18" name="正方形/長方形 17"/>
          <p:cNvSpPr/>
          <p:nvPr/>
        </p:nvSpPr>
        <p:spPr>
          <a:xfrm>
            <a:off x="546263" y="3343114"/>
            <a:ext cx="2641052" cy="1822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/>
          </a:p>
        </p:txBody>
      </p:sp>
      <p:sp>
        <p:nvSpPr>
          <p:cNvPr id="27" name="フローチャート: 代替処理 26"/>
          <p:cNvSpPr/>
          <p:nvPr/>
        </p:nvSpPr>
        <p:spPr>
          <a:xfrm>
            <a:off x="615506" y="3384216"/>
            <a:ext cx="733285" cy="346022"/>
          </a:xfrm>
          <a:prstGeom prst="flowChartAlternateProces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目的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416573" y="3392456"/>
            <a:ext cx="1698101" cy="9640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dirty="0" smtClean="0">
                <a:solidFill>
                  <a:schemeClr val="tx1"/>
                </a:solidFill>
              </a:rPr>
              <a:t>今回はソフトウェアコース</a:t>
            </a:r>
            <a:r>
              <a:rPr lang="ja-JP" altLang="en-US" sz="1200" dirty="0">
                <a:solidFill>
                  <a:schemeClr val="tx1"/>
                </a:solidFill>
              </a:rPr>
              <a:t>の</a:t>
            </a:r>
            <a:r>
              <a:rPr lang="en-US" altLang="ja-JP" sz="1200" dirty="0">
                <a:solidFill>
                  <a:schemeClr val="tx1"/>
                </a:solidFill>
              </a:rPr>
              <a:t>PM </a:t>
            </a:r>
            <a:r>
              <a:rPr lang="ja-JP" altLang="en-US" sz="1200" dirty="0">
                <a:solidFill>
                  <a:schemeClr val="tx1"/>
                </a:solidFill>
              </a:rPr>
              <a:t>実験を受講した学生を対象</a:t>
            </a:r>
            <a:r>
              <a:rPr lang="ja-JP" altLang="en-US" sz="1200" dirty="0" smtClean="0">
                <a:solidFill>
                  <a:schemeClr val="tx1"/>
                </a:solidFill>
              </a:rPr>
              <a:t>に，学習到達度を</a:t>
            </a:r>
            <a:r>
              <a:rPr lang="ja-JP" altLang="en-US" sz="1200" dirty="0">
                <a:solidFill>
                  <a:schemeClr val="tx1"/>
                </a:solidFill>
              </a:rPr>
              <a:t>調査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1416574" y="4579124"/>
            <a:ext cx="1698100" cy="491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今後の</a:t>
            </a:r>
            <a:r>
              <a:rPr kumimoji="1" lang="en-US" altLang="ja-JP" sz="1200" dirty="0" smtClean="0">
                <a:solidFill>
                  <a:schemeClr val="tx1"/>
                </a:solidFill>
              </a:rPr>
              <a:t>PM</a:t>
            </a:r>
            <a:r>
              <a:rPr kumimoji="1" lang="ja-JP" altLang="en-US" sz="1200" dirty="0" smtClean="0">
                <a:solidFill>
                  <a:schemeClr val="tx1"/>
                </a:solidFill>
              </a:rPr>
              <a:t>実験における改善案の提案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/>
          <p:cNvCxnSpPr>
            <a:stCxn id="29" idx="2"/>
            <a:endCxn id="31" idx="0"/>
          </p:cNvCxnSpPr>
          <p:nvPr/>
        </p:nvCxnSpPr>
        <p:spPr>
          <a:xfrm>
            <a:off x="2265624" y="4356477"/>
            <a:ext cx="0" cy="222647"/>
          </a:xfrm>
          <a:prstGeom prst="straightConnector1">
            <a:avLst/>
          </a:prstGeom>
          <a:solidFill>
            <a:schemeClr val="tx1"/>
          </a:solidFill>
          <a:ln w="41275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グループ化 50"/>
          <p:cNvGrpSpPr/>
          <p:nvPr/>
        </p:nvGrpSpPr>
        <p:grpSpPr>
          <a:xfrm>
            <a:off x="539457" y="5219993"/>
            <a:ext cx="5878448" cy="3557561"/>
            <a:chOff x="843185" y="7276421"/>
            <a:chExt cx="5106450" cy="1429566"/>
          </a:xfrm>
        </p:grpSpPr>
        <p:sp>
          <p:nvSpPr>
            <p:cNvPr id="20" name="正方形/長方形 19"/>
            <p:cNvSpPr/>
            <p:nvPr/>
          </p:nvSpPr>
          <p:spPr>
            <a:xfrm>
              <a:off x="843185" y="7276421"/>
              <a:ext cx="5106450" cy="1429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463"/>
            </a:p>
          </p:txBody>
        </p:sp>
        <p:sp>
          <p:nvSpPr>
            <p:cNvPr id="44" name="フローチャート: 代替処理 43"/>
            <p:cNvSpPr/>
            <p:nvPr/>
          </p:nvSpPr>
          <p:spPr>
            <a:xfrm>
              <a:off x="874293" y="7308226"/>
              <a:ext cx="1959869" cy="146077"/>
            </a:xfrm>
            <a:prstGeom prst="flowChartAlternateProcess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現在の進捗状況</a:t>
              </a:r>
            </a:p>
          </p:txBody>
        </p:sp>
      </p:grpSp>
      <p:sp>
        <p:nvSpPr>
          <p:cNvPr id="80" name="テキスト ボックス 79"/>
          <p:cNvSpPr txBox="1"/>
          <p:nvPr/>
        </p:nvSpPr>
        <p:spPr>
          <a:xfrm>
            <a:off x="1418030" y="1759317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PBL</a:t>
            </a:r>
            <a:r>
              <a:rPr kumimoji="1" lang="ja-JP" altLang="en-US" sz="1200" dirty="0" smtClean="0"/>
              <a:t>とは，「プロジェクト型学習」や「問題解決型授業」などと</a:t>
            </a:r>
            <a:r>
              <a:rPr lang="ja-JP" altLang="en-US" sz="1200" dirty="0"/>
              <a:t>呼</a:t>
            </a:r>
            <a:r>
              <a:rPr lang="ja-JP" altLang="en-US" sz="1200" dirty="0" smtClean="0"/>
              <a:t>ばれる</a:t>
            </a:r>
            <a:r>
              <a:rPr kumimoji="1" lang="ja-JP" altLang="en-US" sz="1200" dirty="0" smtClean="0"/>
              <a:t>教育方法である．</a:t>
            </a:r>
            <a:endParaRPr kumimoji="1" lang="en-US" altLang="ja-JP" sz="1200" dirty="0" smtClean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416573" y="2524049"/>
            <a:ext cx="2351037" cy="646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現在</a:t>
            </a:r>
            <a:r>
              <a:rPr lang="ja-JP" altLang="en-US" sz="1200" dirty="0"/>
              <a:t>の社会では情報技術が基盤になっており</a:t>
            </a:r>
            <a:r>
              <a:rPr lang="ja-JP" altLang="en-US" sz="1200" dirty="0" smtClean="0"/>
              <a:t>，高い技術力や活用力を有する人材が必要である．</a:t>
            </a:r>
            <a:endParaRPr lang="ja-JP" altLang="en-US" sz="12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211758" y="1774846"/>
            <a:ext cx="2075568" cy="138499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しかし，</a:t>
            </a:r>
            <a:r>
              <a:rPr lang="en-US" altLang="ja-JP" sz="1200" dirty="0" smtClean="0"/>
              <a:t>PBL </a:t>
            </a:r>
            <a:r>
              <a:rPr lang="ja-JP" altLang="en-US" sz="1200" dirty="0"/>
              <a:t>の実施方法に関する論文や書籍はまだ少ない</a:t>
            </a:r>
            <a:r>
              <a:rPr lang="ja-JP" altLang="en-US" sz="1200" dirty="0" smtClean="0"/>
              <a:t>ため，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教育</a:t>
            </a:r>
            <a:r>
              <a:rPr lang="en-US" altLang="ja-JP" sz="1200" dirty="0" smtClean="0"/>
              <a:t> </a:t>
            </a:r>
            <a:r>
              <a:rPr lang="ja-JP" altLang="en-US" sz="1200" dirty="0"/>
              <a:t>を実施している</a:t>
            </a:r>
            <a:r>
              <a:rPr lang="ja-JP" altLang="en-US" sz="1200" dirty="0" smtClean="0"/>
              <a:t>大学の多くは限られた</a:t>
            </a:r>
            <a:r>
              <a:rPr lang="ja-JP" altLang="en-US" sz="1200" dirty="0"/>
              <a:t>情報の中で課題を設計・実施</a:t>
            </a:r>
            <a:r>
              <a:rPr lang="ja-JP" altLang="en-US" sz="1200" dirty="0" smtClean="0"/>
              <a:t>しており，</a:t>
            </a:r>
            <a:r>
              <a:rPr lang="en-US" altLang="ja-JP" sz="1200" dirty="0" smtClean="0"/>
              <a:t>PBL</a:t>
            </a:r>
            <a:r>
              <a:rPr lang="ja-JP" altLang="en-US" sz="1200" dirty="0" smtClean="0"/>
              <a:t>は常に改善を求められている．</a:t>
            </a:r>
            <a:endParaRPr kumimoji="1" lang="en-US" altLang="ja-JP" sz="1200" dirty="0" smtClean="0"/>
          </a:p>
        </p:txBody>
      </p:sp>
      <p:sp>
        <p:nvSpPr>
          <p:cNvPr id="2" name="右矢印 1"/>
          <p:cNvSpPr/>
          <p:nvPr/>
        </p:nvSpPr>
        <p:spPr>
          <a:xfrm>
            <a:off x="3799548" y="2304412"/>
            <a:ext cx="378814" cy="28575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0337" y="4184152"/>
            <a:ext cx="9627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現在の</a:t>
            </a:r>
            <a:r>
              <a:rPr kumimoji="1" lang="en-US" altLang="ja-JP" sz="1050" dirty="0" smtClean="0"/>
              <a:t>PM</a:t>
            </a:r>
            <a:r>
              <a:rPr kumimoji="1" lang="ja-JP" altLang="en-US" sz="1050" dirty="0" smtClean="0"/>
              <a:t>実験の内容がきちんと身に付いているか？</a:t>
            </a:r>
            <a:endParaRPr kumimoji="1" lang="ja-JP" altLang="en-US" sz="1050" dirty="0"/>
          </a:p>
        </p:txBody>
      </p:sp>
      <p:cxnSp>
        <p:nvCxnSpPr>
          <p:cNvPr id="19" name="直線矢印コネクタ 18"/>
          <p:cNvCxnSpPr/>
          <p:nvPr/>
        </p:nvCxnSpPr>
        <p:spPr>
          <a:xfrm flipV="1">
            <a:off x="1416573" y="4474658"/>
            <a:ext cx="803492" cy="20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107550" y="8535576"/>
            <a:ext cx="2813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図</a:t>
            </a:r>
            <a:r>
              <a:rPr kumimoji="1" lang="en-US" altLang="ja-JP" sz="1200" dirty="0" smtClean="0"/>
              <a:t>1</a:t>
            </a:r>
            <a:r>
              <a:rPr lang="ja-JP" altLang="en-US" sz="1200" dirty="0" smtClean="0"/>
              <a:t>　</a:t>
            </a:r>
            <a:r>
              <a:rPr kumimoji="1" lang="ja-JP" altLang="en-US" sz="1200" dirty="0" smtClean="0"/>
              <a:t>調査結果とルーブリック表の作成例</a:t>
            </a:r>
            <a:endParaRPr kumimoji="1" lang="ja-JP" altLang="en-US" sz="1200" dirty="0"/>
          </a:p>
        </p:txBody>
      </p:sp>
      <p:sp>
        <p:nvSpPr>
          <p:cNvPr id="36" name="角丸四角形 35"/>
          <p:cNvSpPr/>
          <p:nvPr/>
        </p:nvSpPr>
        <p:spPr>
          <a:xfrm>
            <a:off x="598863" y="5708525"/>
            <a:ext cx="5773083" cy="13244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ja-JP" sz="1200" dirty="0" smtClean="0"/>
          </a:p>
          <a:p>
            <a:r>
              <a:rPr lang="en-US" altLang="ja-JP" sz="1200" dirty="0" smtClean="0"/>
              <a:t>PM </a:t>
            </a:r>
            <a:r>
              <a:rPr lang="ja-JP" altLang="en-US" sz="1200" dirty="0"/>
              <a:t>実験のソフトウェアコースを学習し終えた一部の学生からアンケート調査を</a:t>
            </a:r>
            <a:r>
              <a:rPr lang="ja-JP" altLang="en-US" sz="1200" dirty="0" smtClean="0"/>
              <a:t>行った．　　　　　　　結果</a:t>
            </a:r>
            <a:r>
              <a:rPr lang="ja-JP" altLang="en-US" sz="1200" dirty="0"/>
              <a:t>は，最終的な納期には間に合っていたものの，プロジェクトを進行していく上で，計画の遅延に対するリスクの測定・対応が不足している事が判明した．またプレゼンテーションの際，図表やグラフを用いた表現が少ないという点も判明した．</a:t>
            </a:r>
            <a:endParaRPr lang="en-US" altLang="ja-JP" sz="1200" dirty="0"/>
          </a:p>
          <a:p>
            <a:r>
              <a:rPr lang="ja-JP" altLang="en-US" sz="1200" dirty="0"/>
              <a:t>これら</a:t>
            </a:r>
            <a:r>
              <a:rPr lang="ja-JP" altLang="en-US" sz="1200" dirty="0" smtClean="0"/>
              <a:t>の調査結果から</a:t>
            </a:r>
            <a:r>
              <a:rPr lang="ja-JP" altLang="en-US" sz="1200" dirty="0"/>
              <a:t>，発表資料にグラフを用いて，聴衆に対する理解度を向上させる必要がある．また，計画の遅延に対してリスク登録簿を作成することで，リスクの対応をしやすくなり，遅延が改善されるではないかと考察する．</a:t>
            </a:r>
          </a:p>
          <a:p>
            <a:pPr algn="ctr"/>
            <a:endParaRPr kumimoji="1" lang="ja-JP" altLang="en-US" sz="1200" dirty="0"/>
          </a:p>
        </p:txBody>
      </p:sp>
      <p:graphicFrame>
        <p:nvGraphicFramePr>
          <p:cNvPr id="9" name="オブジェクト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553150"/>
              </p:ext>
            </p:extLst>
          </p:nvPr>
        </p:nvGraphicFramePr>
        <p:xfrm>
          <a:off x="2280911" y="7078078"/>
          <a:ext cx="1739464" cy="150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ワークシート" r:id="rId3" imgW="5574656" imgH="4854054" progId="Excel.Sheet.12">
                  <p:embed/>
                </p:oleObj>
              </mc:Choice>
              <mc:Fallback>
                <p:oleObj name="ワークシート" r:id="rId3" imgW="5574656" imgH="48540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0911" y="7078078"/>
                        <a:ext cx="1739464" cy="150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046508"/>
              </p:ext>
            </p:extLst>
          </p:nvPr>
        </p:nvGraphicFramePr>
        <p:xfrm>
          <a:off x="598863" y="7078078"/>
          <a:ext cx="1637614" cy="150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ワークシート" r:id="rId5" imgW="5574656" imgH="4832454" progId="Excel.Sheet.12">
                  <p:embed/>
                </p:oleObj>
              </mc:Choice>
              <mc:Fallback>
                <p:oleObj name="ワークシート" r:id="rId5" imgW="5574656" imgH="48324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863" y="7078078"/>
                        <a:ext cx="1637614" cy="1501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620368"/>
              </p:ext>
            </p:extLst>
          </p:nvPr>
        </p:nvGraphicFramePr>
        <p:xfrm>
          <a:off x="4064809" y="7079049"/>
          <a:ext cx="2307137" cy="150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文書" r:id="rId7" imgW="6530981" imgH="4555133" progId="Word.Document.12">
                  <p:embed/>
                </p:oleObj>
              </mc:Choice>
              <mc:Fallback>
                <p:oleObj name="文書" r:id="rId7" imgW="6530981" imgH="45551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4809" y="7079049"/>
                        <a:ext cx="2307137" cy="1500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81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1022</TotalTime>
  <Words>273</Words>
  <Application>Microsoft Office PowerPoint</Application>
  <PresentationFormat>A4 210 x 297 mm</PresentationFormat>
  <Paragraphs>21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Microsoft Excel ワークシート</vt:lpstr>
      <vt:lpstr>Microsoft Word 文書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板倉啓太</dc:creator>
  <cp:lastModifiedBy>itakura</cp:lastModifiedBy>
  <cp:revision>70</cp:revision>
  <cp:lastPrinted>2015-12-17T06:21:58Z</cp:lastPrinted>
  <dcterms:created xsi:type="dcterms:W3CDTF">2014-12-11T05:44:41Z</dcterms:created>
  <dcterms:modified xsi:type="dcterms:W3CDTF">2015-12-17T08:40:10Z</dcterms:modified>
</cp:coreProperties>
</file>