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8" r:id="rId3"/>
    <p:sldId id="259" r:id="rId4"/>
  </p:sldIdLst>
  <p:sldSz cx="21386800" cy="30279975"/>
  <p:notesSz cx="6858000" cy="9144000"/>
  <p:defaultTextStyle>
    <a:defPPr>
      <a:defRPr lang="ja-JP"/>
    </a:defPPr>
    <a:lvl1pPr marL="0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9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897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852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8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7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704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1653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76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464" autoAdjust="0"/>
  </p:normalViewPr>
  <p:slideViewPr>
    <p:cSldViewPr>
      <p:cViewPr>
        <p:scale>
          <a:sx n="50" d="100"/>
          <a:sy n="50" d="100"/>
        </p:scale>
        <p:origin x="-2328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2B9E4-AD94-4C09-808B-64E752EC4239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0C12-4A29-4172-9813-3238FDCC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87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403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671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806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942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7077" algn="l" defTabSz="91427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1219A-658C-4ECD-AB31-1DE57FE2D86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982" y="14602900"/>
            <a:ext cx="16646293" cy="6490568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982" y="21093460"/>
            <a:ext cx="16646293" cy="3803409"/>
          </a:xfrm>
        </p:spPr>
        <p:txBody>
          <a:bodyPr anchor="t">
            <a:normAutofit/>
          </a:bodyPr>
          <a:lstStyle>
            <a:lvl1pPr marL="0" indent="0" algn="l">
              <a:buNone/>
              <a:defRPr sz="6500">
                <a:solidFill>
                  <a:schemeClr val="tx2">
                    <a:lumMod val="2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7980002"/>
            <a:ext cx="16660093" cy="178882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974" y="2983513"/>
            <a:ext cx="3445096" cy="228946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2983513"/>
            <a:ext cx="12788009" cy="2289465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7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976" y="14602897"/>
            <a:ext cx="16646293" cy="6490568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976" y="21093460"/>
            <a:ext cx="16646293" cy="3803409"/>
          </a:xfrm>
        </p:spPr>
        <p:txBody>
          <a:bodyPr anchor="t">
            <a:normAutofit/>
          </a:bodyPr>
          <a:lstStyle>
            <a:lvl1pPr marL="0" indent="0" algn="l">
              <a:buNone/>
              <a:defRPr sz="65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5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14608303"/>
            <a:ext cx="16646290" cy="6485160"/>
          </a:xfrm>
        </p:spPr>
        <p:txBody>
          <a:bodyPr anchor="b"/>
          <a:lstStyle>
            <a:lvl1pPr algn="r">
              <a:defRPr sz="103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21093463"/>
            <a:ext cx="16646290" cy="3798905"/>
          </a:xfrm>
        </p:spPr>
        <p:txBody>
          <a:bodyPr anchor="t">
            <a:normAutofit/>
          </a:bodyPr>
          <a:lstStyle>
            <a:lvl1pPr marL="0" indent="0" algn="r">
              <a:buNone/>
              <a:defRPr sz="58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1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2983513"/>
            <a:ext cx="16660093" cy="40818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0974" y="7990547"/>
            <a:ext cx="8118932" cy="17887620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6897" y="7990545"/>
            <a:ext cx="8114173" cy="17887624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6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348" y="8004578"/>
            <a:ext cx="7326557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974" y="10548935"/>
            <a:ext cx="8118932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97894" y="8004578"/>
            <a:ext cx="7327926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6897" y="10548935"/>
            <a:ext cx="8118926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1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46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6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1" y="1969599"/>
            <a:ext cx="6222966" cy="5235906"/>
          </a:xfrm>
        </p:spPr>
        <p:txBody>
          <a:bodyPr anchor="b"/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931" y="1969601"/>
            <a:ext cx="10010139" cy="23908567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1" y="7205513"/>
            <a:ext cx="6222966" cy="18672648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4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6124249"/>
            <a:ext cx="8142577" cy="4915327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4" y="11039571"/>
            <a:ext cx="8142577" cy="11171536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815352" y="6344143"/>
            <a:ext cx="2541561" cy="479787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215988" y="6233454"/>
            <a:ext cx="1942132" cy="36662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293632" y="8364542"/>
            <a:ext cx="1408862" cy="265960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2686475" y="7997450"/>
            <a:ext cx="1145092" cy="216166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36663" y="9198908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342283" y="4384707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833834" y="8364542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81365" y="4682816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2323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406293" y="7065327"/>
            <a:ext cx="8020050" cy="15139988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5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7980002"/>
            <a:ext cx="16660093" cy="178882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2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974" y="2983506"/>
            <a:ext cx="3445096" cy="228946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2983510"/>
            <a:ext cx="12788009" cy="2289465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14608303"/>
            <a:ext cx="16646290" cy="6485160"/>
          </a:xfrm>
        </p:spPr>
        <p:txBody>
          <a:bodyPr anchor="b"/>
          <a:lstStyle>
            <a:lvl1pPr algn="r">
              <a:defRPr sz="103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21093463"/>
            <a:ext cx="16646290" cy="3798905"/>
          </a:xfrm>
        </p:spPr>
        <p:txBody>
          <a:bodyPr anchor="t">
            <a:normAutofit/>
          </a:bodyPr>
          <a:lstStyle>
            <a:lvl1pPr marL="0" indent="0" algn="r">
              <a:buNone/>
              <a:defRPr sz="5800">
                <a:solidFill>
                  <a:schemeClr val="tx2">
                    <a:lumMod val="2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2983520"/>
            <a:ext cx="16660093" cy="40818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0974" y="7990547"/>
            <a:ext cx="8118932" cy="17887620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6897" y="7990545"/>
            <a:ext cx="8114173" cy="17887624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354" y="8004581"/>
            <a:ext cx="7326557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974" y="10548935"/>
            <a:ext cx="8118932" cy="15329231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97894" y="8004581"/>
            <a:ext cx="7327926" cy="2544356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6897" y="10548935"/>
            <a:ext cx="8118926" cy="15329231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1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1" y="1969599"/>
            <a:ext cx="6222966" cy="5235906"/>
          </a:xfrm>
        </p:spPr>
        <p:txBody>
          <a:bodyPr anchor="b"/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931" y="1969607"/>
            <a:ext cx="10010139" cy="23908567"/>
          </a:xfrm>
        </p:spPr>
        <p:txBody>
          <a:bodyPr>
            <a:normAutofit/>
          </a:bodyPr>
          <a:lstStyle>
            <a:lvl5pPr>
              <a:defRPr/>
            </a:lvl5pPr>
            <a:lvl6pPr marL="8117727" indent="-737978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3675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69624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5579" indent="-737978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1" y="7205513"/>
            <a:ext cx="6222966" cy="18672648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6124256"/>
            <a:ext cx="8142577" cy="4915327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4" y="11039571"/>
            <a:ext cx="8142577" cy="11171536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815352" y="6344143"/>
            <a:ext cx="2541561" cy="479787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215988" y="6233461"/>
            <a:ext cx="1942132" cy="36662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293632" y="8364542"/>
            <a:ext cx="1408862" cy="265960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2686481" y="7997450"/>
            <a:ext cx="1145092" cy="216166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36663" y="9198908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342283" y="4384710"/>
            <a:ext cx="600162" cy="113296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833841" y="8364542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81371" y="4682816"/>
            <a:ext cx="461787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190" tIns="147597" rIns="295190" bIns="147597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406293" y="7065327"/>
            <a:ext cx="8020050" cy="15139988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15338828" y="292819"/>
            <a:ext cx="6023833" cy="30010939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5949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7594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0979" y="2983520"/>
            <a:ext cx="16664848" cy="4081813"/>
          </a:xfrm>
          <a:prstGeom prst="rect">
            <a:avLst/>
          </a:prstGeom>
        </p:spPr>
        <p:txBody>
          <a:bodyPr vert="horz" lIns="295190" tIns="147597" rIns="295190" bIns="147597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7980002"/>
            <a:ext cx="16664845" cy="17888220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6233" y="26278907"/>
            <a:ext cx="4990253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108" y="26278907"/>
            <a:ext cx="12294132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393" y="26278907"/>
            <a:ext cx="1422715" cy="1612127"/>
          </a:xfrm>
          <a:prstGeom prst="rect">
            <a:avLst/>
          </a:prstGeom>
        </p:spPr>
        <p:txBody>
          <a:bodyPr vert="horz" lIns="295190" tIns="147597" rIns="295190" bIns="147597" rtlCol="0" anchor="b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46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5949" rtl="0" eaLnBrk="1" latinLnBrk="0" hangingPunct="1">
        <a:spcBef>
          <a:spcPct val="0"/>
        </a:spcBef>
        <a:buNone/>
        <a:defRPr kumimoji="1" sz="103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6963" indent="-1106963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1475949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1475949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1475949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15338822" y="292819"/>
            <a:ext cx="6023833" cy="30010939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476162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952323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7616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5232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52323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0976" y="2983513"/>
            <a:ext cx="16664848" cy="4081813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4" y="7980002"/>
            <a:ext cx="16664845" cy="17888220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6233" y="26278901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fld id="{7599971D-E424-4083-B0C6-61FDC58FEAC9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2952323"/>
              <a:t>2013/12/10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102" y="26278901"/>
            <a:ext cx="12294132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387" y="26278901"/>
            <a:ext cx="1422715" cy="1612127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2323"/>
            <a:fld id="{9231AA80-B81E-4211-B860-A0480B528245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2952323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76162" rtl="0" eaLnBrk="1" latinLnBrk="0" hangingPunct="1">
        <a:spcBef>
          <a:spcPct val="0"/>
        </a:spcBef>
        <a:buNone/>
        <a:defRPr kumimoji="1" sz="103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7121" indent="-110712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7394" y="4409671"/>
            <a:ext cx="20820028" cy="262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200" dirty="0"/>
              <a:t>プロジェクトマネジメントコース</a:t>
            </a:r>
            <a:r>
              <a:rPr lang="ja-JP" altLang="en-US" sz="5200" dirty="0"/>
              <a:t>　</a:t>
            </a:r>
            <a:r>
              <a:rPr lang="en-US" altLang="ja-JP" sz="5200" dirty="0"/>
              <a:t>1142104</a:t>
            </a:r>
            <a:r>
              <a:rPr lang="ja-JP" altLang="en-US" sz="5200" dirty="0"/>
              <a:t>　松本 併太</a:t>
            </a:r>
            <a:endParaRPr lang="en-US" altLang="ja-JP" sz="5200" dirty="0"/>
          </a:p>
          <a:p>
            <a:pPr marL="0" indent="0">
              <a:buNone/>
            </a:pPr>
            <a:endParaRPr kumimoji="1" lang="ja-JP" altLang="en-US" i="0" dirty="0"/>
          </a:p>
        </p:txBody>
      </p:sp>
      <p:sp>
        <p:nvSpPr>
          <p:cNvPr id="6" name="角丸四角形 5"/>
          <p:cNvSpPr/>
          <p:nvPr/>
        </p:nvSpPr>
        <p:spPr>
          <a:xfrm>
            <a:off x="1211190" y="5840388"/>
            <a:ext cx="18189224" cy="14307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812836" y="5614293"/>
            <a:ext cx="4042049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b="1" dirty="0">
                <a:solidFill>
                  <a:prstClr val="black"/>
                </a:solidFill>
              </a:rPr>
              <a:t>背景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19897"/>
              </p:ext>
            </p:extLst>
          </p:nvPr>
        </p:nvGraphicFramePr>
        <p:xfrm>
          <a:off x="3179565" y="7986443"/>
          <a:ext cx="14924267" cy="9184929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3282989"/>
                <a:gridCol w="3880426"/>
                <a:gridCol w="3880426"/>
                <a:gridCol w="3880426"/>
              </a:tblGrid>
              <a:tr h="706533">
                <a:tc>
                  <a:txBody>
                    <a:bodyPr/>
                    <a:lstStyle/>
                    <a:p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年度</a:t>
                      </a:r>
                      <a:endParaRPr kumimoji="1" lang="en-US" altLang="ja-JP" sz="26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2011</a:t>
                      </a:r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年度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年度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電子玩具</a:t>
                      </a:r>
                      <a:endParaRPr kumimoji="1" lang="en-US" altLang="ja-JP" sz="26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438</a:t>
                      </a:r>
                      <a:endParaRPr kumimoji="1" lang="en-US" altLang="ja-JP" sz="26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416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385</a:t>
                      </a:r>
                      <a:endParaRPr kumimoji="1" lang="en-US" altLang="ja-JP" sz="26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模型・ホビー</a:t>
                      </a:r>
                      <a:endParaRPr kumimoji="1" lang="en-US" altLang="ja-JP" sz="26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450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452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447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男児玩具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1,060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1,058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961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女児玩具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250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270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264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アナログゲーム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122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125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119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季節玩具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308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286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292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基礎玩具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523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536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531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乳幼児玩具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440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455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460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ジグソーパズル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83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81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71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ぬいぐるみ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111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108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106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テレビゲーム</a:t>
                      </a:r>
                      <a:endParaRPr kumimoji="1" lang="ja-JP" altLang="en-US" sz="26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4,285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3,990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3,930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5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合計</a:t>
                      </a:r>
                      <a:endParaRPr kumimoji="1" lang="ja-JP" altLang="en-US" sz="2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7,547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7,241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6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7,035</a:t>
                      </a:r>
                      <a:endParaRPr kumimoji="1" lang="ja-JP" altLang="en-US" sz="26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5640832" y="6417308"/>
            <a:ext cx="11901589" cy="1121107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zh-TW" altLang="en-US" sz="5200" b="1" dirty="0">
                <a:solidFill>
                  <a:prstClr val="white"/>
                </a:solidFill>
              </a:rPr>
              <a:t>玩具主要</a:t>
            </a:r>
            <a:r>
              <a:rPr lang="en-US" altLang="zh-TW" sz="5200" b="1" dirty="0">
                <a:solidFill>
                  <a:prstClr val="white"/>
                </a:solidFill>
              </a:rPr>
              <a:t>9</a:t>
            </a:r>
            <a:r>
              <a:rPr lang="zh-TW" altLang="en-US" sz="5200" b="1" dirty="0">
                <a:solidFill>
                  <a:prstClr val="white"/>
                </a:solidFill>
              </a:rPr>
              <a:t>分野別市場規模推移</a:t>
            </a:r>
            <a:endParaRPr lang="ja-JP" altLang="en-US" sz="5200" b="1" dirty="0">
              <a:solidFill>
                <a:prstClr val="white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510891" y="17286051"/>
            <a:ext cx="4940282" cy="713434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en-US" altLang="ja-JP" sz="2600" dirty="0">
                <a:solidFill>
                  <a:prstClr val="white"/>
                </a:solidFill>
              </a:rPr>
              <a:t>(</a:t>
            </a:r>
            <a:r>
              <a:rPr lang="ja-JP" altLang="en-US" sz="2600" dirty="0">
                <a:solidFill>
                  <a:prstClr val="white"/>
                </a:solidFill>
              </a:rPr>
              <a:t>単位</a:t>
            </a:r>
            <a:r>
              <a:rPr lang="en-US" altLang="ja-JP" sz="2600" dirty="0">
                <a:solidFill>
                  <a:prstClr val="white"/>
                </a:solidFill>
              </a:rPr>
              <a:t>:</a:t>
            </a:r>
            <a:r>
              <a:rPr lang="ja-JP" altLang="en-US" sz="2600" dirty="0">
                <a:solidFill>
                  <a:prstClr val="white"/>
                </a:solidFill>
              </a:rPr>
              <a:t>億円</a:t>
            </a:r>
            <a:r>
              <a:rPr lang="en-US" altLang="ja-JP" sz="2600" dirty="0">
                <a:solidFill>
                  <a:prstClr val="white"/>
                </a:solidFill>
              </a:rPr>
              <a:t>)</a:t>
            </a:r>
            <a:endParaRPr lang="ja-JP" altLang="en-US" sz="2600" dirty="0">
              <a:solidFill>
                <a:prstClr val="white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11187" y="21523539"/>
            <a:ext cx="18189224" cy="8337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841060" y="20199197"/>
            <a:ext cx="3443627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b="1" dirty="0">
                <a:solidFill>
                  <a:prstClr val="black"/>
                </a:solidFill>
              </a:rPr>
              <a:t>目的</a:t>
            </a:r>
          </a:p>
        </p:txBody>
      </p:sp>
      <p:sp>
        <p:nvSpPr>
          <p:cNvPr id="16" name="円/楕円 15"/>
          <p:cNvSpPr/>
          <p:nvPr/>
        </p:nvSpPr>
        <p:spPr>
          <a:xfrm>
            <a:off x="2083838" y="21778580"/>
            <a:ext cx="6241659" cy="27983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sz="3600" b="1" dirty="0">
                <a:solidFill>
                  <a:prstClr val="black"/>
                </a:solidFill>
              </a:rPr>
              <a:t>ヒットした商品，またヒットしなかった商品を調査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7568945" y="24576960"/>
            <a:ext cx="6241656" cy="26430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sz="3600" b="1" dirty="0">
                <a:solidFill>
                  <a:prstClr val="black"/>
                </a:solidFill>
              </a:rPr>
              <a:t>玩具にどのような要因があってヒットしたのか，考察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13158761" y="27044761"/>
            <a:ext cx="6241652" cy="26430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168" tIns="147587" rIns="295168" bIns="147587" rtlCol="0" anchor="ctr"/>
          <a:lstStyle/>
          <a:p>
            <a:pPr algn="ctr" defTabSz="2951687"/>
            <a:r>
              <a:rPr lang="ja-JP" altLang="en-US" sz="3600" b="1" dirty="0">
                <a:solidFill>
                  <a:prstClr val="black"/>
                </a:solidFill>
              </a:rPr>
              <a:t>次世代売れる可能性のあるおもちゃはどのようなものか予測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36615" y="26321060"/>
            <a:ext cx="3705212" cy="1223028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ja-JP" altLang="en-US" b="1" dirty="0">
                <a:solidFill>
                  <a:srgbClr val="FFFF00"/>
                </a:solidFill>
              </a:rPr>
              <a:t>解析！</a:t>
            </a:r>
            <a:endParaRPr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4" name="横巻き 3"/>
          <p:cNvSpPr/>
          <p:nvPr/>
        </p:nvSpPr>
        <p:spPr>
          <a:xfrm>
            <a:off x="841060" y="589090"/>
            <a:ext cx="18638337" cy="405367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95168" tIns="147587" rIns="295168" bIns="147587" spcCol="0" rtlCol="0" anchor="ctr"/>
          <a:lstStyle/>
          <a:p>
            <a:pPr algn="ctr" defTabSz="2951687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曲折矢印 7"/>
          <p:cNvSpPr/>
          <p:nvPr/>
        </p:nvSpPr>
        <p:spPr>
          <a:xfrm flipV="1">
            <a:off x="4854886" y="24870239"/>
            <a:ext cx="2386942" cy="1450826"/>
          </a:xfrm>
          <a:prstGeom prst="bentArrow">
            <a:avLst>
              <a:gd name="adj1" fmla="val 25000"/>
              <a:gd name="adj2" fmla="val 27254"/>
              <a:gd name="adj3" fmla="val 25000"/>
              <a:gd name="adj4" fmla="val 4375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168" tIns="147587" rIns="295168" bIns="147587" spcCol="0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60319" y="17999493"/>
            <a:ext cx="11227914" cy="1528784"/>
          </a:xfrm>
          <a:prstGeom prst="rect">
            <a:avLst/>
          </a:prstGeom>
          <a:noFill/>
        </p:spPr>
        <p:txBody>
          <a:bodyPr wrap="square" lIns="295168" tIns="147587" rIns="295168" bIns="147587" rtlCol="0">
            <a:spAutoFit/>
          </a:bodyPr>
          <a:lstStyle/>
          <a:p>
            <a:pPr defTabSz="2951687"/>
            <a:r>
              <a:rPr lang="ja-JP" altLang="en-US" sz="7700" dirty="0">
                <a:solidFill>
                  <a:srgbClr val="FFFF00"/>
                </a:solidFill>
              </a:rPr>
              <a:t>年々，縮小している！</a:t>
            </a:r>
          </a:p>
        </p:txBody>
      </p:sp>
      <p:sp>
        <p:nvSpPr>
          <p:cNvPr id="32" name="曲折矢印 31"/>
          <p:cNvSpPr/>
          <p:nvPr/>
        </p:nvSpPr>
        <p:spPr>
          <a:xfrm flipV="1">
            <a:off x="10689781" y="27463644"/>
            <a:ext cx="2386942" cy="1450826"/>
          </a:xfrm>
          <a:prstGeom prst="bentArrow">
            <a:avLst>
              <a:gd name="adj1" fmla="val 25000"/>
              <a:gd name="adj2" fmla="val 27254"/>
              <a:gd name="adj3" fmla="val 25000"/>
              <a:gd name="adj4" fmla="val 4375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168" tIns="147587" rIns="295168" bIns="147587" spcCol="0" rtlCol="0" anchor="ctr"/>
          <a:lstStyle/>
          <a:p>
            <a:pPr algn="ctr" defTabSz="2951687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0392" y="1458467"/>
            <a:ext cx="1764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/>
              <a:t>プロジェクトマネジメントを用いた</a:t>
            </a:r>
            <a:endParaRPr kumimoji="1" lang="en-US" altLang="ja-JP" sz="7200" dirty="0" smtClean="0"/>
          </a:p>
          <a:p>
            <a:pPr algn="ctr"/>
            <a:r>
              <a:rPr kumimoji="1" lang="ja-JP" altLang="en-US" sz="7200" dirty="0" smtClean="0"/>
              <a:t>玩具の今後に関する研究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02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1346345" y="19388459"/>
            <a:ext cx="9299158" cy="10009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367075" y="19388459"/>
            <a:ext cx="8614128" cy="1000911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コンテンツ プレースホルダー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636311"/>
              </p:ext>
            </p:extLst>
          </p:nvPr>
        </p:nvGraphicFramePr>
        <p:xfrm>
          <a:off x="11861647" y="19926038"/>
          <a:ext cx="7624983" cy="914079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31518"/>
                <a:gridCol w="4593465"/>
              </a:tblGrid>
              <a:tr h="5574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日程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内容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2013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</a:t>
                      </a:r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調査項目の決定</a:t>
                      </a: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データ解析方法の検討</a:t>
                      </a:r>
                    </a:p>
                  </a:txBody>
                  <a:tcPr marL="91441" marR="91441" marT="49529" marB="49529"/>
                </a:tc>
              </a:tr>
              <a:tr h="1609053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データ収集と解析</a:t>
                      </a:r>
                    </a:p>
                    <a:p>
                      <a:endParaRPr kumimoji="1" lang="ja-JP" altLang="en-US" sz="3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1" marR="91441" marT="49529" marB="49529"/>
                </a:tc>
              </a:tr>
              <a:tr h="2626637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結果をもとに次世代ヒットする玩具はどのようなものか考案する　</a:t>
                      </a:r>
                      <a:endParaRPr kumimoji="1" lang="en-US" altLang="ja-JP" sz="3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論文</a:t>
                      </a:r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執筆</a:t>
                      </a:r>
                    </a:p>
                  </a:txBody>
                  <a:tcPr marL="91441" marR="91441" marT="49529" marB="49529"/>
                </a:tc>
              </a:tr>
              <a:tr h="1100261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2014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kumimoji="1" lang="ja-JP" alt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41" marR="91441" marT="49529" marB="49529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発表準備</a:t>
                      </a:r>
                    </a:p>
                  </a:txBody>
                  <a:tcPr marL="91441" marR="91441" marT="49529" marB="49529"/>
                </a:tc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>
          <a:xfrm>
            <a:off x="1346345" y="1556508"/>
            <a:ext cx="17964663" cy="6438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defTabSz="2952110"/>
            <a:endParaRPr lang="en-US" altLang="ja-JP" sz="4500" dirty="0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277" y="594446"/>
            <a:ext cx="4042049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方法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346345" y="8940249"/>
            <a:ext cx="18634858" cy="87200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88278" y="8463346"/>
            <a:ext cx="5164840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進捗状況</a:t>
            </a:r>
          </a:p>
        </p:txBody>
      </p:sp>
      <p:sp>
        <p:nvSpPr>
          <p:cNvPr id="10" name="円/楕円 9"/>
          <p:cNvSpPr/>
          <p:nvPr/>
        </p:nvSpPr>
        <p:spPr>
          <a:xfrm>
            <a:off x="12196942" y="17948299"/>
            <a:ext cx="6276964" cy="17080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ja-JP" altLang="en-US" b="1" dirty="0">
                <a:solidFill>
                  <a:prstClr val="black"/>
                </a:solidFill>
              </a:rPr>
              <a:t>今後の計画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812836" y="18426397"/>
            <a:ext cx="4715724" cy="1924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95210" tIns="147606" rIns="295210" bIns="147606" rtlCol="0" anchor="ctr"/>
          <a:lstStyle/>
          <a:p>
            <a:pPr algn="ctr" defTabSz="2952110"/>
            <a:r>
              <a:rPr lang="en-US" altLang="ja-JP" b="1" dirty="0">
                <a:solidFill>
                  <a:prstClr val="black"/>
                </a:solidFill>
              </a:rPr>
              <a:t>PM</a:t>
            </a:r>
            <a:r>
              <a:rPr lang="ja-JP" altLang="en-US" b="1" dirty="0">
                <a:solidFill>
                  <a:prstClr val="black"/>
                </a:solidFill>
              </a:rPr>
              <a:t>との関連性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46968" y="2826619"/>
            <a:ext cx="17928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①現在の玩具状況を把握する．</a:t>
            </a:r>
          </a:p>
          <a:p>
            <a:r>
              <a:rPr lang="ja-JP" altLang="en-US" sz="4400" dirty="0"/>
              <a:t>②主要</a:t>
            </a:r>
            <a:r>
              <a:rPr lang="en-US" altLang="ja-JP" sz="4400" dirty="0"/>
              <a:t>10</a:t>
            </a:r>
            <a:r>
              <a:rPr lang="ja-JP" altLang="en-US" sz="4400" dirty="0"/>
              <a:t>分野でヒットした商品，ヒットしていない商品を調査する．</a:t>
            </a:r>
          </a:p>
          <a:p>
            <a:r>
              <a:rPr lang="ja-JP" altLang="en-US" sz="4400" dirty="0"/>
              <a:t>③データ解析方法の検討．</a:t>
            </a:r>
          </a:p>
          <a:p>
            <a:r>
              <a:rPr lang="ja-JP" altLang="en-US" sz="4400" dirty="0"/>
              <a:t>④主要</a:t>
            </a:r>
            <a:r>
              <a:rPr lang="en-US" altLang="ja-JP" sz="4400" dirty="0"/>
              <a:t>10</a:t>
            </a:r>
            <a:r>
              <a:rPr lang="ja-JP" altLang="en-US" sz="4400" dirty="0"/>
              <a:t>分野でヒットした商品，ヒットしていない商品を解析する．</a:t>
            </a:r>
          </a:p>
          <a:p>
            <a:r>
              <a:rPr lang="ja-JP" altLang="en-US" sz="4400" dirty="0"/>
              <a:t>⑤結果から推移と要因を考察する．</a:t>
            </a:r>
          </a:p>
          <a:p>
            <a:r>
              <a:rPr lang="ja-JP" altLang="en-US" sz="4400" dirty="0"/>
              <a:t>⑥次世代ヒットする玩具はどのようなものか考案する．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2182124" y="21125648"/>
            <a:ext cx="7729666" cy="1656184"/>
            <a:chOff x="2810659" y="19961908"/>
            <a:chExt cx="6874629" cy="1656184"/>
          </a:xfrm>
        </p:grpSpPr>
        <p:sp>
          <p:nvSpPr>
            <p:cNvPr id="13" name="角丸四角形 12"/>
            <p:cNvSpPr/>
            <p:nvPr/>
          </p:nvSpPr>
          <p:spPr>
            <a:xfrm>
              <a:off x="2810659" y="19961908"/>
              <a:ext cx="6874629" cy="16561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170698" y="20297557"/>
              <a:ext cx="626469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品質マネジメント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216866" y="23893174"/>
            <a:ext cx="7729666" cy="1656184"/>
            <a:chOff x="2810659" y="19961908"/>
            <a:chExt cx="6874629" cy="1656184"/>
          </a:xfrm>
        </p:grpSpPr>
        <p:sp>
          <p:nvSpPr>
            <p:cNvPr id="25" name="角丸四角形 24"/>
            <p:cNvSpPr/>
            <p:nvPr/>
          </p:nvSpPr>
          <p:spPr>
            <a:xfrm>
              <a:off x="2810659" y="19961908"/>
              <a:ext cx="6874629" cy="165618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170698" y="20297557"/>
              <a:ext cx="626469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リスク</a:t>
              </a:r>
              <a:r>
                <a:rPr kumimoji="1" lang="ja-JP" altLang="en-US" dirty="0" smtClean="0"/>
                <a:t>マネジメント</a:t>
              </a:r>
              <a:endParaRPr kumimoji="1"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278788" y="26779253"/>
            <a:ext cx="7729666" cy="1656184"/>
            <a:chOff x="2810659" y="19961908"/>
            <a:chExt cx="6874629" cy="1656184"/>
          </a:xfrm>
        </p:grpSpPr>
        <p:sp>
          <p:nvSpPr>
            <p:cNvPr id="28" name="角丸四角形 27"/>
            <p:cNvSpPr/>
            <p:nvPr/>
          </p:nvSpPr>
          <p:spPr>
            <a:xfrm>
              <a:off x="2810659" y="19961908"/>
              <a:ext cx="6874629" cy="165618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170698" y="20297557"/>
              <a:ext cx="626469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コストマネジメント</a:t>
              </a:r>
              <a:endParaRPr kumimoji="1" lang="ja-JP" altLang="en-US" dirty="0"/>
            </a:p>
          </p:txBody>
        </p:sp>
      </p:grpSp>
      <p:cxnSp>
        <p:nvCxnSpPr>
          <p:cNvPr id="33" name="直線矢印コネクタ 32"/>
          <p:cNvCxnSpPr>
            <a:stCxn id="53" idx="3"/>
            <a:endCxn id="37" idx="1"/>
          </p:cNvCxnSpPr>
          <p:nvPr/>
        </p:nvCxnSpPr>
        <p:spPr>
          <a:xfrm>
            <a:off x="5631606" y="12103021"/>
            <a:ext cx="2469406" cy="1598597"/>
          </a:xfrm>
          <a:prstGeom prst="straightConnector1">
            <a:avLst/>
          </a:prstGeom>
          <a:ln w="1714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66" idx="3"/>
            <a:endCxn id="37" idx="1"/>
          </p:cNvCxnSpPr>
          <p:nvPr/>
        </p:nvCxnSpPr>
        <p:spPr>
          <a:xfrm flipV="1">
            <a:off x="5631606" y="13701618"/>
            <a:ext cx="2469406" cy="1978253"/>
          </a:xfrm>
          <a:prstGeom prst="straightConnector1">
            <a:avLst/>
          </a:prstGeom>
          <a:ln w="1714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27126"/>
              </p:ext>
            </p:extLst>
          </p:nvPr>
        </p:nvGraphicFramePr>
        <p:xfrm>
          <a:off x="8101012" y="11750898"/>
          <a:ext cx="525668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71"/>
                <a:gridCol w="1314171"/>
                <a:gridCol w="1314171"/>
                <a:gridCol w="1314171"/>
              </a:tblGrid>
              <a:tr h="81983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1983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1983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1983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線矢印コネクタ 43"/>
          <p:cNvCxnSpPr>
            <a:stCxn id="37" idx="3"/>
            <a:endCxn id="67" idx="1"/>
          </p:cNvCxnSpPr>
          <p:nvPr/>
        </p:nvCxnSpPr>
        <p:spPr>
          <a:xfrm flipV="1">
            <a:off x="13357696" y="13673691"/>
            <a:ext cx="1977728" cy="27927"/>
          </a:xfrm>
          <a:prstGeom prst="straightConnector1">
            <a:avLst/>
          </a:prstGeom>
          <a:ln w="1714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角丸四角形 52"/>
          <p:cNvSpPr/>
          <p:nvPr/>
        </p:nvSpPr>
        <p:spPr>
          <a:xfrm>
            <a:off x="1778949" y="10555025"/>
            <a:ext cx="3852657" cy="3095991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1778949" y="14131875"/>
            <a:ext cx="3852657" cy="309599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777387" y="11164301"/>
            <a:ext cx="39614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28</a:t>
            </a:r>
            <a:r>
              <a:rPr lang="ja-JP" altLang="en-US" dirty="0"/>
              <a:t>種のヒット商品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017145" y="14741152"/>
            <a:ext cx="33464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項目の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評価基準</a:t>
            </a:r>
            <a:endParaRPr kumimoji="1" lang="ja-JP" altLang="en-US" dirty="0"/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424" y="11667510"/>
            <a:ext cx="4340307" cy="401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309</Words>
  <Application>Microsoft Office PowerPoint</Application>
  <PresentationFormat>ユーザー設定</PresentationFormat>
  <Paragraphs>97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Winter</vt:lpstr>
      <vt:lpstr>1_Winter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matsumoto</cp:lastModifiedBy>
  <cp:revision>12</cp:revision>
  <dcterms:created xsi:type="dcterms:W3CDTF">2012-09-17T17:26:59Z</dcterms:created>
  <dcterms:modified xsi:type="dcterms:W3CDTF">2013-12-11T08:14:37Z</dcterms:modified>
</cp:coreProperties>
</file>