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616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96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3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50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3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65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44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28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76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38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0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CA72-24AD-4332-9D1C-35DD63E783C0}" type="datetimeFigureOut">
              <a:rPr kumimoji="1" lang="ja-JP" altLang="en-US" smtClean="0"/>
              <a:t>2016/10/10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6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139058" y="8211537"/>
            <a:ext cx="6388062" cy="1380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139059" y="7160048"/>
            <a:ext cx="6388061" cy="5547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39059" y="3453672"/>
            <a:ext cx="6388061" cy="3204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3263513" y="1710331"/>
            <a:ext cx="328759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矢印コネクタ 61"/>
          <p:cNvCxnSpPr>
            <a:stCxn id="47" idx="2"/>
            <a:endCxn id="63" idx="0"/>
          </p:cNvCxnSpPr>
          <p:nvPr/>
        </p:nvCxnSpPr>
        <p:spPr>
          <a:xfrm>
            <a:off x="3286398" y="5390092"/>
            <a:ext cx="0" cy="23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代替処理 3"/>
          <p:cNvSpPr/>
          <p:nvPr/>
        </p:nvSpPr>
        <p:spPr>
          <a:xfrm>
            <a:off x="127898" y="65130"/>
            <a:ext cx="5597716" cy="1084943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ソーシャルブックマーキングサービスのデータ分析によるウェブマーケティング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742494" y="167154"/>
            <a:ext cx="1047750" cy="1092114"/>
          </a:xfrm>
        </p:spPr>
        <p:txBody>
          <a:bodyPr>
            <a:normAutofit/>
          </a:bodyPr>
          <a:lstStyle/>
          <a:p>
            <a:pPr algn="ctr"/>
            <a:r>
              <a:rPr lang="en-US" altLang="ja-JP" sz="1050" dirty="0"/>
              <a:t>PM</a:t>
            </a:r>
            <a:r>
              <a:rPr lang="ja-JP" altLang="en-US" sz="1050" dirty="0" smtClean="0"/>
              <a:t>コース</a:t>
            </a:r>
            <a:endParaRPr lang="en-US" altLang="ja-JP" sz="1050" dirty="0" smtClean="0"/>
          </a:p>
          <a:p>
            <a:pPr algn="ctr"/>
            <a:r>
              <a:rPr lang="ja-JP" altLang="en-US" sz="1050" dirty="0"/>
              <a:t>　矢吹</a:t>
            </a:r>
            <a:r>
              <a:rPr lang="ja-JP" altLang="en-US" sz="1050" dirty="0" smtClean="0"/>
              <a:t>研究室</a:t>
            </a:r>
            <a:endParaRPr lang="en-US" altLang="ja-JP" sz="1050" dirty="0" smtClean="0"/>
          </a:p>
          <a:p>
            <a:pPr algn="ctr"/>
            <a:r>
              <a:rPr lang="ja-JP" altLang="en-US" sz="1050" dirty="0"/>
              <a:t>　</a:t>
            </a:r>
            <a:r>
              <a:rPr lang="en-US" altLang="ja-JP" sz="1050" dirty="0" smtClean="0"/>
              <a:t>1342029</a:t>
            </a:r>
            <a:r>
              <a:rPr lang="ja-JP" altLang="en-US" sz="1050" dirty="0"/>
              <a:t>　</a:t>
            </a:r>
            <a:endParaRPr lang="en-US" altLang="ja-JP" sz="1050" dirty="0" smtClean="0"/>
          </a:p>
          <a:p>
            <a:pPr algn="ctr"/>
            <a:r>
              <a:rPr lang="ja-JP" altLang="en-US" sz="1050" dirty="0"/>
              <a:t>　</a:t>
            </a:r>
            <a:r>
              <a:rPr lang="ja-JP" altLang="en-US" sz="1050" dirty="0" smtClean="0"/>
              <a:t>遠藤一輝</a:t>
            </a:r>
            <a:endParaRPr lang="ja-JP" altLang="en-US" sz="1050" dirty="0"/>
          </a:p>
        </p:txBody>
      </p:sp>
      <p:sp>
        <p:nvSpPr>
          <p:cNvPr id="7" name="フローチャート: 代替処理 6"/>
          <p:cNvSpPr/>
          <p:nvPr/>
        </p:nvSpPr>
        <p:spPr>
          <a:xfrm>
            <a:off x="127899" y="1259268"/>
            <a:ext cx="745179" cy="341868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背景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フローチャート: 代替処理 40"/>
          <p:cNvSpPr/>
          <p:nvPr/>
        </p:nvSpPr>
        <p:spPr>
          <a:xfrm>
            <a:off x="139059" y="3023517"/>
            <a:ext cx="757627" cy="317320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手</a:t>
            </a:r>
            <a:r>
              <a:rPr lang="ja-JP" altLang="en-US" sz="2000" dirty="0" smtClean="0">
                <a:solidFill>
                  <a:schemeClr val="tx1"/>
                </a:solidFill>
              </a:rPr>
              <a:t>法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フローチャート: 代替処理 26"/>
          <p:cNvSpPr/>
          <p:nvPr/>
        </p:nvSpPr>
        <p:spPr>
          <a:xfrm>
            <a:off x="3263513" y="1259750"/>
            <a:ext cx="745180" cy="346022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49" name="フローチャート: 代替処理 48"/>
          <p:cNvSpPr/>
          <p:nvPr/>
        </p:nvSpPr>
        <p:spPr>
          <a:xfrm>
            <a:off x="139059" y="6751805"/>
            <a:ext cx="1537577" cy="319788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研究の進捗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フローチャート: 代替処理 49"/>
          <p:cNvSpPr/>
          <p:nvPr/>
        </p:nvSpPr>
        <p:spPr>
          <a:xfrm>
            <a:off x="139059" y="7798307"/>
            <a:ext cx="1537577" cy="319788"/>
          </a:xfrm>
          <a:prstGeom prst="flowChartAlternateProcess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 smtClean="0">
                <a:solidFill>
                  <a:schemeClr val="tx1"/>
                </a:solidFill>
              </a:rPr>
              <a:t>今後の計画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7315" y="8296795"/>
            <a:ext cx="2736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以下のように研究を進める計画である．</a:t>
            </a:r>
            <a:endParaRPr kumimoji="1" lang="ja-JP" altLang="en-US" sz="1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7315" y="8667236"/>
            <a:ext cx="4756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200" dirty="0"/>
              <a:t>はてな</a:t>
            </a:r>
            <a:r>
              <a:rPr lang="ja-JP" altLang="en-US" sz="1200" dirty="0" smtClean="0"/>
              <a:t>ブックマークの各ジャンルのエントリから</a:t>
            </a:r>
            <a:r>
              <a:rPr lang="ja-JP" altLang="en-US" sz="1200" dirty="0"/>
              <a:t>データ</a:t>
            </a:r>
            <a:r>
              <a:rPr lang="ja-JP" altLang="en-US" sz="1200" dirty="0" smtClean="0"/>
              <a:t>を収集する．</a:t>
            </a:r>
            <a:endParaRPr lang="en-US" altLang="ja-JP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200" dirty="0"/>
              <a:t>記録</a:t>
            </a:r>
            <a:r>
              <a:rPr lang="ja-JP" altLang="en-US" sz="1200" dirty="0" smtClean="0"/>
              <a:t>した</a:t>
            </a:r>
            <a:r>
              <a:rPr lang="ja-JP" altLang="en-US" sz="1200" dirty="0"/>
              <a:t>データ</a:t>
            </a:r>
            <a:r>
              <a:rPr lang="ja-JP" altLang="en-US" sz="1200" dirty="0" smtClean="0"/>
              <a:t>をもとに分析</a:t>
            </a:r>
            <a:r>
              <a:rPr lang="ja-JP" altLang="en-US" sz="1200" dirty="0"/>
              <a:t>をし</a:t>
            </a:r>
            <a:r>
              <a:rPr lang="ja-JP" altLang="en-US" sz="1200" dirty="0" smtClean="0"/>
              <a:t>，各要素の重要度</a:t>
            </a:r>
            <a:r>
              <a:rPr lang="ja-JP" altLang="en-US" sz="1200" dirty="0"/>
              <a:t>の算出を行う</a:t>
            </a:r>
            <a:r>
              <a:rPr lang="ja-JP" altLang="en-US" sz="1200" dirty="0" smtClean="0"/>
              <a:t>．</a:t>
            </a:r>
            <a:endParaRPr lang="en-US" altLang="ja-JP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200" dirty="0"/>
              <a:t>分析した結果をもとにウェブマーケティング手法の提案</a:t>
            </a:r>
            <a:r>
              <a:rPr lang="ja-JP" altLang="en-US" sz="1200" dirty="0" smtClean="0"/>
              <a:t>をする．</a:t>
            </a:r>
            <a:endParaRPr lang="en-US" altLang="ja-JP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sz="1200" dirty="0" smtClean="0"/>
              <a:t>その</a:t>
            </a:r>
            <a:r>
              <a:rPr lang="ja-JP" altLang="en-US" sz="1200" dirty="0"/>
              <a:t>信憑性の向上を図る．</a:t>
            </a:r>
            <a:endParaRPr kumimoji="1" lang="ja-JP" altLang="en-US" sz="12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263513" y="1715257"/>
            <a:ext cx="3287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ソーシャルブックマーキングサービスの登録ユーザの推移を分析し，その増加率</a:t>
            </a:r>
            <a:r>
              <a:rPr kumimoji="1" lang="ja-JP" altLang="en-US" sz="1200" dirty="0" smtClean="0"/>
              <a:t>に</a:t>
            </a:r>
            <a:r>
              <a:rPr lang="ja-JP" altLang="en-US" sz="1200" dirty="0" smtClean="0"/>
              <a:t>大きく</a:t>
            </a:r>
            <a:r>
              <a:rPr lang="ja-JP" altLang="en-US" sz="1200" dirty="0" smtClean="0"/>
              <a:t>貢献している要素を</a:t>
            </a:r>
            <a:r>
              <a:rPr lang="ja-JP" altLang="en-US" sz="1200" dirty="0"/>
              <a:t>算出する．</a:t>
            </a:r>
            <a:endParaRPr kumimoji="1" lang="en-US" altLang="ja-JP" sz="1200" dirty="0" smtClean="0"/>
          </a:p>
          <a:p>
            <a:r>
              <a:rPr lang="ja-JP" altLang="en-US" sz="1200" dirty="0"/>
              <a:t>それをもとに効果的なウェブマーケティング方法を考察する．</a:t>
            </a:r>
            <a:endParaRPr kumimoji="1" lang="en-US" altLang="ja-JP" sz="1200" dirty="0" smtClean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39059" y="7206610"/>
            <a:ext cx="6412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本研究</a:t>
            </a:r>
            <a:r>
              <a:rPr lang="ja-JP" altLang="en-US" sz="1200" dirty="0" smtClean="0"/>
              <a:t>に使用する</a:t>
            </a:r>
            <a:r>
              <a:rPr lang="ja-JP" altLang="en-US" sz="1200" dirty="0" smtClean="0"/>
              <a:t>データ</a:t>
            </a:r>
            <a:r>
              <a:rPr lang="ja-JP" altLang="en-US" sz="1200" dirty="0"/>
              <a:t>を収集する</a:t>
            </a:r>
            <a:r>
              <a:rPr lang="ja-JP" altLang="en-US" sz="1200" dirty="0" smtClean="0"/>
              <a:t>ため</a:t>
            </a:r>
            <a:r>
              <a:rPr lang="ja-JP" altLang="en-US" sz="1200" dirty="0" smtClean="0"/>
              <a:t>，はてなブックマークの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を用い自動で記事を取得するプログラムを制作している．</a:t>
            </a:r>
            <a:endParaRPr kumimoji="1" lang="ja-JP" altLang="en-US" sz="1200" dirty="0"/>
          </a:p>
        </p:txBody>
      </p:sp>
      <p:sp>
        <p:nvSpPr>
          <p:cNvPr id="47" name="正方形/長方形 46"/>
          <p:cNvSpPr/>
          <p:nvPr/>
        </p:nvSpPr>
        <p:spPr>
          <a:xfrm>
            <a:off x="2787092" y="4719529"/>
            <a:ext cx="998611" cy="670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記事</a:t>
            </a:r>
            <a:endParaRPr kumimoji="1" lang="ja-JP" altLang="en-US" b="1" dirty="0"/>
          </a:p>
        </p:txBody>
      </p:sp>
      <p:cxnSp>
        <p:nvCxnSpPr>
          <p:cNvPr id="56" name="直線矢印コネクタ 55"/>
          <p:cNvCxnSpPr>
            <a:stCxn id="52" idx="2"/>
            <a:endCxn id="47" idx="0"/>
          </p:cNvCxnSpPr>
          <p:nvPr/>
        </p:nvCxnSpPr>
        <p:spPr>
          <a:xfrm>
            <a:off x="3286398" y="4533771"/>
            <a:ext cx="0" cy="18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787092" y="5624828"/>
            <a:ext cx="998611" cy="7815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分析</a:t>
            </a:r>
            <a:endParaRPr kumimoji="1" lang="ja-JP" altLang="en-US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7898" y="1710331"/>
            <a:ext cx="293849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私たちの周りには多くの情報が</a:t>
            </a:r>
            <a:r>
              <a:rPr lang="ja-JP" altLang="en-US" sz="1200" dirty="0" smtClean="0"/>
              <a:t>あふれており，私たちは取捨選択を行うことで自身に必要な情報を</a:t>
            </a:r>
            <a:r>
              <a:rPr kumimoji="1" lang="ja-JP" altLang="en-US" sz="1200" dirty="0" smtClean="0"/>
              <a:t>得ている．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そこで，どの</a:t>
            </a:r>
            <a:r>
              <a:rPr kumimoji="1" lang="ja-JP" altLang="en-US" sz="1200" dirty="0" smtClean="0"/>
              <a:t>よう</a:t>
            </a:r>
            <a:r>
              <a:rPr kumimoji="1" lang="ja-JP" altLang="en-US" sz="1200" dirty="0" smtClean="0"/>
              <a:t>な要素が</a:t>
            </a:r>
            <a:r>
              <a:rPr kumimoji="1" lang="ja-JP" altLang="en-US" sz="1200" dirty="0" smtClean="0"/>
              <a:t>情報の取捨選択</a:t>
            </a:r>
            <a:r>
              <a:rPr kumimoji="1" lang="ja-JP" altLang="en-US" sz="1200" dirty="0" smtClean="0"/>
              <a:t>に大きな</a:t>
            </a:r>
            <a:r>
              <a:rPr kumimoji="1" lang="ja-JP" altLang="en-US" sz="1200" dirty="0" smtClean="0"/>
              <a:t>影響をもたらしたの</a:t>
            </a:r>
            <a:r>
              <a:rPr kumimoji="1" lang="ja-JP" altLang="en-US" sz="1200" dirty="0" smtClean="0"/>
              <a:t>か調べ，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ウェブマーケティングにおける指標を作る．</a:t>
            </a:r>
            <a:endParaRPr kumimoji="1" lang="en-US" altLang="ja-JP" sz="12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2787092" y="3836045"/>
            <a:ext cx="998611" cy="6977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 smtClean="0"/>
              <a:t>はてな</a:t>
            </a:r>
            <a:endParaRPr kumimoji="1" lang="en-US" altLang="ja-JP" sz="1200" b="1" dirty="0" smtClean="0"/>
          </a:p>
          <a:p>
            <a:pPr algn="ctr"/>
            <a:r>
              <a:rPr kumimoji="1" lang="ja-JP" altLang="en-US" sz="1200" b="1" dirty="0" smtClean="0"/>
              <a:t>ブックマーク</a:t>
            </a:r>
            <a:endParaRPr kumimoji="1" lang="ja-JP" altLang="en-US" sz="1200" b="1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3785703" y="3826392"/>
            <a:ext cx="251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はてなブックマークで公開されている</a:t>
            </a:r>
            <a:r>
              <a:rPr lang="en-US" altLang="ja-JP" sz="1200" dirty="0"/>
              <a:t>API</a:t>
            </a:r>
            <a:r>
              <a:rPr lang="ja-JP" altLang="en-US" sz="1200" dirty="0"/>
              <a:t>を利用し，人気記事を定期的</a:t>
            </a:r>
            <a:r>
              <a:rPr lang="ja-JP" altLang="en-US" sz="1200" dirty="0" smtClean="0"/>
              <a:t>に</a:t>
            </a:r>
            <a:r>
              <a:rPr lang="ja-JP" altLang="en-US" sz="1200" dirty="0"/>
              <a:t>記録</a:t>
            </a:r>
            <a:r>
              <a:rPr lang="ja-JP" altLang="en-US" sz="1200" dirty="0" smtClean="0"/>
              <a:t>する．</a:t>
            </a:r>
            <a:endParaRPr kumimoji="1" lang="ja-JP" altLang="en-US" sz="120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785703" y="4731691"/>
            <a:ext cx="277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記事の７項目</a:t>
            </a:r>
            <a:r>
              <a:rPr lang="ja-JP" altLang="en-US" sz="1200" dirty="0"/>
              <a:t>の</a:t>
            </a:r>
            <a:r>
              <a:rPr lang="ja-JP" altLang="en-US" sz="1200" dirty="0" smtClean="0"/>
              <a:t>要素について考察を行う．</a:t>
            </a:r>
            <a:endParaRPr lang="en-US" altLang="ja-JP" sz="1200" dirty="0"/>
          </a:p>
          <a:p>
            <a:r>
              <a:rPr lang="ja-JP" altLang="en-US" sz="1200" dirty="0" smtClean="0"/>
              <a:t>・掲載日時 ・ブックマーク数 ・タイトル</a:t>
            </a:r>
            <a:endParaRPr lang="en-US" altLang="ja-JP" sz="1200" dirty="0" smtClean="0"/>
          </a:p>
          <a:p>
            <a:r>
              <a:rPr lang="ja-JP" altLang="en-US" sz="1200" dirty="0"/>
              <a:t>・</a:t>
            </a:r>
            <a:r>
              <a:rPr lang="ja-JP" altLang="en-US" sz="1200" dirty="0" smtClean="0"/>
              <a:t>ジャンル  ・タグ  ・内容  ・コメント数</a:t>
            </a:r>
            <a:endParaRPr lang="ja-JP" altLang="en-US" sz="12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907659" y="5619953"/>
            <a:ext cx="2497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７</a:t>
            </a:r>
            <a:r>
              <a:rPr lang="ja-JP" altLang="en-US" sz="1200" dirty="0" smtClean="0"/>
              <a:t>項目</a:t>
            </a:r>
            <a:r>
              <a:rPr lang="ja-JP" altLang="en-US" sz="1200" dirty="0"/>
              <a:t>の要素</a:t>
            </a:r>
            <a:r>
              <a:rPr lang="ja-JP" altLang="en-US" sz="1200" dirty="0" smtClean="0"/>
              <a:t>を分析</a:t>
            </a:r>
            <a:r>
              <a:rPr lang="ja-JP" altLang="en-US" sz="1200" dirty="0"/>
              <a:t>し</a:t>
            </a:r>
            <a:r>
              <a:rPr lang="ja-JP" altLang="en-US" sz="1200" dirty="0" smtClean="0"/>
              <a:t>，貢献度を算出する．それをもとに，ウェブマーケティングにおいて効果的</a:t>
            </a:r>
            <a:r>
              <a:rPr lang="ja-JP" altLang="en-US" sz="1200" dirty="0"/>
              <a:t>な</a:t>
            </a:r>
            <a:r>
              <a:rPr lang="ja-JP" altLang="en-US" sz="1200" dirty="0" smtClean="0"/>
              <a:t>手法を考察</a:t>
            </a:r>
            <a:r>
              <a:rPr lang="ja-JP" altLang="en-US" sz="1200" dirty="0"/>
              <a:t>する</a:t>
            </a:r>
            <a:r>
              <a:rPr lang="en-US" altLang="ja-JP" sz="1200" dirty="0"/>
              <a:t>.</a:t>
            </a:r>
            <a:endParaRPr lang="ja-JP" altLang="en-US" sz="120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138458" y="3794425"/>
            <a:ext cx="2649235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本研究では，ウェブマーケティングの例として，ソーシャルブックマーキングサービスであるはてなブックマークを用いる．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ソーシャルブックマーキングサービスとは，インターネット上でユーザーのブック</a:t>
            </a:r>
            <a:r>
              <a:rPr lang="ja-JP" altLang="en-US" sz="1200" dirty="0"/>
              <a:t>マーク</a:t>
            </a:r>
            <a:r>
              <a:rPr lang="ja-JP" altLang="en-US" sz="1200" dirty="0" smtClean="0"/>
              <a:t>を管理してくれるサービスである．</a:t>
            </a:r>
            <a:endParaRPr lang="en-US" altLang="ja-JP" sz="1200" dirty="0" smtClean="0"/>
          </a:p>
          <a:p>
            <a:r>
              <a:rPr lang="ja-JP" altLang="en-US" sz="1200" dirty="0" smtClean="0"/>
              <a:t>ブックマークにタグを</a:t>
            </a:r>
            <a:r>
              <a:rPr lang="ja-JP" altLang="en-US" sz="1200" smtClean="0"/>
              <a:t>つけたり，他のユーザーと共有</a:t>
            </a:r>
            <a:r>
              <a:rPr lang="ja-JP" altLang="en-US" sz="1200" dirty="0" smtClean="0"/>
              <a:t>することで関連の</a:t>
            </a:r>
            <a:r>
              <a:rPr lang="ja-JP" altLang="en-US" sz="1200" smtClean="0"/>
              <a:t>ある記事や関心のある記事，多くブックマークを集めている話題のサイトなどを見つけられる．</a:t>
            </a:r>
            <a:endParaRPr kumimoji="1" lang="en-US" altLang="ja-JP" sz="1200" dirty="0" smtClean="0"/>
          </a:p>
          <a:p>
            <a:endParaRPr kumimoji="1" lang="en-US" altLang="ja-JP" sz="1050" dirty="0" smtClean="0"/>
          </a:p>
          <a:p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788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2324</TotalTime>
  <Words>345</Words>
  <Application>Microsoft Office PowerPoint</Application>
  <PresentationFormat>A4 210 x 297 mm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moriya</dc:creator>
  <cp:lastModifiedBy>endo</cp:lastModifiedBy>
  <cp:revision>99</cp:revision>
  <dcterms:created xsi:type="dcterms:W3CDTF">2014-12-11T05:44:41Z</dcterms:created>
  <dcterms:modified xsi:type="dcterms:W3CDTF">2016-10-10T18:05:20Z</dcterms:modified>
</cp:coreProperties>
</file>