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678" y="-4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Sheet1!$B$3:$B$7</c:f>
              <c:strCache>
                <c:ptCount val="5"/>
                <c:pt idx="0">
                  <c:v>Solve</c:v>
                </c:pt>
                <c:pt idx="1">
                  <c:v>Simplify</c:v>
                </c:pt>
                <c:pt idx="2">
                  <c:v>Expand</c:v>
                </c:pt>
                <c:pt idx="3">
                  <c:v>D</c:v>
                </c:pt>
                <c:pt idx="4">
                  <c:v>その他</c:v>
                </c:pt>
              </c:strCache>
            </c:strRef>
          </c:cat>
          <c:val>
            <c:numRef>
              <c:f>Sheet1!$C$3:$C$7</c:f>
              <c:numCache>
                <c:formatCode>General</c:formatCode>
                <c:ptCount val="5"/>
                <c:pt idx="0">
                  <c:v>6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99618544201692"/>
          <c:y val="0.1361676204076816"/>
          <c:w val="0.31602728477240072"/>
          <c:h val="0.77488699329250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96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3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50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3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65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44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28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76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38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0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CA72-24AD-4332-9D1C-35DD63E783C0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6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/>
          <p:cNvSpPr/>
          <p:nvPr/>
        </p:nvSpPr>
        <p:spPr>
          <a:xfrm>
            <a:off x="737280" y="176893"/>
            <a:ext cx="5342165" cy="108494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ja-JP" sz="2600" dirty="0">
                <a:solidFill>
                  <a:schemeClr val="tx1"/>
                </a:solidFill>
              </a:rPr>
              <a:t>千葉工業大学入試試験における</a:t>
            </a:r>
            <a:r>
              <a:rPr lang="en-US" altLang="ja-JP" sz="2600" dirty="0">
                <a:solidFill>
                  <a:schemeClr val="tx1"/>
                </a:solidFill>
              </a:rPr>
              <a:t/>
            </a:r>
            <a:br>
              <a:rPr lang="en-US" altLang="ja-JP" sz="2600" dirty="0">
                <a:solidFill>
                  <a:schemeClr val="tx1"/>
                </a:solidFill>
              </a:rPr>
            </a:br>
            <a:r>
              <a:rPr lang="ja-JP" altLang="ja-JP" sz="2600" dirty="0">
                <a:solidFill>
                  <a:schemeClr val="tx1"/>
                </a:solidFill>
              </a:rPr>
              <a:t>数式処理システムの性能評価</a:t>
            </a:r>
            <a:endParaRPr lang="ja-JP" altLang="en-US" sz="26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46265" y="1644012"/>
            <a:ext cx="5878286" cy="1646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5209" y="1365790"/>
            <a:ext cx="5106307" cy="556446"/>
          </a:xfrm>
        </p:spPr>
        <p:txBody>
          <a:bodyPr>
            <a:normAutofit/>
          </a:bodyPr>
          <a:lstStyle/>
          <a:p>
            <a:pPr algn="ctr"/>
            <a:r>
              <a:rPr lang="en-US" altLang="ja-JP" sz="1625" dirty="0"/>
              <a:t>PM</a:t>
            </a:r>
            <a:r>
              <a:rPr lang="ja-JP" altLang="en-US" sz="1625" dirty="0"/>
              <a:t>コース　矢吹研究室　</a:t>
            </a:r>
            <a:r>
              <a:rPr lang="en-US" altLang="ja-JP" sz="1625" dirty="0"/>
              <a:t>1242116</a:t>
            </a:r>
            <a:r>
              <a:rPr lang="ja-JP" altLang="en-US" sz="1625" dirty="0"/>
              <a:t>　　森谷 慧士</a:t>
            </a:r>
          </a:p>
        </p:txBody>
      </p:sp>
      <p:sp>
        <p:nvSpPr>
          <p:cNvPr id="7" name="フローチャート: 代替処理 6"/>
          <p:cNvSpPr/>
          <p:nvPr/>
        </p:nvSpPr>
        <p:spPr>
          <a:xfrm>
            <a:off x="609558" y="1718430"/>
            <a:ext cx="745179" cy="341868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3351564" y="3352800"/>
            <a:ext cx="3072984" cy="181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41" name="フローチャート: 代替処理 40"/>
          <p:cNvSpPr/>
          <p:nvPr/>
        </p:nvSpPr>
        <p:spPr>
          <a:xfrm>
            <a:off x="3407973" y="3392304"/>
            <a:ext cx="757627" cy="317320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414723" y="3672500"/>
            <a:ext cx="2964266" cy="144655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ja-JP" altLang="en-US" sz="1100" dirty="0" smtClean="0"/>
              <a:t>問題文を理解し</a:t>
            </a:r>
            <a:r>
              <a:rPr lang="en-US" altLang="ja-JP" sz="1100" dirty="0" smtClean="0"/>
              <a:t>Mathematica</a:t>
            </a:r>
            <a:r>
              <a:rPr lang="ja-JP" altLang="en-US" sz="1100" dirty="0" smtClean="0"/>
              <a:t>で数的処理できるように式に変換する</a:t>
            </a:r>
            <a:endParaRPr lang="en-US" altLang="ja-JP" sz="1100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ja-JP" sz="1100" dirty="0" smtClean="0"/>
              <a:t>使用</a:t>
            </a:r>
            <a:r>
              <a:rPr lang="ja-JP" altLang="ja-JP" sz="1100" dirty="0"/>
              <a:t>した数学の知識をまとめ，統計を取る</a:t>
            </a:r>
            <a:endParaRPr lang="en-US" altLang="ja-JP" sz="11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100" dirty="0" smtClean="0"/>
              <a:t>Mathematica</a:t>
            </a:r>
            <a:r>
              <a:rPr lang="ja-JP" altLang="en-US" sz="1100" dirty="0" smtClean="0"/>
              <a:t>使用する</a:t>
            </a:r>
            <a:r>
              <a:rPr lang="ja-JP" altLang="en-US" sz="1100" dirty="0"/>
              <a:t>関数</a:t>
            </a:r>
            <a:r>
              <a:rPr lang="ja-JP" altLang="ja-JP" sz="1100" dirty="0" smtClean="0"/>
              <a:t>を</a:t>
            </a:r>
            <a:r>
              <a:rPr lang="ja-JP" altLang="ja-JP" sz="1100" dirty="0"/>
              <a:t>利用して式を</a:t>
            </a:r>
            <a:r>
              <a:rPr lang="en-US" altLang="ja-JP" sz="1100" dirty="0"/>
              <a:t>Mathematica</a:t>
            </a:r>
            <a:r>
              <a:rPr lang="ja-JP" altLang="ja-JP" sz="1100" dirty="0"/>
              <a:t>で処理</a:t>
            </a:r>
            <a:r>
              <a:rPr lang="ja-JP" altLang="ja-JP" sz="1100" dirty="0" smtClean="0"/>
              <a:t>する</a:t>
            </a:r>
            <a:endParaRPr lang="en-US" altLang="ja-JP" sz="11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100" dirty="0"/>
              <a:t>Mathematica</a:t>
            </a:r>
            <a:r>
              <a:rPr lang="ja-JP" altLang="ja-JP" sz="1100" dirty="0"/>
              <a:t>で使用した関数をまとめ，統計を取る</a:t>
            </a:r>
            <a:endParaRPr lang="en-US" altLang="ja-JP" sz="1100" dirty="0" smtClean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546263" y="8814101"/>
            <a:ext cx="5878285" cy="1034750"/>
            <a:chOff x="540747" y="8649785"/>
            <a:chExt cx="5878285" cy="1053015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540747" y="8649785"/>
              <a:ext cx="5878285" cy="1053015"/>
              <a:chOff x="859118" y="8649785"/>
              <a:chExt cx="5106308" cy="1053015"/>
            </a:xfrm>
          </p:grpSpPr>
          <p:sp>
            <p:nvSpPr>
              <p:cNvPr id="42" name="正方形/長方形 41"/>
              <p:cNvSpPr/>
              <p:nvPr/>
            </p:nvSpPr>
            <p:spPr>
              <a:xfrm>
                <a:off x="859118" y="8649785"/>
                <a:ext cx="5106308" cy="10530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63"/>
              </a:p>
            </p:txBody>
          </p:sp>
          <p:sp>
            <p:nvSpPr>
              <p:cNvPr id="45" name="フローチャート: 代替処理 44"/>
              <p:cNvSpPr/>
              <p:nvPr/>
            </p:nvSpPr>
            <p:spPr>
              <a:xfrm>
                <a:off x="901042" y="8673866"/>
                <a:ext cx="1347261" cy="324084"/>
              </a:xfrm>
              <a:prstGeom prst="flowChartAlternateProcess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2000" dirty="0">
                    <a:solidFill>
                      <a:schemeClr val="tx1"/>
                    </a:solidFill>
                  </a:rPr>
                  <a:t>今後</a:t>
                </a:r>
                <a:r>
                  <a:rPr lang="ja-JP" altLang="en-US" sz="2000" dirty="0" smtClean="0">
                    <a:solidFill>
                      <a:schemeClr val="tx1"/>
                    </a:solidFill>
                  </a:rPr>
                  <a:t>の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計画</a:t>
                </a:r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>
              <a:off x="664521" y="9097793"/>
              <a:ext cx="5617289" cy="53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ja-JP" sz="1400" dirty="0" smtClean="0"/>
                <a:t>千葉</a:t>
              </a:r>
              <a:r>
                <a:rPr lang="ja-JP" altLang="ja-JP" sz="1400" dirty="0"/>
                <a:t>工業</a:t>
              </a:r>
              <a:r>
                <a:rPr lang="ja-JP" altLang="ja-JP" sz="1400" dirty="0" smtClean="0"/>
                <a:t>大学や</a:t>
              </a:r>
              <a:r>
                <a:rPr lang="ja-JP" altLang="ja-JP" sz="1400" dirty="0"/>
                <a:t>，千葉大学などの他の大学の入試問題を</a:t>
              </a:r>
              <a:r>
                <a:rPr lang="en-US" altLang="ja-JP" sz="1400" dirty="0"/>
                <a:t>Mathematica</a:t>
              </a:r>
              <a:r>
                <a:rPr lang="ja-JP" altLang="ja-JP" sz="1400" dirty="0"/>
                <a:t>で処理できるか検証する</a:t>
              </a:r>
              <a:endParaRPr kumimoji="1" lang="ja-JP" altLang="en-US" sz="1400" dirty="0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546263" y="3343114"/>
            <a:ext cx="2641052" cy="1822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27" name="フローチャート: 代替処理 26"/>
          <p:cNvSpPr/>
          <p:nvPr/>
        </p:nvSpPr>
        <p:spPr>
          <a:xfrm>
            <a:off x="615506" y="3384216"/>
            <a:ext cx="733285" cy="346022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1729053" y="3392456"/>
            <a:ext cx="901332" cy="2124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問題文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612616" y="4044209"/>
            <a:ext cx="1134201" cy="2409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数学的</a:t>
            </a:r>
            <a:r>
              <a:rPr lang="ja-JP" altLang="en-US" sz="1200" dirty="0" smtClean="0">
                <a:solidFill>
                  <a:schemeClr val="tx1"/>
                </a:solidFill>
              </a:rPr>
              <a:t>表現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687842" y="4773437"/>
            <a:ext cx="983747" cy="2452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数的処理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29" idx="2"/>
            <a:endCxn id="30" idx="0"/>
          </p:cNvCxnSpPr>
          <p:nvPr/>
        </p:nvCxnSpPr>
        <p:spPr>
          <a:xfrm flipH="1">
            <a:off x="2179717" y="3604869"/>
            <a:ext cx="2" cy="439339"/>
          </a:xfrm>
          <a:prstGeom prst="straightConnector1">
            <a:avLst/>
          </a:prstGeom>
          <a:solidFill>
            <a:schemeClr val="tx1"/>
          </a:solidFill>
          <a:ln w="412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0" idx="2"/>
            <a:endCxn id="31" idx="0"/>
          </p:cNvCxnSpPr>
          <p:nvPr/>
        </p:nvCxnSpPr>
        <p:spPr>
          <a:xfrm flipH="1">
            <a:off x="2179716" y="4285189"/>
            <a:ext cx="1" cy="488247"/>
          </a:xfrm>
          <a:prstGeom prst="straightConnector1">
            <a:avLst/>
          </a:prstGeom>
          <a:solidFill>
            <a:schemeClr val="tx1"/>
          </a:solidFill>
          <a:ln w="412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265971" y="3668789"/>
            <a:ext cx="1364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人間が処理</a:t>
            </a:r>
            <a:endParaRPr kumimoji="1" lang="ja-JP" altLang="en-US" sz="1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33141" y="4393024"/>
            <a:ext cx="1509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人工</a:t>
            </a:r>
            <a:r>
              <a:rPr lang="ja-JP" altLang="en-US" sz="1200" dirty="0"/>
              <a:t>知能</a:t>
            </a:r>
            <a:r>
              <a:rPr kumimoji="1" lang="ja-JP" altLang="en-US" sz="1200" dirty="0" smtClean="0"/>
              <a:t>が処理</a:t>
            </a:r>
            <a:endParaRPr kumimoji="1" lang="ja-JP" altLang="en-US" sz="1200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539457" y="5219993"/>
            <a:ext cx="5878448" cy="3557561"/>
            <a:chOff x="535041" y="6178495"/>
            <a:chExt cx="5878448" cy="2658557"/>
          </a:xfrm>
        </p:grpSpPr>
        <p:grpSp>
          <p:nvGrpSpPr>
            <p:cNvPr id="51" name="グループ化 50"/>
            <p:cNvGrpSpPr/>
            <p:nvPr/>
          </p:nvGrpSpPr>
          <p:grpSpPr>
            <a:xfrm>
              <a:off x="535041" y="6178495"/>
              <a:ext cx="5878448" cy="2658557"/>
              <a:chOff x="843185" y="7276421"/>
              <a:chExt cx="5106450" cy="1429566"/>
            </a:xfrm>
          </p:grpSpPr>
          <p:sp>
            <p:nvSpPr>
              <p:cNvPr id="20" name="正方形/長方形 19"/>
              <p:cNvSpPr/>
              <p:nvPr/>
            </p:nvSpPr>
            <p:spPr>
              <a:xfrm>
                <a:off x="843185" y="7276421"/>
                <a:ext cx="5106450" cy="14295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63"/>
              </a:p>
            </p:txBody>
          </p:sp>
          <p:sp>
            <p:nvSpPr>
              <p:cNvPr id="44" name="フローチャート: 代替処理 43"/>
              <p:cNvSpPr/>
              <p:nvPr/>
            </p:nvSpPr>
            <p:spPr>
              <a:xfrm>
                <a:off x="874293" y="7308226"/>
                <a:ext cx="1959869" cy="146077"/>
              </a:xfrm>
              <a:prstGeom prst="flowChartAlternateProcess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2000" dirty="0">
                    <a:solidFill>
                      <a:schemeClr val="tx1"/>
                    </a:solidFill>
                  </a:rPr>
                  <a:t>現在の進捗状況</a:t>
                </a:r>
              </a:p>
            </p:txBody>
          </p:sp>
        </p:grpSp>
        <p:sp>
          <p:nvSpPr>
            <p:cNvPr id="53" name="テキスト ボックス 52"/>
            <p:cNvSpPr txBox="1"/>
            <p:nvPr/>
          </p:nvSpPr>
          <p:spPr>
            <a:xfrm>
              <a:off x="566355" y="6535472"/>
              <a:ext cx="2806330" cy="897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ja-JP" sz="1200" dirty="0" smtClean="0"/>
                <a:t>Mathematica</a:t>
              </a:r>
              <a:r>
                <a:rPr lang="ja-JP" altLang="en-US" sz="1200" dirty="0" smtClean="0"/>
                <a:t>を利用して千葉工大の入試問題を全問処理した</a:t>
              </a:r>
              <a:endParaRPr lang="en-US" altLang="ja-JP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1200" dirty="0" smtClean="0"/>
                <a:t>数学的</a:t>
              </a:r>
              <a:r>
                <a:rPr kumimoji="1" lang="ja-JP" altLang="en-US" sz="1200" dirty="0"/>
                <a:t>表現</a:t>
              </a:r>
              <a:r>
                <a:rPr kumimoji="1" lang="ja-JP" altLang="en-US" sz="1200" dirty="0" smtClean="0"/>
                <a:t>に処理する際に用いた知識をまとめた</a:t>
              </a:r>
              <a:endParaRPr kumimoji="1" lang="en-US" altLang="ja-JP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200" dirty="0" smtClean="0"/>
                <a:t>Mathematica</a:t>
              </a:r>
              <a:r>
                <a:rPr lang="ja-JP" altLang="en-US" sz="1200" dirty="0" smtClean="0"/>
                <a:t>で処理する際に使用した</a:t>
              </a:r>
              <a:r>
                <a:rPr lang="ja-JP" altLang="en-US" sz="1200" dirty="0"/>
                <a:t>関数</a:t>
              </a:r>
              <a:r>
                <a:rPr lang="ja-JP" altLang="en-US" sz="1200" dirty="0" smtClean="0"/>
                <a:t>をグラフ化してまとめた</a:t>
              </a:r>
              <a:endParaRPr kumimoji="1" lang="ja-JP" altLang="en-US" sz="1200" dirty="0"/>
            </a:p>
          </p:txBody>
        </p:sp>
      </p:grpSp>
      <p:pic>
        <p:nvPicPr>
          <p:cNvPr id="65" name="図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06" y="7214114"/>
            <a:ext cx="1551639" cy="410728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09" y="7814713"/>
            <a:ext cx="2765502" cy="173003"/>
          </a:xfrm>
          <a:prstGeom prst="rect">
            <a:avLst/>
          </a:prstGeom>
        </p:spPr>
      </p:pic>
      <p:pic>
        <p:nvPicPr>
          <p:cNvPr id="68" name="図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668" y="8323702"/>
            <a:ext cx="693314" cy="138063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763" y="7295990"/>
            <a:ext cx="1484151" cy="259300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353" y="7779294"/>
            <a:ext cx="2006973" cy="232554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3481" y="8235852"/>
            <a:ext cx="220714" cy="316929"/>
          </a:xfrm>
          <a:prstGeom prst="rect">
            <a:avLst/>
          </a:prstGeom>
        </p:spPr>
      </p:pic>
      <p:sp>
        <p:nvSpPr>
          <p:cNvPr id="72" name="下矢印 71"/>
          <p:cNvSpPr/>
          <p:nvPr/>
        </p:nvSpPr>
        <p:spPr>
          <a:xfrm>
            <a:off x="2152610" y="7638685"/>
            <a:ext cx="171530" cy="154452"/>
          </a:xfrm>
          <a:prstGeom prst="downArrow">
            <a:avLst>
              <a:gd name="adj1" fmla="val 14768"/>
              <a:gd name="adj2" fmla="val 3766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下矢印 72"/>
          <p:cNvSpPr/>
          <p:nvPr/>
        </p:nvSpPr>
        <p:spPr>
          <a:xfrm>
            <a:off x="2152610" y="8078483"/>
            <a:ext cx="171530" cy="154452"/>
          </a:xfrm>
          <a:prstGeom prst="downArrow">
            <a:avLst>
              <a:gd name="adj1" fmla="val 14768"/>
              <a:gd name="adj2" fmla="val 3766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下矢印 73"/>
          <p:cNvSpPr/>
          <p:nvPr/>
        </p:nvSpPr>
        <p:spPr>
          <a:xfrm>
            <a:off x="5198073" y="7592949"/>
            <a:ext cx="171530" cy="154452"/>
          </a:xfrm>
          <a:prstGeom prst="downArrow">
            <a:avLst>
              <a:gd name="adj1" fmla="val 14768"/>
              <a:gd name="adj2" fmla="val 3766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下矢印 74"/>
          <p:cNvSpPr/>
          <p:nvPr/>
        </p:nvSpPr>
        <p:spPr>
          <a:xfrm>
            <a:off x="5196673" y="8049507"/>
            <a:ext cx="171530" cy="154452"/>
          </a:xfrm>
          <a:prstGeom prst="downArrow">
            <a:avLst>
              <a:gd name="adj1" fmla="val 14768"/>
              <a:gd name="adj2" fmla="val 3766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032362" y="7049707"/>
            <a:ext cx="1509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数的処理の例</a:t>
            </a:r>
            <a:endParaRPr kumimoji="1" lang="ja-JP" altLang="en-US" sz="1200" dirty="0"/>
          </a:p>
        </p:txBody>
      </p:sp>
      <p:sp>
        <p:nvSpPr>
          <p:cNvPr id="77" name="正方形/長方形 76"/>
          <p:cNvSpPr/>
          <p:nvPr/>
        </p:nvSpPr>
        <p:spPr>
          <a:xfrm>
            <a:off x="737280" y="6991467"/>
            <a:ext cx="5550046" cy="1561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408135" y="1765735"/>
            <a:ext cx="2503296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ビジネス内での様々なシステムに人工知能が導入され始めている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例：みずほ銀行コールセンター</a:t>
            </a:r>
            <a:endParaRPr kumimoji="1" lang="ja-JP" altLang="en-US" sz="12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408135" y="2548335"/>
            <a:ext cx="2503296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思考</a:t>
            </a:r>
            <a:r>
              <a:rPr lang="ja-JP" altLang="en-US" sz="1200" dirty="0" smtClean="0"/>
              <a:t>するプロセスを人工知能に導入する研究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例：ロボットは東大に入れるか</a:t>
            </a:r>
            <a:endParaRPr kumimoji="1" lang="ja-JP" altLang="en-US" sz="12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124195" y="1770074"/>
            <a:ext cx="2220383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人工知能を活用した革新的なものづくり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例：第</a:t>
            </a:r>
            <a:r>
              <a:rPr lang="en-US" altLang="ja-JP" sz="1200" dirty="0" smtClean="0"/>
              <a:t>4</a:t>
            </a:r>
            <a:r>
              <a:rPr lang="ja-JP" altLang="en-US" sz="1200" dirty="0" smtClean="0"/>
              <a:t>の産業革命</a:t>
            </a:r>
            <a:endParaRPr kumimoji="1" lang="ja-JP" altLang="en-US" sz="12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350667" y="2589490"/>
            <a:ext cx="2035071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人工知能に的確な指示を出す役割としてプロジェクトマネージャが活躍する</a:t>
            </a:r>
            <a:endParaRPr kumimoji="1" lang="ja-JP" altLang="en-US" sz="1200" dirty="0"/>
          </a:p>
        </p:txBody>
      </p:sp>
      <p:sp>
        <p:nvSpPr>
          <p:cNvPr id="82" name="右矢印 81"/>
          <p:cNvSpPr/>
          <p:nvPr/>
        </p:nvSpPr>
        <p:spPr>
          <a:xfrm rot="2193328">
            <a:off x="4040972" y="2527115"/>
            <a:ext cx="249257" cy="152206"/>
          </a:xfrm>
          <a:prstGeom prst="right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8" name="グラフ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069175"/>
              </p:ext>
            </p:extLst>
          </p:nvPr>
        </p:nvGraphicFramePr>
        <p:xfrm>
          <a:off x="3568007" y="5281725"/>
          <a:ext cx="2719319" cy="1669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07881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212</Words>
  <Application>Microsoft Office PowerPoint</Application>
  <PresentationFormat>A4 210 x 297 mm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moriya</dc:creator>
  <cp:lastModifiedBy>moriya</cp:lastModifiedBy>
  <cp:revision>50</cp:revision>
  <dcterms:created xsi:type="dcterms:W3CDTF">2014-12-11T05:44:41Z</dcterms:created>
  <dcterms:modified xsi:type="dcterms:W3CDTF">2014-12-18T06:53:05Z</dcterms:modified>
</cp:coreProperties>
</file>