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858000" cy="9144000"/>
  <p:defaultTextStyle>
    <a:defPPr>
      <a:defRPr lang="ja-JP"/>
    </a:defPPr>
    <a:lvl1pPr marL="0" algn="l" defTabSz="2952305" rtl="0" eaLnBrk="1" latinLnBrk="0" hangingPunct="1">
      <a:defRPr kumimoji="1" sz="5800" kern="1200">
        <a:solidFill>
          <a:schemeClr val="tx1"/>
        </a:solidFill>
        <a:latin typeface="+mn-lt"/>
        <a:ea typeface="+mn-ea"/>
        <a:cs typeface="+mn-cs"/>
      </a:defRPr>
    </a:lvl1pPr>
    <a:lvl2pPr marL="1476152" algn="l" defTabSz="2952305" rtl="0" eaLnBrk="1" latinLnBrk="0" hangingPunct="1">
      <a:defRPr kumimoji="1" sz="5800" kern="1200">
        <a:solidFill>
          <a:schemeClr val="tx1"/>
        </a:solidFill>
        <a:latin typeface="+mn-lt"/>
        <a:ea typeface="+mn-ea"/>
        <a:cs typeface="+mn-cs"/>
      </a:defRPr>
    </a:lvl2pPr>
    <a:lvl3pPr marL="2952305" algn="l" defTabSz="2952305" rtl="0" eaLnBrk="1" latinLnBrk="0" hangingPunct="1">
      <a:defRPr kumimoji="1" sz="5800" kern="1200">
        <a:solidFill>
          <a:schemeClr val="tx1"/>
        </a:solidFill>
        <a:latin typeface="+mn-lt"/>
        <a:ea typeface="+mn-ea"/>
        <a:cs typeface="+mn-cs"/>
      </a:defRPr>
    </a:lvl3pPr>
    <a:lvl4pPr marL="4428457" algn="l" defTabSz="2952305" rtl="0" eaLnBrk="1" latinLnBrk="0" hangingPunct="1">
      <a:defRPr kumimoji="1" sz="5800" kern="1200">
        <a:solidFill>
          <a:schemeClr val="tx1"/>
        </a:solidFill>
        <a:latin typeface="+mn-lt"/>
        <a:ea typeface="+mn-ea"/>
        <a:cs typeface="+mn-cs"/>
      </a:defRPr>
    </a:lvl4pPr>
    <a:lvl5pPr marL="5904610" algn="l" defTabSz="2952305" rtl="0" eaLnBrk="1" latinLnBrk="0" hangingPunct="1">
      <a:defRPr kumimoji="1" sz="5800" kern="1200">
        <a:solidFill>
          <a:schemeClr val="tx1"/>
        </a:solidFill>
        <a:latin typeface="+mn-lt"/>
        <a:ea typeface="+mn-ea"/>
        <a:cs typeface="+mn-cs"/>
      </a:defRPr>
    </a:lvl5pPr>
    <a:lvl6pPr marL="7380762" algn="l" defTabSz="2952305" rtl="0" eaLnBrk="1" latinLnBrk="0" hangingPunct="1">
      <a:defRPr kumimoji="1" sz="5800" kern="1200">
        <a:solidFill>
          <a:schemeClr val="tx1"/>
        </a:solidFill>
        <a:latin typeface="+mn-lt"/>
        <a:ea typeface="+mn-ea"/>
        <a:cs typeface="+mn-cs"/>
      </a:defRPr>
    </a:lvl6pPr>
    <a:lvl7pPr marL="8856915" algn="l" defTabSz="2952305" rtl="0" eaLnBrk="1" latinLnBrk="0" hangingPunct="1">
      <a:defRPr kumimoji="1" sz="5800" kern="1200">
        <a:solidFill>
          <a:schemeClr val="tx1"/>
        </a:solidFill>
        <a:latin typeface="+mn-lt"/>
        <a:ea typeface="+mn-ea"/>
        <a:cs typeface="+mn-cs"/>
      </a:defRPr>
    </a:lvl7pPr>
    <a:lvl8pPr marL="10333067" algn="l" defTabSz="2952305" rtl="0" eaLnBrk="1" latinLnBrk="0" hangingPunct="1">
      <a:defRPr kumimoji="1" sz="5800" kern="1200">
        <a:solidFill>
          <a:schemeClr val="tx1"/>
        </a:solidFill>
        <a:latin typeface="+mn-lt"/>
        <a:ea typeface="+mn-ea"/>
        <a:cs typeface="+mn-cs"/>
      </a:defRPr>
    </a:lvl8pPr>
    <a:lvl9pPr marL="11809220" algn="l" defTabSz="2952305"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294" y="804"/>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pivotSource>
    <c:name>[10.10.xlsx]Sheet4!ﾋﾟﾎﾞｯﾄﾃｰﾌﾞﾙ1</c:name>
    <c:fmtId val="9"/>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Sheet4!$B$1</c:f>
              <c:strCache>
                <c:ptCount val="1"/>
                <c:pt idx="0">
                  <c:v>集計</c:v>
                </c:pt>
              </c:strCache>
            </c:strRef>
          </c:tx>
          <c:spPr>
            <a:solidFill>
              <a:schemeClr val="accent2"/>
            </a:solidFill>
          </c:spPr>
          <c:invertIfNegative val="0"/>
          <c:cat>
            <c:strRef>
              <c:f>Sheet4!$A$2:$A$4</c:f>
              <c:strCache>
                <c:ptCount val="3"/>
                <c:pt idx="0">
                  <c:v>  5回以上</c:v>
                </c:pt>
                <c:pt idx="1">
                  <c:v> 10回以上</c:v>
                </c:pt>
                <c:pt idx="2">
                  <c:v>  100回以上</c:v>
                </c:pt>
              </c:strCache>
            </c:strRef>
          </c:cat>
          <c:val>
            <c:numRef>
              <c:f>Sheet4!$B$2:$B$4</c:f>
              <c:numCache>
                <c:formatCode>General</c:formatCode>
                <c:ptCount val="3"/>
                <c:pt idx="0">
                  <c:v>412300</c:v>
                </c:pt>
                <c:pt idx="1">
                  <c:v>4442984</c:v>
                </c:pt>
                <c:pt idx="2">
                  <c:v>41092</c:v>
                </c:pt>
              </c:numCache>
            </c:numRef>
          </c:val>
        </c:ser>
        <c:dLbls>
          <c:showLegendKey val="0"/>
          <c:showVal val="0"/>
          <c:showCatName val="0"/>
          <c:showSerName val="0"/>
          <c:showPercent val="0"/>
          <c:showBubbleSize val="0"/>
        </c:dLbls>
        <c:gapWidth val="150"/>
        <c:axId val="34493952"/>
        <c:axId val="34509568"/>
      </c:barChart>
      <c:catAx>
        <c:axId val="34493952"/>
        <c:scaling>
          <c:orientation val="minMax"/>
        </c:scaling>
        <c:delete val="0"/>
        <c:axPos val="b"/>
        <c:majorTickMark val="out"/>
        <c:minorTickMark val="none"/>
        <c:tickLblPos val="nextTo"/>
        <c:crossAx val="34509568"/>
        <c:crosses val="autoZero"/>
        <c:auto val="1"/>
        <c:lblAlgn val="ctr"/>
        <c:lblOffset val="100"/>
        <c:noMultiLvlLbl val="0"/>
      </c:catAx>
      <c:valAx>
        <c:axId val="34509568"/>
        <c:scaling>
          <c:orientation val="minMax"/>
        </c:scaling>
        <c:delete val="0"/>
        <c:axPos val="l"/>
        <c:majorGridlines/>
        <c:numFmt formatCode="General" sourceLinked="1"/>
        <c:majorTickMark val="out"/>
        <c:minorTickMark val="none"/>
        <c:tickLblPos val="nextTo"/>
        <c:crossAx val="34493952"/>
        <c:crosses val="autoZero"/>
        <c:crossBetween val="between"/>
      </c:valAx>
    </c:plotArea>
    <c:plotVisOnly val="1"/>
    <c:dispBlanksAs val="gap"/>
    <c:showDLblsOverMax val="0"/>
  </c:chart>
  <c:spPr>
    <a:solidFill>
      <a:schemeClr val="bg1"/>
    </a:solidFill>
    <a:ln>
      <a:solidFill>
        <a:schemeClr val="tx1"/>
      </a:solidFill>
    </a:ln>
  </c:sp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25"/>
            <a:ext cx="18178780" cy="6490567"/>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52" indent="0" algn="ctr">
              <a:buNone/>
              <a:defRPr>
                <a:solidFill>
                  <a:schemeClr val="tx1">
                    <a:tint val="75000"/>
                  </a:schemeClr>
                </a:solidFill>
              </a:defRPr>
            </a:lvl2pPr>
            <a:lvl3pPr marL="2952305" indent="0" algn="ctr">
              <a:buNone/>
              <a:defRPr>
                <a:solidFill>
                  <a:schemeClr val="tx1">
                    <a:tint val="75000"/>
                  </a:schemeClr>
                </a:solidFill>
              </a:defRPr>
            </a:lvl3pPr>
            <a:lvl4pPr marL="4428457" indent="0" algn="ctr">
              <a:buNone/>
              <a:defRPr>
                <a:solidFill>
                  <a:schemeClr val="tx1">
                    <a:tint val="75000"/>
                  </a:schemeClr>
                </a:solidFill>
              </a:defRPr>
            </a:lvl4pPr>
            <a:lvl5pPr marL="5904610" indent="0" algn="ctr">
              <a:buNone/>
              <a:defRPr>
                <a:solidFill>
                  <a:schemeClr val="tx1">
                    <a:tint val="75000"/>
                  </a:schemeClr>
                </a:solidFill>
              </a:defRPr>
            </a:lvl5pPr>
            <a:lvl6pPr marL="7380762" indent="0" algn="ctr">
              <a:buNone/>
              <a:defRPr>
                <a:solidFill>
                  <a:schemeClr val="tx1">
                    <a:tint val="75000"/>
                  </a:schemeClr>
                </a:solidFill>
              </a:defRPr>
            </a:lvl6pPr>
            <a:lvl7pPr marL="8856915" indent="0" algn="ctr">
              <a:buNone/>
              <a:defRPr>
                <a:solidFill>
                  <a:schemeClr val="tx1">
                    <a:tint val="75000"/>
                  </a:schemeClr>
                </a:solidFill>
              </a:defRPr>
            </a:lvl7pPr>
            <a:lvl8pPr marL="10333067" indent="0" algn="ctr">
              <a:buNone/>
              <a:defRPr>
                <a:solidFill>
                  <a:schemeClr val="tx1">
                    <a:tint val="75000"/>
                  </a:schemeClr>
                </a:solidFill>
              </a:defRPr>
            </a:lvl8pPr>
            <a:lvl9pPr marL="1180922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137515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12492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1629072" y="1619140"/>
            <a:ext cx="3609024" cy="3444347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02007" y="1619140"/>
            <a:ext cx="10470622" cy="3444347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62003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2869525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1" y="19457689"/>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1" y="12833951"/>
            <a:ext cx="18178780" cy="6623742"/>
          </a:xfrm>
        </p:spPr>
        <p:txBody>
          <a:bodyPr anchor="b"/>
          <a:lstStyle>
            <a:lvl1pPr marL="0" indent="0">
              <a:buNone/>
              <a:defRPr sz="6500">
                <a:solidFill>
                  <a:schemeClr val="tx1">
                    <a:tint val="75000"/>
                  </a:schemeClr>
                </a:solidFill>
              </a:defRPr>
            </a:lvl1pPr>
            <a:lvl2pPr marL="1476152" indent="0">
              <a:buNone/>
              <a:defRPr sz="5800">
                <a:solidFill>
                  <a:schemeClr val="tx1">
                    <a:tint val="75000"/>
                  </a:schemeClr>
                </a:solidFill>
              </a:defRPr>
            </a:lvl2pPr>
            <a:lvl3pPr marL="2952305" indent="0">
              <a:buNone/>
              <a:defRPr sz="5100">
                <a:solidFill>
                  <a:schemeClr val="tx1">
                    <a:tint val="75000"/>
                  </a:schemeClr>
                </a:solidFill>
              </a:defRPr>
            </a:lvl3pPr>
            <a:lvl4pPr marL="4428457" indent="0">
              <a:buNone/>
              <a:defRPr sz="4600">
                <a:solidFill>
                  <a:schemeClr val="tx1">
                    <a:tint val="75000"/>
                  </a:schemeClr>
                </a:solidFill>
              </a:defRPr>
            </a:lvl4pPr>
            <a:lvl5pPr marL="5904610" indent="0">
              <a:buNone/>
              <a:defRPr sz="4600">
                <a:solidFill>
                  <a:schemeClr val="tx1">
                    <a:tint val="75000"/>
                  </a:schemeClr>
                </a:solidFill>
              </a:defRPr>
            </a:lvl5pPr>
            <a:lvl6pPr marL="7380762" indent="0">
              <a:buNone/>
              <a:defRPr sz="4600">
                <a:solidFill>
                  <a:schemeClr val="tx1">
                    <a:tint val="75000"/>
                  </a:schemeClr>
                </a:solidFill>
              </a:defRPr>
            </a:lvl6pPr>
            <a:lvl7pPr marL="8856915" indent="0">
              <a:buNone/>
              <a:defRPr sz="4600">
                <a:solidFill>
                  <a:schemeClr val="tx1">
                    <a:tint val="75000"/>
                  </a:schemeClr>
                </a:solidFill>
              </a:defRPr>
            </a:lvl7pPr>
            <a:lvl8pPr marL="10333067" indent="0">
              <a:buNone/>
              <a:defRPr sz="4600">
                <a:solidFill>
                  <a:schemeClr val="tx1">
                    <a:tint val="75000"/>
                  </a:schemeClr>
                </a:solidFill>
              </a:defRPr>
            </a:lvl8pPr>
            <a:lvl9pPr marL="11809220" indent="0">
              <a:buNone/>
              <a:defRPr sz="4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51365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02008" y="9420440"/>
            <a:ext cx="7039822" cy="26642175"/>
          </a:xfrm>
        </p:spPr>
        <p:txBody>
          <a:bodyPr/>
          <a:lstStyle>
            <a:lvl1pPr>
              <a:defRPr sz="9000"/>
            </a:lvl1pPr>
            <a:lvl2pPr>
              <a:defRPr sz="78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8198277" y="9420440"/>
            <a:ext cx="7039822" cy="26642175"/>
          </a:xfrm>
        </p:spPr>
        <p:txBody>
          <a:bodyPr/>
          <a:lstStyle>
            <a:lvl1pPr>
              <a:defRPr sz="9000"/>
            </a:lvl1pPr>
            <a:lvl2pPr>
              <a:defRPr sz="78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8028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4"/>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3" y="6777950"/>
            <a:ext cx="9449550" cy="2824726"/>
          </a:xfrm>
        </p:spPr>
        <p:txBody>
          <a:bodyPr anchor="b"/>
          <a:lstStyle>
            <a:lvl1pPr marL="0" indent="0">
              <a:buNone/>
              <a:defRPr sz="7800" b="1"/>
            </a:lvl1pPr>
            <a:lvl2pPr marL="1476152" indent="0">
              <a:buNone/>
              <a:defRPr sz="6500" b="1"/>
            </a:lvl2pPr>
            <a:lvl3pPr marL="2952305" indent="0">
              <a:buNone/>
              <a:defRPr sz="5800" b="1"/>
            </a:lvl3pPr>
            <a:lvl4pPr marL="4428457" indent="0">
              <a:buNone/>
              <a:defRPr sz="5100" b="1"/>
            </a:lvl4pPr>
            <a:lvl5pPr marL="5904610" indent="0">
              <a:buNone/>
              <a:defRPr sz="5100" b="1"/>
            </a:lvl5pPr>
            <a:lvl6pPr marL="7380762" indent="0">
              <a:buNone/>
              <a:defRPr sz="5100" b="1"/>
            </a:lvl6pPr>
            <a:lvl7pPr marL="8856915" indent="0">
              <a:buNone/>
              <a:defRPr sz="5100" b="1"/>
            </a:lvl7pPr>
            <a:lvl8pPr marL="10333067" indent="0">
              <a:buNone/>
              <a:defRPr sz="5100" b="1"/>
            </a:lvl8pPr>
            <a:lvl9pPr marL="11809220" indent="0">
              <a:buNone/>
              <a:defRPr sz="51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3" y="9602676"/>
            <a:ext cx="9449550" cy="17446035"/>
          </a:xfrm>
        </p:spPr>
        <p:txBody>
          <a:bodyPr/>
          <a:lstStyle>
            <a:lvl1pPr>
              <a:defRPr sz="78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02" y="6777950"/>
            <a:ext cx="9453261" cy="2824726"/>
          </a:xfrm>
        </p:spPr>
        <p:txBody>
          <a:bodyPr anchor="b"/>
          <a:lstStyle>
            <a:lvl1pPr marL="0" indent="0">
              <a:buNone/>
              <a:defRPr sz="7800" b="1"/>
            </a:lvl1pPr>
            <a:lvl2pPr marL="1476152" indent="0">
              <a:buNone/>
              <a:defRPr sz="6500" b="1"/>
            </a:lvl2pPr>
            <a:lvl3pPr marL="2952305" indent="0">
              <a:buNone/>
              <a:defRPr sz="5800" b="1"/>
            </a:lvl3pPr>
            <a:lvl4pPr marL="4428457" indent="0">
              <a:buNone/>
              <a:defRPr sz="5100" b="1"/>
            </a:lvl4pPr>
            <a:lvl5pPr marL="5904610" indent="0">
              <a:buNone/>
              <a:defRPr sz="5100" b="1"/>
            </a:lvl5pPr>
            <a:lvl6pPr marL="7380762" indent="0">
              <a:buNone/>
              <a:defRPr sz="5100" b="1"/>
            </a:lvl6pPr>
            <a:lvl7pPr marL="8856915" indent="0">
              <a:buNone/>
              <a:defRPr sz="5100" b="1"/>
            </a:lvl7pPr>
            <a:lvl8pPr marL="10333067" indent="0">
              <a:buNone/>
              <a:defRPr sz="5100" b="1"/>
            </a:lvl8pPr>
            <a:lvl9pPr marL="11809220" indent="0">
              <a:buNone/>
              <a:defRPr sz="51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02" y="9602676"/>
            <a:ext cx="9453261" cy="17446035"/>
          </a:xfrm>
        </p:spPr>
        <p:txBody>
          <a:bodyPr/>
          <a:lstStyle>
            <a:lvl1pPr>
              <a:defRPr sz="7800"/>
            </a:lvl1pPr>
            <a:lvl2pPr>
              <a:defRPr sz="6500"/>
            </a:lvl2pPr>
            <a:lvl3pPr>
              <a:defRPr sz="5800"/>
            </a:lvl3pPr>
            <a:lvl4pPr>
              <a:defRPr sz="5100"/>
            </a:lvl4pPr>
            <a:lvl5pPr>
              <a:defRPr sz="5100"/>
            </a:lvl5pPr>
            <a:lvl6pPr>
              <a:defRPr sz="5100"/>
            </a:lvl6pPr>
            <a:lvl7pPr>
              <a:defRPr sz="5100"/>
            </a:lvl7pPr>
            <a:lvl8pPr>
              <a:defRPr sz="5100"/>
            </a:lvl8pPr>
            <a:lvl9pPr>
              <a:defRPr sz="5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51592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70353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81338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3" y="1205593"/>
            <a:ext cx="7036111"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6" y="1205597"/>
            <a:ext cx="11955816" cy="25843120"/>
          </a:xfrm>
        </p:spPr>
        <p:txBody>
          <a:bodyPr/>
          <a:lstStyle>
            <a:lvl1pPr>
              <a:defRPr sz="10400"/>
            </a:lvl1pPr>
            <a:lvl2pPr>
              <a:defRPr sz="9000"/>
            </a:lvl2pPr>
            <a:lvl3pPr>
              <a:defRPr sz="78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3" y="6336370"/>
            <a:ext cx="7036111" cy="20712346"/>
          </a:xfrm>
        </p:spPr>
        <p:txBody>
          <a:bodyPr/>
          <a:lstStyle>
            <a:lvl1pPr marL="0" indent="0">
              <a:buNone/>
              <a:defRPr sz="4600"/>
            </a:lvl1pPr>
            <a:lvl2pPr marL="1476152" indent="0">
              <a:buNone/>
              <a:defRPr sz="3900"/>
            </a:lvl2pPr>
            <a:lvl3pPr marL="2952305" indent="0">
              <a:buNone/>
              <a:defRPr sz="3200"/>
            </a:lvl3pPr>
            <a:lvl4pPr marL="4428457" indent="0">
              <a:buNone/>
              <a:defRPr sz="3000"/>
            </a:lvl4pPr>
            <a:lvl5pPr marL="5904610" indent="0">
              <a:buNone/>
              <a:defRPr sz="3000"/>
            </a:lvl5pPr>
            <a:lvl6pPr marL="7380762" indent="0">
              <a:buNone/>
              <a:defRPr sz="3000"/>
            </a:lvl6pPr>
            <a:lvl7pPr marL="8856915" indent="0">
              <a:buNone/>
              <a:defRPr sz="3000"/>
            </a:lvl7pPr>
            <a:lvl8pPr marL="10333067" indent="0">
              <a:buNone/>
              <a:defRPr sz="3000"/>
            </a:lvl8pPr>
            <a:lvl9pPr marL="11809220" indent="0">
              <a:buNone/>
              <a:defRPr sz="3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20165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6"/>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0"/>
            <a:ext cx="12832080" cy="18167985"/>
          </a:xfrm>
        </p:spPr>
        <p:txBody>
          <a:bodyPr/>
          <a:lstStyle>
            <a:lvl1pPr marL="0" indent="0">
              <a:buNone/>
              <a:defRPr sz="10400"/>
            </a:lvl1pPr>
            <a:lvl2pPr marL="1476152" indent="0">
              <a:buNone/>
              <a:defRPr sz="9000"/>
            </a:lvl2pPr>
            <a:lvl3pPr marL="2952305" indent="0">
              <a:buNone/>
              <a:defRPr sz="7800"/>
            </a:lvl3pPr>
            <a:lvl4pPr marL="4428457" indent="0">
              <a:buNone/>
              <a:defRPr sz="6500"/>
            </a:lvl4pPr>
            <a:lvl5pPr marL="5904610" indent="0">
              <a:buNone/>
              <a:defRPr sz="6500"/>
            </a:lvl5pPr>
            <a:lvl6pPr marL="7380762" indent="0">
              <a:buNone/>
              <a:defRPr sz="6500"/>
            </a:lvl6pPr>
            <a:lvl7pPr marL="8856915" indent="0">
              <a:buNone/>
              <a:defRPr sz="6500"/>
            </a:lvl7pPr>
            <a:lvl8pPr marL="10333067" indent="0">
              <a:buNone/>
              <a:defRPr sz="6500"/>
            </a:lvl8pPr>
            <a:lvl9pPr marL="11809220"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92"/>
            <a:ext cx="12832080" cy="3553689"/>
          </a:xfrm>
        </p:spPr>
        <p:txBody>
          <a:bodyPr/>
          <a:lstStyle>
            <a:lvl1pPr marL="0" indent="0">
              <a:buNone/>
              <a:defRPr sz="4600"/>
            </a:lvl1pPr>
            <a:lvl2pPr marL="1476152" indent="0">
              <a:buNone/>
              <a:defRPr sz="3900"/>
            </a:lvl2pPr>
            <a:lvl3pPr marL="2952305" indent="0">
              <a:buNone/>
              <a:defRPr sz="3200"/>
            </a:lvl3pPr>
            <a:lvl4pPr marL="4428457" indent="0">
              <a:buNone/>
              <a:defRPr sz="3000"/>
            </a:lvl4pPr>
            <a:lvl5pPr marL="5904610" indent="0">
              <a:buNone/>
              <a:defRPr sz="3000"/>
            </a:lvl5pPr>
            <a:lvl6pPr marL="7380762" indent="0">
              <a:buNone/>
              <a:defRPr sz="3000"/>
            </a:lvl6pPr>
            <a:lvl7pPr marL="8856915" indent="0">
              <a:buNone/>
              <a:defRPr sz="3000"/>
            </a:lvl7pPr>
            <a:lvl8pPr marL="10333067" indent="0">
              <a:buNone/>
              <a:defRPr sz="3000"/>
            </a:lvl8pPr>
            <a:lvl9pPr marL="11809220" indent="0">
              <a:buNone/>
              <a:defRPr sz="3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EDE7F41-7D07-42B4-929A-0ACC7CE90CD8}" type="datetimeFigureOut">
              <a:rPr kumimoji="1" lang="ja-JP" altLang="en-US" smtClean="0"/>
              <a:t>2014/10/14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39925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4"/>
            <a:ext cx="19248120" cy="5046663"/>
          </a:xfrm>
          <a:prstGeom prst="rect">
            <a:avLst/>
          </a:prstGeom>
        </p:spPr>
        <p:txBody>
          <a:bodyPr vert="horz" lIns="295230" tIns="147615" rIns="295230" bIns="147615"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2"/>
            <a:ext cx="19248120" cy="19983383"/>
          </a:xfrm>
          <a:prstGeom prst="rect">
            <a:avLst/>
          </a:prstGeom>
        </p:spPr>
        <p:txBody>
          <a:bodyPr vert="horz" lIns="295230" tIns="147615" rIns="295230" bIns="147615"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4"/>
            <a:ext cx="4990253" cy="1612127"/>
          </a:xfrm>
          <a:prstGeom prst="rect">
            <a:avLst/>
          </a:prstGeom>
        </p:spPr>
        <p:txBody>
          <a:bodyPr vert="horz" lIns="295230" tIns="147615" rIns="295230" bIns="147615" rtlCol="0" anchor="ctr"/>
          <a:lstStyle>
            <a:lvl1pPr algn="l">
              <a:defRPr sz="3900">
                <a:solidFill>
                  <a:schemeClr val="tx1">
                    <a:tint val="75000"/>
                  </a:schemeClr>
                </a:solidFill>
              </a:defRPr>
            </a:lvl1pPr>
          </a:lstStyle>
          <a:p>
            <a:fld id="{9EDE7F41-7D07-42B4-929A-0ACC7CE90CD8}" type="datetimeFigureOut">
              <a:rPr kumimoji="1" lang="ja-JP" altLang="en-US" smtClean="0"/>
              <a:t>2014/10/14</a:t>
            </a:fld>
            <a:endParaRPr kumimoji="1" lang="ja-JP" altLang="en-US"/>
          </a:p>
        </p:txBody>
      </p:sp>
      <p:sp>
        <p:nvSpPr>
          <p:cNvPr id="5" name="フッター プレースホルダー 4"/>
          <p:cNvSpPr>
            <a:spLocks noGrp="1"/>
          </p:cNvSpPr>
          <p:nvPr>
            <p:ph type="ftr" sz="quarter" idx="3"/>
          </p:nvPr>
        </p:nvSpPr>
        <p:spPr>
          <a:xfrm>
            <a:off x="7307157" y="28065054"/>
            <a:ext cx="6772487" cy="1612127"/>
          </a:xfrm>
          <a:prstGeom prst="rect">
            <a:avLst/>
          </a:prstGeom>
        </p:spPr>
        <p:txBody>
          <a:bodyPr vert="horz" lIns="295230" tIns="147615" rIns="295230" bIns="147615"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4"/>
            <a:ext cx="4990253" cy="1612127"/>
          </a:xfrm>
          <a:prstGeom prst="rect">
            <a:avLst/>
          </a:prstGeom>
        </p:spPr>
        <p:txBody>
          <a:bodyPr vert="horz" lIns="295230" tIns="147615" rIns="295230" bIns="147615" rtlCol="0" anchor="ctr"/>
          <a:lstStyle>
            <a:lvl1pPr algn="r">
              <a:defRPr sz="3900">
                <a:solidFill>
                  <a:schemeClr val="tx1">
                    <a:tint val="75000"/>
                  </a:schemeClr>
                </a:solidFill>
              </a:defRPr>
            </a:lvl1pPr>
          </a:lstStyle>
          <a:p>
            <a:fld id="{2C1DA646-6407-4B01-BA3A-126C54ADCF55}" type="slidenum">
              <a:rPr kumimoji="1" lang="ja-JP" altLang="en-US" smtClean="0"/>
              <a:t>‹#›</a:t>
            </a:fld>
            <a:endParaRPr kumimoji="1" lang="ja-JP" altLang="en-US"/>
          </a:p>
        </p:txBody>
      </p:sp>
    </p:spTree>
    <p:extLst>
      <p:ext uri="{BB962C8B-B14F-4D97-AF65-F5344CB8AC3E}">
        <p14:creationId xmlns:p14="http://schemas.microsoft.com/office/powerpoint/2010/main" val="2077991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05" rtl="0" eaLnBrk="1" latinLnBrk="0" hangingPunct="1">
        <a:spcBef>
          <a:spcPct val="0"/>
        </a:spcBef>
        <a:buNone/>
        <a:defRPr kumimoji="1" sz="14300" kern="1200">
          <a:solidFill>
            <a:schemeClr val="tx1"/>
          </a:solidFill>
          <a:latin typeface="+mj-lt"/>
          <a:ea typeface="+mj-ea"/>
          <a:cs typeface="+mj-cs"/>
        </a:defRPr>
      </a:lvl1pPr>
    </p:titleStyle>
    <p:bodyStyle>
      <a:lvl1pPr marL="1107114" indent="-1107114" algn="l" defTabSz="2952305" rtl="0" eaLnBrk="1" latinLnBrk="0" hangingPunct="1">
        <a:spcBef>
          <a:spcPct val="20000"/>
        </a:spcBef>
        <a:buFont typeface="Arial" panose="020B0604020202020204" pitchFamily="34" charset="0"/>
        <a:buChar char="•"/>
        <a:defRPr kumimoji="1" sz="10400" kern="1200">
          <a:solidFill>
            <a:schemeClr val="tx1"/>
          </a:solidFill>
          <a:latin typeface="+mn-lt"/>
          <a:ea typeface="+mn-ea"/>
          <a:cs typeface="+mn-cs"/>
        </a:defRPr>
      </a:lvl1pPr>
      <a:lvl2pPr marL="2398748" indent="-922595" algn="l" defTabSz="2952305"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90381" indent="-738076" algn="l" defTabSz="2952305" rtl="0" eaLnBrk="1" latinLnBrk="0" hangingPunct="1">
        <a:spcBef>
          <a:spcPct val="20000"/>
        </a:spcBef>
        <a:buFont typeface="Arial" panose="020B0604020202020204" pitchFamily="34" charset="0"/>
        <a:buChar char="•"/>
        <a:defRPr kumimoji="1" sz="7800" kern="1200">
          <a:solidFill>
            <a:schemeClr val="tx1"/>
          </a:solidFill>
          <a:latin typeface="+mn-lt"/>
          <a:ea typeface="+mn-ea"/>
          <a:cs typeface="+mn-cs"/>
        </a:defRPr>
      </a:lvl3pPr>
      <a:lvl4pPr marL="5166534"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42686"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8839"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4991"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71144"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7296" indent="-738076" algn="l" defTabSz="2952305"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2305" rtl="0" eaLnBrk="1" latinLnBrk="0" hangingPunct="1">
        <a:defRPr kumimoji="1" sz="5800" kern="1200">
          <a:solidFill>
            <a:schemeClr val="tx1"/>
          </a:solidFill>
          <a:latin typeface="+mn-lt"/>
          <a:ea typeface="+mn-ea"/>
          <a:cs typeface="+mn-cs"/>
        </a:defRPr>
      </a:lvl1pPr>
      <a:lvl2pPr marL="1476152" algn="l" defTabSz="2952305" rtl="0" eaLnBrk="1" latinLnBrk="0" hangingPunct="1">
        <a:defRPr kumimoji="1" sz="5800" kern="1200">
          <a:solidFill>
            <a:schemeClr val="tx1"/>
          </a:solidFill>
          <a:latin typeface="+mn-lt"/>
          <a:ea typeface="+mn-ea"/>
          <a:cs typeface="+mn-cs"/>
        </a:defRPr>
      </a:lvl2pPr>
      <a:lvl3pPr marL="2952305" algn="l" defTabSz="2952305" rtl="0" eaLnBrk="1" latinLnBrk="0" hangingPunct="1">
        <a:defRPr kumimoji="1" sz="5800" kern="1200">
          <a:solidFill>
            <a:schemeClr val="tx1"/>
          </a:solidFill>
          <a:latin typeface="+mn-lt"/>
          <a:ea typeface="+mn-ea"/>
          <a:cs typeface="+mn-cs"/>
        </a:defRPr>
      </a:lvl3pPr>
      <a:lvl4pPr marL="4428457" algn="l" defTabSz="2952305" rtl="0" eaLnBrk="1" latinLnBrk="0" hangingPunct="1">
        <a:defRPr kumimoji="1" sz="5800" kern="1200">
          <a:solidFill>
            <a:schemeClr val="tx1"/>
          </a:solidFill>
          <a:latin typeface="+mn-lt"/>
          <a:ea typeface="+mn-ea"/>
          <a:cs typeface="+mn-cs"/>
        </a:defRPr>
      </a:lvl4pPr>
      <a:lvl5pPr marL="5904610" algn="l" defTabSz="2952305" rtl="0" eaLnBrk="1" latinLnBrk="0" hangingPunct="1">
        <a:defRPr kumimoji="1" sz="5800" kern="1200">
          <a:solidFill>
            <a:schemeClr val="tx1"/>
          </a:solidFill>
          <a:latin typeface="+mn-lt"/>
          <a:ea typeface="+mn-ea"/>
          <a:cs typeface="+mn-cs"/>
        </a:defRPr>
      </a:lvl5pPr>
      <a:lvl6pPr marL="7380762" algn="l" defTabSz="2952305" rtl="0" eaLnBrk="1" latinLnBrk="0" hangingPunct="1">
        <a:defRPr kumimoji="1" sz="5800" kern="1200">
          <a:solidFill>
            <a:schemeClr val="tx1"/>
          </a:solidFill>
          <a:latin typeface="+mn-lt"/>
          <a:ea typeface="+mn-ea"/>
          <a:cs typeface="+mn-cs"/>
        </a:defRPr>
      </a:lvl6pPr>
      <a:lvl7pPr marL="8856915" algn="l" defTabSz="2952305" rtl="0" eaLnBrk="1" latinLnBrk="0" hangingPunct="1">
        <a:defRPr kumimoji="1" sz="5800" kern="1200">
          <a:solidFill>
            <a:schemeClr val="tx1"/>
          </a:solidFill>
          <a:latin typeface="+mn-lt"/>
          <a:ea typeface="+mn-ea"/>
          <a:cs typeface="+mn-cs"/>
        </a:defRPr>
      </a:lvl7pPr>
      <a:lvl8pPr marL="10333067" algn="l" defTabSz="2952305" rtl="0" eaLnBrk="1" latinLnBrk="0" hangingPunct="1">
        <a:defRPr kumimoji="1" sz="5800" kern="1200">
          <a:solidFill>
            <a:schemeClr val="tx1"/>
          </a:solidFill>
          <a:latin typeface="+mn-lt"/>
          <a:ea typeface="+mn-ea"/>
          <a:cs typeface="+mn-cs"/>
        </a:defRPr>
      </a:lvl8pPr>
      <a:lvl9pPr marL="11809220" algn="l" defTabSz="2952305"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36229" y="450355"/>
            <a:ext cx="20305069" cy="3974956"/>
          </a:xfrm>
          <a:solidFill>
            <a:schemeClr val="bg1"/>
          </a:solidFill>
          <a:ln w="76200">
            <a:solidFill>
              <a:schemeClr val="tx1"/>
            </a:solidFill>
          </a:ln>
        </p:spPr>
        <p:txBody>
          <a:bodyPr>
            <a:normAutofit/>
          </a:bodyPr>
          <a:lstStyle/>
          <a:p>
            <a:r>
              <a:rPr kumimoji="1" lang="en-US" altLang="ja-JP" sz="10700" b="1" dirty="0" smtClean="0"/>
              <a:t>Wikipedia</a:t>
            </a:r>
            <a:r>
              <a:rPr kumimoji="1" lang="ja-JP" altLang="en-US" sz="10700" b="1" dirty="0" smtClean="0"/>
              <a:t>人的資源</a:t>
            </a:r>
            <a:r>
              <a:rPr kumimoji="1" lang="ja-JP" altLang="en-US" sz="10700" b="1" dirty="0" smtClean="0"/>
              <a:t>マイニング</a:t>
            </a:r>
            <a:r>
              <a:rPr lang="en-US" altLang="ja-JP" sz="9600" b="1" dirty="0"/>
              <a:t/>
            </a:r>
            <a:br>
              <a:rPr lang="en-US" altLang="ja-JP" sz="9600" b="1" dirty="0"/>
            </a:br>
            <a:r>
              <a:rPr lang="en-US" altLang="ja-JP" sz="6700" b="1" dirty="0" smtClean="0"/>
              <a:t/>
            </a:r>
            <a:br>
              <a:rPr lang="en-US" altLang="ja-JP" sz="6700" b="1" dirty="0" smtClean="0"/>
            </a:br>
            <a:r>
              <a:rPr lang="ja-JP" altLang="en-US" sz="6700" b="1" dirty="0" smtClean="0"/>
              <a:t>ＰＭコース</a:t>
            </a:r>
            <a:r>
              <a:rPr lang="ja-JP" altLang="en-US" sz="6700" b="1" dirty="0" smtClean="0"/>
              <a:t>　矢吹研究室　</a:t>
            </a:r>
            <a:r>
              <a:rPr lang="en-US" altLang="ja-JP" sz="6700" b="1" dirty="0" smtClean="0"/>
              <a:t>1142066</a:t>
            </a:r>
            <a:r>
              <a:rPr lang="ja-JP" altLang="en-US" sz="6700" b="1" dirty="0" smtClean="0"/>
              <a:t>　曽我勇貴</a:t>
            </a:r>
            <a:endParaRPr kumimoji="1" lang="ja-JP" altLang="en-US" sz="6700" b="1" dirty="0"/>
          </a:p>
        </p:txBody>
      </p:sp>
      <p:sp>
        <p:nvSpPr>
          <p:cNvPr id="4" name="テキスト ボックス 3"/>
          <p:cNvSpPr txBox="1"/>
          <p:nvPr/>
        </p:nvSpPr>
        <p:spPr>
          <a:xfrm>
            <a:off x="559568" y="4770835"/>
            <a:ext cx="6552728" cy="1569660"/>
          </a:xfrm>
          <a:prstGeom prst="rect">
            <a:avLst/>
          </a:prstGeom>
          <a:solidFill>
            <a:schemeClr val="bg1"/>
          </a:solidFill>
          <a:ln>
            <a:solidFill>
              <a:schemeClr val="tx1"/>
            </a:solidFill>
          </a:ln>
        </p:spPr>
        <p:txBody>
          <a:bodyPr wrap="square" rtlCol="0">
            <a:spAutoFit/>
          </a:bodyPr>
          <a:lstStyle/>
          <a:p>
            <a:pPr algn="ctr"/>
            <a:r>
              <a:rPr lang="ja-JP" altLang="en-US" sz="9600" b="1" dirty="0"/>
              <a:t>研究</a:t>
            </a:r>
            <a:r>
              <a:rPr kumimoji="1" lang="ja-JP" altLang="en-US" sz="9600" b="1" dirty="0" smtClean="0"/>
              <a:t>背景</a:t>
            </a:r>
            <a:endParaRPr kumimoji="1" lang="ja-JP" altLang="en-US" sz="9600" b="1" dirty="0"/>
          </a:p>
        </p:txBody>
      </p:sp>
      <p:sp>
        <p:nvSpPr>
          <p:cNvPr id="6" name="テキスト ボックス 5"/>
          <p:cNvSpPr txBox="1"/>
          <p:nvPr/>
        </p:nvSpPr>
        <p:spPr>
          <a:xfrm>
            <a:off x="509355" y="17458274"/>
            <a:ext cx="6552728" cy="1569660"/>
          </a:xfrm>
          <a:prstGeom prst="rect">
            <a:avLst/>
          </a:prstGeom>
          <a:solidFill>
            <a:schemeClr val="bg1"/>
          </a:solidFill>
          <a:ln>
            <a:solidFill>
              <a:schemeClr val="tx1"/>
            </a:solidFill>
          </a:ln>
        </p:spPr>
        <p:txBody>
          <a:bodyPr wrap="square" rtlCol="0">
            <a:spAutoFit/>
          </a:bodyPr>
          <a:lstStyle/>
          <a:p>
            <a:pPr algn="ctr"/>
            <a:r>
              <a:rPr kumimoji="1" lang="ja-JP" altLang="en-US" sz="9600" b="1" dirty="0" smtClean="0"/>
              <a:t>今後の計画</a:t>
            </a:r>
            <a:endParaRPr kumimoji="1" lang="ja-JP" altLang="en-US" sz="9600" b="1" dirty="0"/>
          </a:p>
        </p:txBody>
      </p:sp>
      <p:sp>
        <p:nvSpPr>
          <p:cNvPr id="7" name="テキスト ボックス 6"/>
          <p:cNvSpPr txBox="1"/>
          <p:nvPr/>
        </p:nvSpPr>
        <p:spPr>
          <a:xfrm>
            <a:off x="509429" y="25448993"/>
            <a:ext cx="8512469" cy="1569660"/>
          </a:xfrm>
          <a:prstGeom prst="rect">
            <a:avLst/>
          </a:prstGeom>
          <a:solidFill>
            <a:schemeClr val="bg1"/>
          </a:solidFill>
          <a:ln>
            <a:solidFill>
              <a:schemeClr val="tx1"/>
            </a:solidFill>
          </a:ln>
        </p:spPr>
        <p:txBody>
          <a:bodyPr wrap="square" rtlCol="0">
            <a:spAutoFit/>
          </a:bodyPr>
          <a:lstStyle/>
          <a:p>
            <a:pPr algn="ctr"/>
            <a:r>
              <a:rPr kumimoji="1" lang="ja-JP" altLang="en-US" sz="9600" b="1" dirty="0" smtClean="0"/>
              <a:t>成果物イメージ</a:t>
            </a:r>
            <a:endParaRPr kumimoji="1" lang="ja-JP" altLang="en-US" sz="9600" b="1" dirty="0"/>
          </a:p>
        </p:txBody>
      </p:sp>
      <p:sp>
        <p:nvSpPr>
          <p:cNvPr id="11" name="テキスト ボックス 10"/>
          <p:cNvSpPr txBox="1"/>
          <p:nvPr/>
        </p:nvSpPr>
        <p:spPr>
          <a:xfrm>
            <a:off x="509355" y="19244443"/>
            <a:ext cx="19931979" cy="2646878"/>
          </a:xfrm>
          <a:prstGeom prst="rect">
            <a:avLst/>
          </a:prstGeom>
          <a:solidFill>
            <a:schemeClr val="bg1"/>
          </a:solidFill>
          <a:ln>
            <a:solidFill>
              <a:schemeClr val="tx1"/>
            </a:solidFill>
          </a:ln>
        </p:spPr>
        <p:txBody>
          <a:bodyPr wrap="square" rtlCol="0">
            <a:spAutoFit/>
          </a:bodyPr>
          <a:lstStyle/>
          <a:p>
            <a:r>
              <a:rPr lang="ja-JP" altLang="en-US" dirty="0" smtClean="0"/>
              <a:t>　</a:t>
            </a:r>
            <a:r>
              <a:rPr lang="en-US" altLang="ja-JP" sz="5400" dirty="0" smtClean="0"/>
              <a:t>Wikipedia</a:t>
            </a:r>
            <a:r>
              <a:rPr lang="ja-JP" altLang="ja-JP" sz="5400" dirty="0"/>
              <a:t>の全データ</a:t>
            </a:r>
            <a:r>
              <a:rPr lang="ja-JP" altLang="ja-JP" sz="5400" dirty="0" smtClean="0"/>
              <a:t>を</a:t>
            </a:r>
            <a:r>
              <a:rPr lang="ja-JP" altLang="en-US" sz="5400" dirty="0" smtClean="0"/>
              <a:t>抽出するために，</a:t>
            </a:r>
            <a:r>
              <a:rPr lang="en-US" altLang="ja-JP" sz="5400" dirty="0" smtClean="0"/>
              <a:t>API</a:t>
            </a:r>
            <a:r>
              <a:rPr lang="ja-JP" altLang="en-US" sz="5400" dirty="0" smtClean="0"/>
              <a:t>を用いて</a:t>
            </a:r>
            <a:r>
              <a:rPr lang="ja-JP" altLang="ja-JP" sz="5400" dirty="0" smtClean="0"/>
              <a:t>ダウンロード</a:t>
            </a:r>
            <a:r>
              <a:rPr lang="ja-JP" altLang="ja-JP" sz="5400" dirty="0"/>
              <a:t>したもの</a:t>
            </a:r>
            <a:r>
              <a:rPr lang="ja-JP" altLang="ja-JP" sz="5400" dirty="0" smtClean="0"/>
              <a:t>を解析</a:t>
            </a:r>
            <a:r>
              <a:rPr lang="ja-JP" altLang="ja-JP" sz="5400" dirty="0"/>
              <a:t>する．</a:t>
            </a:r>
            <a:r>
              <a:rPr lang="en-US" altLang="ja-JP" sz="5400" dirty="0"/>
              <a:t>Wikipedia</a:t>
            </a:r>
            <a:r>
              <a:rPr lang="ja-JP" altLang="ja-JP" sz="5400" dirty="0"/>
              <a:t>のコミット回数のヒストグラムを描き，どのような傾向がみられるか調査する．</a:t>
            </a:r>
            <a:endParaRPr kumimoji="1" lang="ja-JP" altLang="en-US" sz="5400" dirty="0"/>
          </a:p>
        </p:txBody>
      </p:sp>
      <p:sp>
        <p:nvSpPr>
          <p:cNvPr id="12" name="テキスト ボックス 11"/>
          <p:cNvSpPr txBox="1"/>
          <p:nvPr/>
        </p:nvSpPr>
        <p:spPr>
          <a:xfrm>
            <a:off x="537666" y="27161840"/>
            <a:ext cx="19946213" cy="2585323"/>
          </a:xfrm>
          <a:prstGeom prst="rect">
            <a:avLst/>
          </a:prstGeom>
          <a:solidFill>
            <a:schemeClr val="bg1"/>
          </a:solidFill>
          <a:ln>
            <a:solidFill>
              <a:schemeClr val="tx1"/>
            </a:solidFill>
          </a:ln>
        </p:spPr>
        <p:txBody>
          <a:bodyPr wrap="square" rtlCol="0">
            <a:spAutoFit/>
          </a:bodyPr>
          <a:lstStyle/>
          <a:p>
            <a:pPr>
              <a:spcAft>
                <a:spcPts val="0"/>
              </a:spcAft>
            </a:pPr>
            <a:r>
              <a:rPr lang="en-US" altLang="ja-JP" sz="5400" dirty="0"/>
              <a:t>Wikipedia</a:t>
            </a:r>
            <a:r>
              <a:rPr lang="ja-JP" altLang="ja-JP" sz="5400" dirty="0"/>
              <a:t>で行われている人的資源がどのように活用されていているかを調査し傾向をグラフにまとめる．さらに，オンラインのオープンな共同作業プロジェクトでの人的資源マネジメントの知見を得る</a:t>
            </a:r>
            <a:r>
              <a:rPr lang="ja-JP" altLang="ja-JP" sz="5400" dirty="0" smtClean="0"/>
              <a:t>．</a:t>
            </a:r>
            <a:endParaRPr lang="en-US" altLang="ja-JP" sz="5400" kern="100" dirty="0" smtClean="0">
              <a:latin typeface="Times New Roman"/>
              <a:ea typeface="ＭＳ 明朝"/>
              <a:cs typeface="Times New Roman"/>
            </a:endParaRPr>
          </a:p>
        </p:txBody>
      </p:sp>
      <p:sp>
        <p:nvSpPr>
          <p:cNvPr id="21" name="テキスト ボックス 20"/>
          <p:cNvSpPr txBox="1"/>
          <p:nvPr/>
        </p:nvSpPr>
        <p:spPr>
          <a:xfrm>
            <a:off x="8455370" y="22772835"/>
            <a:ext cx="363420" cy="984885"/>
          </a:xfrm>
          <a:prstGeom prst="rect">
            <a:avLst/>
          </a:prstGeom>
          <a:solidFill>
            <a:schemeClr val="bg1"/>
          </a:solidFill>
          <a:ln>
            <a:solidFill>
              <a:schemeClr val="bg1"/>
            </a:solidFill>
          </a:ln>
        </p:spPr>
        <p:txBody>
          <a:bodyPr wrap="square" rtlCol="0">
            <a:spAutoFit/>
          </a:bodyPr>
          <a:lstStyle/>
          <a:p>
            <a:endParaRPr kumimoji="1" lang="ja-JP" altLang="en-US" dirty="0"/>
          </a:p>
        </p:txBody>
      </p:sp>
      <p:graphicFrame>
        <p:nvGraphicFramePr>
          <p:cNvPr id="28" name="グラフ 27"/>
          <p:cNvGraphicFramePr>
            <a:graphicFrameLocks/>
          </p:cNvGraphicFramePr>
          <p:nvPr>
            <p:extLst>
              <p:ext uri="{D42A27DB-BD31-4B8C-83A1-F6EECF244321}">
                <p14:modId xmlns:p14="http://schemas.microsoft.com/office/powerpoint/2010/main" val="2251360475"/>
              </p:ext>
            </p:extLst>
          </p:nvPr>
        </p:nvGraphicFramePr>
        <p:xfrm>
          <a:off x="9225752" y="22254263"/>
          <a:ext cx="11368746" cy="4764390"/>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p:cNvSpPr txBox="1"/>
          <p:nvPr/>
        </p:nvSpPr>
        <p:spPr>
          <a:xfrm>
            <a:off x="18962949" y="22300223"/>
            <a:ext cx="1532644" cy="984885"/>
          </a:xfrm>
          <a:prstGeom prst="rect">
            <a:avLst/>
          </a:prstGeom>
          <a:solidFill>
            <a:schemeClr val="bg1"/>
          </a:solidFill>
          <a:ln>
            <a:noFill/>
          </a:ln>
        </p:spPr>
        <p:txBody>
          <a:bodyPr wrap="square" rtlCol="0">
            <a:spAutoFit/>
          </a:bodyPr>
          <a:lstStyle/>
          <a:p>
            <a:r>
              <a:rPr lang="ja-JP" altLang="en-US" dirty="0" smtClean="0"/>
              <a:t>図</a:t>
            </a:r>
            <a:r>
              <a:rPr lang="en-US" altLang="ja-JP" dirty="0" smtClean="0"/>
              <a:t>1</a:t>
            </a:r>
            <a:endParaRPr kumimoji="1" lang="ja-JP" altLang="en-US" dirty="0"/>
          </a:p>
        </p:txBody>
      </p:sp>
      <p:sp>
        <p:nvSpPr>
          <p:cNvPr id="22" name="テキスト ボックス 21"/>
          <p:cNvSpPr txBox="1"/>
          <p:nvPr/>
        </p:nvSpPr>
        <p:spPr>
          <a:xfrm>
            <a:off x="9170960" y="26373235"/>
            <a:ext cx="673368" cy="338554"/>
          </a:xfrm>
          <a:prstGeom prst="rect">
            <a:avLst/>
          </a:prstGeom>
          <a:noFill/>
        </p:spPr>
        <p:txBody>
          <a:bodyPr wrap="square" rtlCol="0">
            <a:spAutoFit/>
          </a:bodyPr>
          <a:lstStyle/>
          <a:p>
            <a:r>
              <a:rPr kumimoji="1" lang="en-US" altLang="ja-JP" sz="1600" dirty="0" smtClean="0"/>
              <a:t>(</a:t>
            </a:r>
            <a:r>
              <a:rPr kumimoji="1" lang="ja-JP" altLang="en-US" sz="1600" dirty="0" smtClean="0"/>
              <a:t>人</a:t>
            </a:r>
            <a:r>
              <a:rPr kumimoji="1" lang="en-US" altLang="ja-JP" sz="1600" dirty="0" smtClean="0"/>
              <a:t>)</a:t>
            </a:r>
          </a:p>
        </p:txBody>
      </p:sp>
      <p:graphicFrame>
        <p:nvGraphicFramePr>
          <p:cNvPr id="24" name="表 23"/>
          <p:cNvGraphicFramePr>
            <a:graphicFrameLocks noGrp="1"/>
          </p:cNvGraphicFramePr>
          <p:nvPr>
            <p:extLst>
              <p:ext uri="{D42A27DB-BD31-4B8C-83A1-F6EECF244321}">
                <p14:modId xmlns:p14="http://schemas.microsoft.com/office/powerpoint/2010/main" val="3283266929"/>
              </p:ext>
            </p:extLst>
          </p:nvPr>
        </p:nvGraphicFramePr>
        <p:xfrm>
          <a:off x="612280" y="22151292"/>
          <a:ext cx="8352928" cy="3212856"/>
        </p:xfrm>
        <a:graphic>
          <a:graphicData uri="http://schemas.openxmlformats.org/drawingml/2006/table">
            <a:tbl>
              <a:tblPr>
                <a:tableStyleId>{5C22544A-7EE6-4342-B048-85BDC9FD1C3A}</a:tableStyleId>
              </a:tblPr>
              <a:tblGrid>
                <a:gridCol w="5556186"/>
                <a:gridCol w="2796742"/>
              </a:tblGrid>
              <a:tr h="803214">
                <a:tc>
                  <a:txBody>
                    <a:bodyPr/>
                    <a:lstStyle/>
                    <a:p>
                      <a:pPr algn="ctr" fontAlgn="ctr"/>
                      <a:r>
                        <a:rPr lang="ja-JP" altLang="en-US" sz="2800" b="1" u="none" strike="noStrike" dirty="0">
                          <a:effectLst/>
                        </a:rPr>
                        <a:t>編集</a:t>
                      </a:r>
                      <a:r>
                        <a:rPr lang="ja-JP" altLang="en-US" sz="2800" b="1" u="none" strike="noStrike" dirty="0" smtClean="0">
                          <a:effectLst/>
                        </a:rPr>
                        <a:t>回数</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2800" b="1" i="0" u="none" strike="noStrike" dirty="0" smtClean="0">
                          <a:solidFill>
                            <a:srgbClr val="000000"/>
                          </a:solidFill>
                          <a:effectLst/>
                          <a:latin typeface="ＭＳ Ｐゴシック"/>
                        </a:rPr>
                        <a:t>人</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03214">
                <a:tc>
                  <a:txBody>
                    <a:bodyPr/>
                    <a:lstStyle/>
                    <a:p>
                      <a:pPr algn="ctr" fontAlgn="ctr"/>
                      <a:r>
                        <a:rPr lang="ja-JP" altLang="en-US" sz="2800" b="1" u="none" strike="noStrike" dirty="0">
                          <a:effectLst/>
                        </a:rPr>
                        <a:t> </a:t>
                      </a:r>
                      <a:r>
                        <a:rPr lang="en-US" altLang="ja-JP" sz="2800" b="1" u="none" strike="noStrike" dirty="0" smtClean="0">
                          <a:effectLst/>
                        </a:rPr>
                        <a:t>5</a:t>
                      </a:r>
                      <a:r>
                        <a:rPr lang="ja-JP" altLang="en-US" sz="2800" b="1" u="none" strike="noStrike" dirty="0">
                          <a:effectLst/>
                        </a:rPr>
                        <a:t>回以上</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800" b="1" u="none" strike="noStrike" dirty="0">
                          <a:effectLst/>
                        </a:rPr>
                        <a:t>412300</a:t>
                      </a:r>
                      <a:endParaRPr lang="en-US" altLang="ja-JP"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03214">
                <a:tc>
                  <a:txBody>
                    <a:bodyPr/>
                    <a:lstStyle/>
                    <a:p>
                      <a:pPr algn="ctr" fontAlgn="ctr"/>
                      <a:r>
                        <a:rPr lang="en-US" altLang="ja-JP" sz="2800" b="1" u="none" strike="noStrike" dirty="0" smtClean="0">
                          <a:effectLst/>
                        </a:rPr>
                        <a:t>10</a:t>
                      </a:r>
                      <a:r>
                        <a:rPr lang="ja-JP" altLang="en-US" sz="2800" b="1" u="none" strike="noStrike" dirty="0">
                          <a:effectLst/>
                        </a:rPr>
                        <a:t>回以上</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800" b="1" u="none" strike="noStrike" dirty="0">
                          <a:effectLst/>
                        </a:rPr>
                        <a:t>4442984</a:t>
                      </a:r>
                      <a:endParaRPr lang="en-US" altLang="ja-JP"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03214">
                <a:tc>
                  <a:txBody>
                    <a:bodyPr/>
                    <a:lstStyle/>
                    <a:p>
                      <a:pPr algn="ctr" fontAlgn="ctr"/>
                      <a:r>
                        <a:rPr lang="en-US" altLang="ja-JP" sz="2800" b="1" u="none" strike="noStrike" dirty="0" smtClean="0">
                          <a:effectLst/>
                        </a:rPr>
                        <a:t>100</a:t>
                      </a:r>
                      <a:r>
                        <a:rPr lang="ja-JP" altLang="en-US" sz="2800" b="1" u="none" strike="noStrike" dirty="0">
                          <a:effectLst/>
                        </a:rPr>
                        <a:t>回以上</a:t>
                      </a:r>
                      <a:endParaRPr lang="ja-JP" altLang="en-US"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800" b="1" u="none" strike="noStrike" dirty="0">
                          <a:effectLst/>
                        </a:rPr>
                        <a:t>41092</a:t>
                      </a:r>
                      <a:endParaRPr lang="en-US" altLang="ja-JP" sz="2800" b="1"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pSp>
        <p:nvGrpSpPr>
          <p:cNvPr id="1024" name="グループ化 1023"/>
          <p:cNvGrpSpPr/>
          <p:nvPr/>
        </p:nvGrpSpPr>
        <p:grpSpPr>
          <a:xfrm>
            <a:off x="6928426" y="13544594"/>
            <a:ext cx="13955360" cy="4185456"/>
            <a:chOff x="65323" y="7102907"/>
            <a:chExt cx="20709207" cy="8717935"/>
          </a:xfrm>
        </p:grpSpPr>
        <p:sp>
          <p:nvSpPr>
            <p:cNvPr id="3" name="円/楕円 2"/>
            <p:cNvSpPr/>
            <p:nvPr/>
          </p:nvSpPr>
          <p:spPr>
            <a:xfrm>
              <a:off x="65323" y="7102907"/>
              <a:ext cx="7541226" cy="248575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b="1" dirty="0" smtClean="0">
                  <a:solidFill>
                    <a:schemeClr val="tx1"/>
                  </a:solidFill>
                </a:rPr>
                <a:t>Wikipedia</a:t>
              </a:r>
              <a:endParaRPr kumimoji="1" lang="ja-JP" altLang="en-US" sz="3600" b="1" dirty="0">
                <a:solidFill>
                  <a:schemeClr val="tx1"/>
                </a:solidFill>
              </a:endParaRPr>
            </a:p>
          </p:txBody>
        </p:sp>
        <p:sp>
          <p:nvSpPr>
            <p:cNvPr id="5" name="右矢印 4"/>
            <p:cNvSpPr/>
            <p:nvPr/>
          </p:nvSpPr>
          <p:spPr>
            <a:xfrm rot="16200000">
              <a:off x="2630517" y="10554745"/>
              <a:ext cx="2410837" cy="164421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718240" y="13560830"/>
              <a:ext cx="6912775" cy="195957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ボランティアの人々</a:t>
              </a:r>
              <a:endParaRPr kumimoji="1" lang="ja-JP" altLang="en-US" sz="3600" b="1" dirty="0">
                <a:solidFill>
                  <a:schemeClr val="tx1"/>
                </a:solidFill>
              </a:endParaRPr>
            </a:p>
          </p:txBody>
        </p:sp>
        <p:sp>
          <p:nvSpPr>
            <p:cNvPr id="9" name="右矢印 8"/>
            <p:cNvSpPr/>
            <p:nvPr/>
          </p:nvSpPr>
          <p:spPr>
            <a:xfrm rot="10800000">
              <a:off x="7972625" y="7679710"/>
              <a:ext cx="1604654" cy="133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a:off x="10189344" y="7269019"/>
              <a:ext cx="10585186" cy="2153534"/>
            </a:xfrm>
            <a:prstGeom prst="parallelogram">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大規模プロジェクト</a:t>
              </a:r>
              <a:endParaRPr kumimoji="1" lang="ja-JP" altLang="en-US" sz="3600" b="1" dirty="0">
                <a:solidFill>
                  <a:schemeClr val="tx1"/>
                </a:solidFill>
              </a:endParaRPr>
            </a:p>
          </p:txBody>
        </p:sp>
        <p:sp>
          <p:nvSpPr>
            <p:cNvPr id="13" name="六角形 12"/>
            <p:cNvSpPr/>
            <p:nvPr/>
          </p:nvSpPr>
          <p:spPr>
            <a:xfrm>
              <a:off x="10384167" y="13260390"/>
              <a:ext cx="10225145" cy="2560452"/>
            </a:xfrm>
            <a:prstGeom prst="hexag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人的資源マネジメント</a:t>
              </a:r>
              <a:endParaRPr kumimoji="1" lang="ja-JP" altLang="en-US" sz="3600" b="1" dirty="0">
                <a:solidFill>
                  <a:schemeClr val="tx1"/>
                </a:solidFill>
              </a:endParaRPr>
            </a:p>
          </p:txBody>
        </p:sp>
        <p:sp>
          <p:nvSpPr>
            <p:cNvPr id="14" name="上下矢印 13"/>
            <p:cNvSpPr/>
            <p:nvPr/>
          </p:nvSpPr>
          <p:spPr>
            <a:xfrm>
              <a:off x="10535352" y="10027419"/>
              <a:ext cx="1253092" cy="2554854"/>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9" name="グループ化 28"/>
            <p:cNvGrpSpPr/>
            <p:nvPr/>
          </p:nvGrpSpPr>
          <p:grpSpPr>
            <a:xfrm>
              <a:off x="12133560" y="10077357"/>
              <a:ext cx="8280928" cy="2454978"/>
              <a:chOff x="11341470" y="10077357"/>
              <a:chExt cx="8280919" cy="2454978"/>
            </a:xfrm>
          </p:grpSpPr>
          <p:sp>
            <p:nvSpPr>
              <p:cNvPr id="25" name="正方形/長方形 24"/>
              <p:cNvSpPr/>
              <p:nvPr/>
            </p:nvSpPr>
            <p:spPr>
              <a:xfrm>
                <a:off x="11485488" y="10243443"/>
                <a:ext cx="7920880"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レーム 16"/>
              <p:cNvSpPr/>
              <p:nvPr/>
            </p:nvSpPr>
            <p:spPr>
              <a:xfrm>
                <a:off x="11341470" y="10077357"/>
                <a:ext cx="8280919" cy="2454978"/>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smtClean="0">
                    <a:solidFill>
                      <a:schemeClr val="tx1"/>
                    </a:solidFill>
                  </a:rPr>
                  <a:t>プロジェクトマネジメン</a:t>
                </a:r>
                <a:r>
                  <a:rPr kumimoji="1" lang="ja-JP" altLang="en-US" sz="3600" dirty="0" smtClean="0">
                    <a:solidFill>
                      <a:schemeClr val="tx1"/>
                    </a:solidFill>
                  </a:rPr>
                  <a:t>ト</a:t>
                </a:r>
                <a:endParaRPr kumimoji="1" lang="ja-JP" altLang="en-US" sz="3600" dirty="0">
                  <a:solidFill>
                    <a:schemeClr val="tx1"/>
                  </a:solidFill>
                </a:endParaRPr>
              </a:p>
            </p:txBody>
          </p:sp>
        </p:grpSp>
        <p:sp>
          <p:nvSpPr>
            <p:cNvPr id="31" name="右矢印 30"/>
            <p:cNvSpPr/>
            <p:nvPr/>
          </p:nvSpPr>
          <p:spPr>
            <a:xfrm rot="10800000">
              <a:off x="7973075" y="13874540"/>
              <a:ext cx="1604654" cy="13321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8" name="テキスト ボックス 17"/>
          <p:cNvSpPr txBox="1"/>
          <p:nvPr/>
        </p:nvSpPr>
        <p:spPr>
          <a:xfrm>
            <a:off x="646720" y="6797934"/>
            <a:ext cx="19931978" cy="5909310"/>
          </a:xfrm>
          <a:prstGeom prst="rect">
            <a:avLst/>
          </a:prstGeom>
          <a:noFill/>
          <a:ln>
            <a:solidFill>
              <a:schemeClr val="tx1"/>
            </a:solidFill>
          </a:ln>
        </p:spPr>
        <p:txBody>
          <a:bodyPr wrap="square" rtlCol="0">
            <a:spAutoFit/>
          </a:bodyPr>
          <a:lstStyle/>
          <a:p>
            <a:r>
              <a:rPr kumimoji="1" lang="en-US" altLang="ja-JP" sz="5400" dirty="0" smtClean="0"/>
              <a:t>Wikipedia</a:t>
            </a:r>
            <a:r>
              <a:rPr kumimoji="1" lang="ja-JP" altLang="en-US" sz="5400" dirty="0" smtClean="0"/>
              <a:t>は，多くの人がボランティアで執筆するオンライン百科事典プロジェクトである．</a:t>
            </a:r>
            <a:endParaRPr kumimoji="1" lang="en-US" altLang="ja-JP" sz="5400" dirty="0" smtClean="0"/>
          </a:p>
          <a:p>
            <a:r>
              <a:rPr lang="ja-JP" altLang="ja-JP" sz="5400" dirty="0"/>
              <a:t>ウィキペディアの成功理由についてはさまざまな考察がされている．例えば，「</a:t>
            </a:r>
            <a:r>
              <a:rPr lang="en-US" altLang="ja-JP" sz="5400" dirty="0"/>
              <a:t>Google</a:t>
            </a:r>
            <a:r>
              <a:rPr lang="ja-JP" altLang="ja-JP" sz="5400" dirty="0"/>
              <a:t>」の検索結果の上位</a:t>
            </a:r>
            <a:r>
              <a:rPr lang="en-US" altLang="ja-JP" sz="5400" dirty="0"/>
              <a:t>(</a:t>
            </a:r>
            <a:r>
              <a:rPr lang="ja-JP" altLang="ja-JP" sz="5400" dirty="0"/>
              <a:t>最初のページ</a:t>
            </a:r>
            <a:r>
              <a:rPr lang="en-US" altLang="ja-JP" sz="5400" dirty="0"/>
              <a:t>)</a:t>
            </a:r>
            <a:r>
              <a:rPr lang="ja-JP" altLang="ja-JP" sz="5400" dirty="0"/>
              <a:t>に「</a:t>
            </a:r>
            <a:r>
              <a:rPr lang="en-US" altLang="ja-JP" sz="5400" dirty="0"/>
              <a:t>Wikipedia</a:t>
            </a:r>
            <a:r>
              <a:rPr lang="ja-JP" altLang="ja-JP" sz="5400" dirty="0"/>
              <a:t>」の項目が表示されていることが多い．これは，</a:t>
            </a:r>
            <a:r>
              <a:rPr lang="en-US" altLang="ja-JP" sz="5400" dirty="0"/>
              <a:t>Wikipedia</a:t>
            </a:r>
            <a:r>
              <a:rPr lang="ja-JP" altLang="ja-JP" sz="5400" dirty="0"/>
              <a:t>にリンクするウェブページがおおくなった結果であるが，このことによって，</a:t>
            </a:r>
            <a:r>
              <a:rPr lang="en-US" altLang="ja-JP" sz="5400" dirty="0"/>
              <a:t>Wikipedia</a:t>
            </a:r>
            <a:r>
              <a:rPr lang="ja-JP" altLang="ja-JP" sz="5400" dirty="0"/>
              <a:t>を利用する人はさらに増えたはずである． </a:t>
            </a:r>
          </a:p>
        </p:txBody>
      </p:sp>
      <p:pic>
        <p:nvPicPr>
          <p:cNvPr id="1026" name="Picture 2" descr="C:\Users\Y.SOGA\Desktop\ah_log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175" y="12813149"/>
            <a:ext cx="4637088" cy="447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402843"/>
      </p:ext>
    </p:extLst>
  </p:cSld>
  <p:clrMapOvr>
    <a:masterClrMapping/>
  </p:clrMapOvr>
</p:sld>
</file>

<file path=ppt/theme/theme1.xml><?xml version="1.0" encoding="utf-8"?>
<a:theme xmlns:a="http://schemas.openxmlformats.org/drawingml/2006/main" name="Office ​​テーマ">
  <a:themeElements>
    <a:clrScheme name="ユーザー定義 2">
      <a:dk1>
        <a:sysClr val="windowText" lastClr="000000"/>
      </a:dk1>
      <a:lt1>
        <a:sysClr val="window" lastClr="FFFFFF"/>
      </a:lt1>
      <a:dk2>
        <a:srgbClr val="FFFFFF"/>
      </a:dk2>
      <a:lt2>
        <a:srgbClr val="FFFFFF"/>
      </a:lt2>
      <a:accent1>
        <a:srgbClr val="5B8835"/>
      </a:accent1>
      <a:accent2>
        <a:srgbClr val="538BA2"/>
      </a:accent2>
      <a:accent3>
        <a:srgbClr val="876631"/>
      </a:accent3>
      <a:accent4>
        <a:srgbClr val="B49F42"/>
      </a:accent4>
      <a:accent5>
        <a:srgbClr val="CD5C56"/>
      </a:accent5>
      <a:accent6>
        <a:srgbClr val="AB57AF"/>
      </a:accent6>
      <a:hlink>
        <a:srgbClr val="0000FE"/>
      </a:hlink>
      <a:folHlink>
        <a:srgbClr val="8100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180</Words>
  <Application>Microsoft Office PowerPoint</Application>
  <PresentationFormat>ユーザー設定</PresentationFormat>
  <Paragraphs>23</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Wikipedia人的資源マイニング  ＰＭコース　矢吹研究室　1142066　曽我勇貴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Wikipedia人的資源マイニング  ＰＭコース　矢吹研究室　1142066　曽我勇貴</dc:title>
  <dc:creator>Y.SOGA</dc:creator>
  <cp:lastModifiedBy>Y.SOGA</cp:lastModifiedBy>
  <cp:revision>25</cp:revision>
  <dcterms:created xsi:type="dcterms:W3CDTF">2014-10-02T06:34:26Z</dcterms:created>
  <dcterms:modified xsi:type="dcterms:W3CDTF">2014-10-14T06:19:03Z</dcterms:modified>
</cp:coreProperties>
</file>