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9" r:id="rId7"/>
    <p:sldId id="276" r:id="rId8"/>
    <p:sldId id="263" r:id="rId9"/>
    <p:sldId id="277" r:id="rId10"/>
    <p:sldId id="273" r:id="rId11"/>
    <p:sldId id="264" r:id="rId12"/>
    <p:sldId id="274" r:id="rId13"/>
    <p:sldId id="265" r:id="rId14"/>
    <p:sldId id="275" r:id="rId15"/>
    <p:sldId id="268" r:id="rId16"/>
    <p:sldId id="272" r:id="rId17"/>
    <p:sldId id="27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Sheet1!$B$3:$B$29</c:f>
              <c:strCache>
                <c:ptCount val="2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  <c:pt idx="23">
                  <c:v>T24</c:v>
                </c:pt>
                <c:pt idx="24">
                  <c:v>T25</c:v>
                </c:pt>
                <c:pt idx="25">
                  <c:v>T26</c:v>
                </c:pt>
                <c:pt idx="26">
                  <c:v>T27</c:v>
                </c:pt>
              </c:strCache>
            </c:strRef>
          </c:cat>
          <c:val>
            <c:numRef>
              <c:f>Sheet1!$C$3:$C$29</c:f>
              <c:numCache>
                <c:formatCode>General</c:formatCode>
                <c:ptCount val="27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7200</c:v>
                </c:pt>
                <c:pt idx="4">
                  <c:v>9000</c:v>
                </c:pt>
                <c:pt idx="5">
                  <c:v>10800</c:v>
                </c:pt>
                <c:pt idx="6">
                  <c:v>12600</c:v>
                </c:pt>
                <c:pt idx="7">
                  <c:v>14400</c:v>
                </c:pt>
                <c:pt idx="8">
                  <c:v>16200</c:v>
                </c:pt>
                <c:pt idx="9">
                  <c:v>18000</c:v>
                </c:pt>
                <c:pt idx="10">
                  <c:v>19800</c:v>
                </c:pt>
                <c:pt idx="11">
                  <c:v>21600</c:v>
                </c:pt>
                <c:pt idx="12">
                  <c:v>23400</c:v>
                </c:pt>
                <c:pt idx="13">
                  <c:v>25200</c:v>
                </c:pt>
                <c:pt idx="14">
                  <c:v>27000</c:v>
                </c:pt>
                <c:pt idx="15">
                  <c:v>28800</c:v>
                </c:pt>
                <c:pt idx="16">
                  <c:v>30600</c:v>
                </c:pt>
                <c:pt idx="17">
                  <c:v>32400</c:v>
                </c:pt>
                <c:pt idx="18">
                  <c:v>34200</c:v>
                </c:pt>
                <c:pt idx="19">
                  <c:v>36000</c:v>
                </c:pt>
                <c:pt idx="20">
                  <c:v>37800</c:v>
                </c:pt>
                <c:pt idx="21">
                  <c:v>40000</c:v>
                </c:pt>
                <c:pt idx="22">
                  <c:v>40000</c:v>
                </c:pt>
                <c:pt idx="23">
                  <c:v>40000</c:v>
                </c:pt>
                <c:pt idx="24">
                  <c:v>40000</c:v>
                </c:pt>
                <c:pt idx="25">
                  <c:v>40000</c:v>
                </c:pt>
                <c:pt idx="26">
                  <c:v>40000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Sheet1!$B$3:$B$29</c:f>
              <c:strCache>
                <c:ptCount val="2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  <c:pt idx="23">
                  <c:v>T24</c:v>
                </c:pt>
                <c:pt idx="24">
                  <c:v>T25</c:v>
                </c:pt>
                <c:pt idx="25">
                  <c:v>T26</c:v>
                </c:pt>
                <c:pt idx="26">
                  <c:v>T27</c:v>
                </c:pt>
              </c:strCache>
            </c:strRef>
          </c:cat>
          <c:val>
            <c:numRef>
              <c:f>Sheet1!$D$3:$D$29</c:f>
              <c:numCache>
                <c:formatCode>General</c:formatCode>
                <c:ptCount val="27"/>
                <c:pt idx="0">
                  <c:v>3500</c:v>
                </c:pt>
                <c:pt idx="1">
                  <c:v>4500</c:v>
                </c:pt>
                <c:pt idx="2">
                  <c:v>5500</c:v>
                </c:pt>
                <c:pt idx="3">
                  <c:v>6500</c:v>
                </c:pt>
                <c:pt idx="4">
                  <c:v>9100</c:v>
                </c:pt>
                <c:pt idx="5">
                  <c:v>11700</c:v>
                </c:pt>
                <c:pt idx="6">
                  <c:v>14300</c:v>
                </c:pt>
                <c:pt idx="7">
                  <c:v>16900</c:v>
                </c:pt>
                <c:pt idx="8">
                  <c:v>19500</c:v>
                </c:pt>
                <c:pt idx="9">
                  <c:v>23100</c:v>
                </c:pt>
                <c:pt idx="10">
                  <c:v>25700</c:v>
                </c:pt>
                <c:pt idx="11">
                  <c:v>28300</c:v>
                </c:pt>
                <c:pt idx="12">
                  <c:v>30900</c:v>
                </c:pt>
                <c:pt idx="13">
                  <c:v>33500</c:v>
                </c:pt>
                <c:pt idx="14">
                  <c:v>37100</c:v>
                </c:pt>
                <c:pt idx="15">
                  <c:v>39700</c:v>
                </c:pt>
                <c:pt idx="16">
                  <c:v>42300</c:v>
                </c:pt>
                <c:pt idx="17">
                  <c:v>44900</c:v>
                </c:pt>
                <c:pt idx="18">
                  <c:v>47500</c:v>
                </c:pt>
                <c:pt idx="19">
                  <c:v>52100</c:v>
                </c:pt>
                <c:pt idx="20">
                  <c:v>54700</c:v>
                </c:pt>
                <c:pt idx="21">
                  <c:v>57300</c:v>
                </c:pt>
                <c:pt idx="22">
                  <c:v>59900</c:v>
                </c:pt>
                <c:pt idx="23">
                  <c:v>62500</c:v>
                </c:pt>
                <c:pt idx="24">
                  <c:v>65100</c:v>
                </c:pt>
                <c:pt idx="25">
                  <c:v>67700</c:v>
                </c:pt>
                <c:pt idx="26">
                  <c:v>70300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Sheet1!$B$3:$B$29</c:f>
              <c:strCache>
                <c:ptCount val="2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  <c:pt idx="23">
                  <c:v>T24</c:v>
                </c:pt>
                <c:pt idx="24">
                  <c:v>T25</c:v>
                </c:pt>
                <c:pt idx="25">
                  <c:v>T26</c:v>
                </c:pt>
                <c:pt idx="26">
                  <c:v>T27</c:v>
                </c:pt>
              </c:strCache>
            </c:strRef>
          </c:cat>
          <c:val>
            <c:numRef>
              <c:f>Sheet1!$E$3:$E$29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>
                  <c:v>1800</c:v>
                </c:pt>
                <c:pt idx="8">
                  <c:v>1800</c:v>
                </c:pt>
                <c:pt idx="9">
                  <c:v>1800</c:v>
                </c:pt>
                <c:pt idx="10">
                  <c:v>3600</c:v>
                </c:pt>
                <c:pt idx="11">
                  <c:v>5400</c:v>
                </c:pt>
                <c:pt idx="12">
                  <c:v>7200</c:v>
                </c:pt>
                <c:pt idx="13">
                  <c:v>9000</c:v>
                </c:pt>
                <c:pt idx="14">
                  <c:v>10800</c:v>
                </c:pt>
                <c:pt idx="15">
                  <c:v>12600</c:v>
                </c:pt>
                <c:pt idx="16">
                  <c:v>14400</c:v>
                </c:pt>
                <c:pt idx="17">
                  <c:v>16200</c:v>
                </c:pt>
                <c:pt idx="18">
                  <c:v>18000</c:v>
                </c:pt>
                <c:pt idx="19">
                  <c:v>19800</c:v>
                </c:pt>
                <c:pt idx="20">
                  <c:v>21600</c:v>
                </c:pt>
                <c:pt idx="21">
                  <c:v>23400</c:v>
                </c:pt>
                <c:pt idx="22">
                  <c:v>25200</c:v>
                </c:pt>
                <c:pt idx="23">
                  <c:v>27000</c:v>
                </c:pt>
                <c:pt idx="24">
                  <c:v>28800</c:v>
                </c:pt>
                <c:pt idx="25">
                  <c:v>30600</c:v>
                </c:pt>
                <c:pt idx="26">
                  <c:v>32400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41152"/>
        <c:axId val="52663424"/>
      </c:lineChart>
      <c:catAx>
        <c:axId val="52641152"/>
        <c:scaling>
          <c:orientation val="minMax"/>
        </c:scaling>
        <c:delete val="0"/>
        <c:axPos val="b"/>
        <c:majorTickMark val="out"/>
        <c:minorTickMark val="none"/>
        <c:tickLblPos val="nextTo"/>
        <c:crossAx val="52663424"/>
        <c:crosses val="autoZero"/>
        <c:auto val="1"/>
        <c:lblAlgn val="ctr"/>
        <c:lblOffset val="100"/>
        <c:noMultiLvlLbl val="0"/>
      </c:catAx>
      <c:valAx>
        <c:axId val="52663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641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Sheet1!$A$2:$A$23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7200</c:v>
                </c:pt>
                <c:pt idx="4">
                  <c:v>9000</c:v>
                </c:pt>
                <c:pt idx="5">
                  <c:v>10800</c:v>
                </c:pt>
                <c:pt idx="6">
                  <c:v>12600</c:v>
                </c:pt>
                <c:pt idx="7">
                  <c:v>14400</c:v>
                </c:pt>
                <c:pt idx="8">
                  <c:v>16200</c:v>
                </c:pt>
                <c:pt idx="9">
                  <c:v>18000</c:v>
                </c:pt>
                <c:pt idx="10">
                  <c:v>19800</c:v>
                </c:pt>
                <c:pt idx="11">
                  <c:v>21600</c:v>
                </c:pt>
                <c:pt idx="12">
                  <c:v>23400</c:v>
                </c:pt>
                <c:pt idx="13">
                  <c:v>25200</c:v>
                </c:pt>
                <c:pt idx="14">
                  <c:v>27000</c:v>
                </c:pt>
                <c:pt idx="15">
                  <c:v>28800</c:v>
                </c:pt>
                <c:pt idx="16">
                  <c:v>30600</c:v>
                </c:pt>
                <c:pt idx="17">
                  <c:v>32400</c:v>
                </c:pt>
                <c:pt idx="18">
                  <c:v>34200</c:v>
                </c:pt>
                <c:pt idx="19">
                  <c:v>36000</c:v>
                </c:pt>
                <c:pt idx="20">
                  <c:v>37800</c:v>
                </c:pt>
                <c:pt idx="21">
                  <c:v>40000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Sheet1!$A$2:$A$23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3000</c:v>
                </c:pt>
                <c:pt idx="1">
                  <c:v>4500</c:v>
                </c:pt>
                <c:pt idx="2">
                  <c:v>6000</c:v>
                </c:pt>
                <c:pt idx="3">
                  <c:v>7500</c:v>
                </c:pt>
                <c:pt idx="4">
                  <c:v>9000</c:v>
                </c:pt>
                <c:pt idx="5">
                  <c:v>10500</c:v>
                </c:pt>
                <c:pt idx="6">
                  <c:v>12000</c:v>
                </c:pt>
                <c:pt idx="7">
                  <c:v>13500</c:v>
                </c:pt>
                <c:pt idx="8">
                  <c:v>15000</c:v>
                </c:pt>
                <c:pt idx="9">
                  <c:v>16500</c:v>
                </c:pt>
                <c:pt idx="10">
                  <c:v>18000</c:v>
                </c:pt>
                <c:pt idx="11">
                  <c:v>19500</c:v>
                </c:pt>
                <c:pt idx="12">
                  <c:v>21000</c:v>
                </c:pt>
                <c:pt idx="13">
                  <c:v>22500</c:v>
                </c:pt>
                <c:pt idx="14">
                  <c:v>24000</c:v>
                </c:pt>
                <c:pt idx="15">
                  <c:v>25500</c:v>
                </c:pt>
                <c:pt idx="16">
                  <c:v>27000</c:v>
                </c:pt>
                <c:pt idx="17">
                  <c:v>28500</c:v>
                </c:pt>
                <c:pt idx="18">
                  <c:v>30000</c:v>
                </c:pt>
                <c:pt idx="19">
                  <c:v>31600</c:v>
                </c:pt>
                <c:pt idx="20">
                  <c:v>33200</c:v>
                </c:pt>
                <c:pt idx="21">
                  <c:v>34800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Sheet1!$A$2:$A$23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5400</c:v>
                </c:pt>
                <c:pt idx="4">
                  <c:v>7200</c:v>
                </c:pt>
                <c:pt idx="5">
                  <c:v>9000</c:v>
                </c:pt>
                <c:pt idx="6">
                  <c:v>10800</c:v>
                </c:pt>
                <c:pt idx="7">
                  <c:v>12600</c:v>
                </c:pt>
                <c:pt idx="8">
                  <c:v>14400</c:v>
                </c:pt>
                <c:pt idx="9">
                  <c:v>16200</c:v>
                </c:pt>
                <c:pt idx="10">
                  <c:v>18000</c:v>
                </c:pt>
                <c:pt idx="11">
                  <c:v>19800</c:v>
                </c:pt>
                <c:pt idx="12">
                  <c:v>21600</c:v>
                </c:pt>
                <c:pt idx="13">
                  <c:v>23400</c:v>
                </c:pt>
                <c:pt idx="14">
                  <c:v>25200</c:v>
                </c:pt>
                <c:pt idx="15">
                  <c:v>27000</c:v>
                </c:pt>
                <c:pt idx="16">
                  <c:v>27000</c:v>
                </c:pt>
                <c:pt idx="17">
                  <c:v>28800</c:v>
                </c:pt>
                <c:pt idx="18">
                  <c:v>30600</c:v>
                </c:pt>
                <c:pt idx="19">
                  <c:v>30600</c:v>
                </c:pt>
                <c:pt idx="20">
                  <c:v>30600</c:v>
                </c:pt>
                <c:pt idx="21">
                  <c:v>30600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99904"/>
        <c:axId val="52701440"/>
      </c:lineChart>
      <c:catAx>
        <c:axId val="52699904"/>
        <c:scaling>
          <c:orientation val="minMax"/>
        </c:scaling>
        <c:delete val="0"/>
        <c:axPos val="b"/>
        <c:majorTickMark val="out"/>
        <c:minorTickMark val="none"/>
        <c:tickLblPos val="nextTo"/>
        <c:crossAx val="52701440"/>
        <c:crosses val="autoZero"/>
        <c:auto val="1"/>
        <c:lblAlgn val="ctr"/>
        <c:lblOffset val="100"/>
        <c:noMultiLvlLbl val="0"/>
      </c:catAx>
      <c:valAx>
        <c:axId val="52701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699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Sheet1!$C$3:$C$24</c:f>
              <c:numCache>
                <c:formatCode>General</c:formatCode>
                <c:ptCount val="22"/>
                <c:pt idx="0">
                  <c:v>2250</c:v>
                </c:pt>
                <c:pt idx="1">
                  <c:v>4500</c:v>
                </c:pt>
                <c:pt idx="2">
                  <c:v>6750</c:v>
                </c:pt>
                <c:pt idx="3">
                  <c:v>9000</c:v>
                </c:pt>
                <c:pt idx="4">
                  <c:v>11250</c:v>
                </c:pt>
                <c:pt idx="5">
                  <c:v>13500</c:v>
                </c:pt>
                <c:pt idx="6">
                  <c:v>15750</c:v>
                </c:pt>
                <c:pt idx="7">
                  <c:v>18000</c:v>
                </c:pt>
                <c:pt idx="8">
                  <c:v>20250</c:v>
                </c:pt>
                <c:pt idx="9">
                  <c:v>22500</c:v>
                </c:pt>
                <c:pt idx="10">
                  <c:v>24750</c:v>
                </c:pt>
                <c:pt idx="11">
                  <c:v>27000</c:v>
                </c:pt>
                <c:pt idx="12">
                  <c:v>29250</c:v>
                </c:pt>
                <c:pt idx="13">
                  <c:v>31500</c:v>
                </c:pt>
                <c:pt idx="14">
                  <c:v>33750</c:v>
                </c:pt>
                <c:pt idx="15">
                  <c:v>36000</c:v>
                </c:pt>
                <c:pt idx="16">
                  <c:v>38250</c:v>
                </c:pt>
                <c:pt idx="17">
                  <c:v>40500</c:v>
                </c:pt>
                <c:pt idx="18">
                  <c:v>42750</c:v>
                </c:pt>
                <c:pt idx="19">
                  <c:v>45000</c:v>
                </c:pt>
                <c:pt idx="20">
                  <c:v>47250</c:v>
                </c:pt>
                <c:pt idx="21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Sheet1!$D$3:$D$24</c:f>
              <c:numCache>
                <c:formatCode>General</c:formatCode>
                <c:ptCount val="22"/>
                <c:pt idx="0">
                  <c:v>2850</c:v>
                </c:pt>
                <c:pt idx="1">
                  <c:v>4700</c:v>
                </c:pt>
                <c:pt idx="2">
                  <c:v>6550</c:v>
                </c:pt>
                <c:pt idx="3">
                  <c:v>8400</c:v>
                </c:pt>
                <c:pt idx="4">
                  <c:v>10250</c:v>
                </c:pt>
                <c:pt idx="5">
                  <c:v>12100</c:v>
                </c:pt>
                <c:pt idx="6">
                  <c:v>13950</c:v>
                </c:pt>
                <c:pt idx="7">
                  <c:v>15800</c:v>
                </c:pt>
                <c:pt idx="8">
                  <c:v>17650</c:v>
                </c:pt>
                <c:pt idx="9">
                  <c:v>20500</c:v>
                </c:pt>
                <c:pt idx="10">
                  <c:v>22350</c:v>
                </c:pt>
                <c:pt idx="11">
                  <c:v>24200</c:v>
                </c:pt>
                <c:pt idx="12">
                  <c:v>26050</c:v>
                </c:pt>
                <c:pt idx="13">
                  <c:v>27900</c:v>
                </c:pt>
                <c:pt idx="14">
                  <c:v>30750</c:v>
                </c:pt>
                <c:pt idx="15">
                  <c:v>32600</c:v>
                </c:pt>
                <c:pt idx="16">
                  <c:v>34450</c:v>
                </c:pt>
                <c:pt idx="17">
                  <c:v>36300</c:v>
                </c:pt>
                <c:pt idx="18">
                  <c:v>38150</c:v>
                </c:pt>
                <c:pt idx="19">
                  <c:v>41000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Sheet1!$E$3:$E$24</c:f>
              <c:numCache>
                <c:formatCode>General</c:formatCode>
                <c:ptCount val="22"/>
                <c:pt idx="0">
                  <c:v>2250</c:v>
                </c:pt>
                <c:pt idx="1">
                  <c:v>4500</c:v>
                </c:pt>
                <c:pt idx="2">
                  <c:v>6750</c:v>
                </c:pt>
                <c:pt idx="3">
                  <c:v>9000</c:v>
                </c:pt>
                <c:pt idx="4">
                  <c:v>11250</c:v>
                </c:pt>
                <c:pt idx="5">
                  <c:v>13500</c:v>
                </c:pt>
                <c:pt idx="6">
                  <c:v>15750</c:v>
                </c:pt>
                <c:pt idx="7">
                  <c:v>18000</c:v>
                </c:pt>
                <c:pt idx="8">
                  <c:v>20250</c:v>
                </c:pt>
                <c:pt idx="9">
                  <c:v>22500</c:v>
                </c:pt>
                <c:pt idx="10">
                  <c:v>24750</c:v>
                </c:pt>
                <c:pt idx="11">
                  <c:v>27000</c:v>
                </c:pt>
                <c:pt idx="12">
                  <c:v>29250</c:v>
                </c:pt>
                <c:pt idx="13">
                  <c:v>31500</c:v>
                </c:pt>
                <c:pt idx="14">
                  <c:v>33750</c:v>
                </c:pt>
                <c:pt idx="15">
                  <c:v>33750</c:v>
                </c:pt>
                <c:pt idx="16">
                  <c:v>33750</c:v>
                </c:pt>
                <c:pt idx="17">
                  <c:v>36000</c:v>
                </c:pt>
                <c:pt idx="18">
                  <c:v>38250</c:v>
                </c:pt>
                <c:pt idx="19">
                  <c:v>40500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38208"/>
        <c:axId val="52239744"/>
      </c:lineChart>
      <c:catAx>
        <c:axId val="52238208"/>
        <c:scaling>
          <c:orientation val="minMax"/>
        </c:scaling>
        <c:delete val="0"/>
        <c:axPos val="b"/>
        <c:majorTickMark val="out"/>
        <c:minorTickMark val="none"/>
        <c:tickLblPos val="nextTo"/>
        <c:crossAx val="52239744"/>
        <c:crosses val="autoZero"/>
        <c:auto val="1"/>
        <c:lblAlgn val="ctr"/>
        <c:lblOffset val="100"/>
        <c:noMultiLvlLbl val="0"/>
      </c:catAx>
      <c:valAx>
        <c:axId val="52239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238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Sheet1!$A$2:$A$24</c:f>
              <c:strCache>
                <c:ptCount val="2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7200</c:v>
                </c:pt>
                <c:pt idx="4">
                  <c:v>9000</c:v>
                </c:pt>
                <c:pt idx="5">
                  <c:v>10800</c:v>
                </c:pt>
                <c:pt idx="6">
                  <c:v>12600</c:v>
                </c:pt>
                <c:pt idx="7">
                  <c:v>14400</c:v>
                </c:pt>
                <c:pt idx="8">
                  <c:v>16200</c:v>
                </c:pt>
                <c:pt idx="9">
                  <c:v>18000</c:v>
                </c:pt>
                <c:pt idx="10">
                  <c:v>19800</c:v>
                </c:pt>
                <c:pt idx="11">
                  <c:v>21600</c:v>
                </c:pt>
                <c:pt idx="12">
                  <c:v>23400</c:v>
                </c:pt>
                <c:pt idx="13">
                  <c:v>25200</c:v>
                </c:pt>
                <c:pt idx="14">
                  <c:v>27000</c:v>
                </c:pt>
                <c:pt idx="15">
                  <c:v>28800</c:v>
                </c:pt>
                <c:pt idx="16">
                  <c:v>30600</c:v>
                </c:pt>
                <c:pt idx="17">
                  <c:v>32400</c:v>
                </c:pt>
                <c:pt idx="18">
                  <c:v>34200</c:v>
                </c:pt>
                <c:pt idx="19">
                  <c:v>36000</c:v>
                </c:pt>
                <c:pt idx="20">
                  <c:v>37800</c:v>
                </c:pt>
                <c:pt idx="21">
                  <c:v>40000</c:v>
                </c:pt>
                <c:pt idx="22">
                  <c:v>40000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Sheet1!$A$2:$A$24</c:f>
              <c:strCache>
                <c:ptCount val="2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3000</c:v>
                </c:pt>
                <c:pt idx="1">
                  <c:v>4500</c:v>
                </c:pt>
                <c:pt idx="2">
                  <c:v>6000</c:v>
                </c:pt>
                <c:pt idx="3">
                  <c:v>7500</c:v>
                </c:pt>
                <c:pt idx="4">
                  <c:v>9000</c:v>
                </c:pt>
                <c:pt idx="5">
                  <c:v>10500</c:v>
                </c:pt>
                <c:pt idx="6">
                  <c:v>12000</c:v>
                </c:pt>
                <c:pt idx="7">
                  <c:v>13500</c:v>
                </c:pt>
                <c:pt idx="8">
                  <c:v>15000</c:v>
                </c:pt>
                <c:pt idx="9">
                  <c:v>16500</c:v>
                </c:pt>
                <c:pt idx="10">
                  <c:v>18000</c:v>
                </c:pt>
                <c:pt idx="11">
                  <c:v>19500</c:v>
                </c:pt>
                <c:pt idx="12">
                  <c:v>21000</c:v>
                </c:pt>
                <c:pt idx="13">
                  <c:v>22500</c:v>
                </c:pt>
                <c:pt idx="14">
                  <c:v>24000</c:v>
                </c:pt>
                <c:pt idx="15">
                  <c:v>25500</c:v>
                </c:pt>
                <c:pt idx="16">
                  <c:v>27000</c:v>
                </c:pt>
                <c:pt idx="17">
                  <c:v>28500</c:v>
                </c:pt>
                <c:pt idx="18">
                  <c:v>30000</c:v>
                </c:pt>
                <c:pt idx="19">
                  <c:v>31600</c:v>
                </c:pt>
                <c:pt idx="20">
                  <c:v>33200</c:v>
                </c:pt>
                <c:pt idx="21">
                  <c:v>34800</c:v>
                </c:pt>
                <c:pt idx="22">
                  <c:v>36400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Sheet1!$A$2:$A$24</c:f>
              <c:strCache>
                <c:ptCount val="2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</c:strCache>
            </c:str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5400</c:v>
                </c:pt>
                <c:pt idx="4">
                  <c:v>7200</c:v>
                </c:pt>
                <c:pt idx="5">
                  <c:v>9000</c:v>
                </c:pt>
                <c:pt idx="6">
                  <c:v>10800</c:v>
                </c:pt>
                <c:pt idx="7">
                  <c:v>12600</c:v>
                </c:pt>
                <c:pt idx="8">
                  <c:v>14400</c:v>
                </c:pt>
                <c:pt idx="9">
                  <c:v>16200</c:v>
                </c:pt>
                <c:pt idx="10">
                  <c:v>18000</c:v>
                </c:pt>
                <c:pt idx="11">
                  <c:v>19800</c:v>
                </c:pt>
                <c:pt idx="12">
                  <c:v>21600</c:v>
                </c:pt>
                <c:pt idx="13">
                  <c:v>23400</c:v>
                </c:pt>
                <c:pt idx="14">
                  <c:v>25200</c:v>
                </c:pt>
                <c:pt idx="15">
                  <c:v>27000</c:v>
                </c:pt>
                <c:pt idx="16">
                  <c:v>27000</c:v>
                </c:pt>
                <c:pt idx="17">
                  <c:v>28800</c:v>
                </c:pt>
                <c:pt idx="18">
                  <c:v>30600</c:v>
                </c:pt>
                <c:pt idx="19">
                  <c:v>30600</c:v>
                </c:pt>
                <c:pt idx="20">
                  <c:v>30600</c:v>
                </c:pt>
                <c:pt idx="21">
                  <c:v>30600</c:v>
                </c:pt>
                <c:pt idx="22">
                  <c:v>32400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76224"/>
        <c:axId val="52282112"/>
      </c:lineChart>
      <c:catAx>
        <c:axId val="52276224"/>
        <c:scaling>
          <c:orientation val="minMax"/>
        </c:scaling>
        <c:delete val="0"/>
        <c:axPos val="b"/>
        <c:majorTickMark val="out"/>
        <c:minorTickMark val="none"/>
        <c:tickLblPos val="nextTo"/>
        <c:crossAx val="52282112"/>
        <c:crosses val="autoZero"/>
        <c:auto val="1"/>
        <c:lblAlgn val="ctr"/>
        <c:lblOffset val="100"/>
        <c:noMultiLvlLbl val="0"/>
      </c:catAx>
      <c:valAx>
        <c:axId val="52282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276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41684-C5A6-4385-9FCB-0602E856AF94}" type="datetimeFigureOut">
              <a:rPr kumimoji="1" lang="ja-JP" altLang="en-US" smtClean="0"/>
              <a:t>2014/2/5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D47CC-4BFC-48E0-8707-BBAD0A748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5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5" y="6250164"/>
            <a:ext cx="6599098" cy="365125"/>
          </a:xfrm>
        </p:spPr>
        <p:txBody>
          <a:bodyPr/>
          <a:lstStyle>
            <a:lvl1pPr>
              <a:defRPr sz="1000"/>
            </a:lvl1pPr>
          </a:lstStyle>
          <a:p>
            <a:pPr algn="ctr">
              <a:tabLst>
                <a:tab pos="1979613" algn="l"/>
              </a:tabLst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250164"/>
            <a:ext cx="936104" cy="365125"/>
          </a:xfrm>
        </p:spPr>
        <p:txBody>
          <a:bodyPr/>
          <a:lstStyle/>
          <a:p>
            <a:r>
              <a:rPr lang="en-US" altLang="ja-JP" smtClean="0"/>
              <a:t>2014/02/05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3082" y="6250163"/>
            <a:ext cx="1161826" cy="365125"/>
          </a:xfrm>
        </p:spPr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528" y="6250164"/>
            <a:ext cx="1134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2014/02/05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3412" y="6250164"/>
            <a:ext cx="6264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3082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5868144" y="5229200"/>
            <a:ext cx="305062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千葉工業大学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社会システム科学部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プロジェクトマネジメント学科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矢吹研究室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0942083</a:t>
            </a:r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Htet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Myet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Mun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Win</a:t>
            </a:r>
            <a:endParaRPr lang="ja-JP" altLang="en-US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0" y="1915720"/>
            <a:ext cx="9144000" cy="1225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kumimoji="1" lang="ja-JP" altLang="en-US" sz="3600" dirty="0" smtClean="0">
                <a:latin typeface="+mj-ea"/>
              </a:rPr>
              <a:t>プロジェクトマネジメント</a:t>
            </a:r>
            <a:r>
              <a:rPr kumimoji="1" lang="ja-JP" altLang="en-US" sz="3600" dirty="0" smtClean="0"/>
              <a:t>を学ぶための</a:t>
            </a:r>
            <a:endParaRPr kumimoji="1" lang="en-US" altLang="ja-JP" sz="3600" dirty="0" smtClean="0"/>
          </a:p>
          <a:p>
            <a:pPr algn="ctr">
              <a:tabLst>
                <a:tab pos="1979613" algn="l"/>
              </a:tabLst>
            </a:pPr>
            <a:r>
              <a:rPr kumimoji="1" lang="ja-JP" altLang="en-US" sz="3600" dirty="0" smtClean="0"/>
              <a:t>ゲームの開発と運用実験</a:t>
            </a:r>
            <a:endParaRPr kumimoji="1" lang="ja-JP" sz="3600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0" y="3284984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Training</a:t>
            </a:r>
          </a:p>
        </p:txBody>
      </p:sp>
    </p:spTree>
    <p:extLst>
      <p:ext uri="{BB962C8B-B14F-4D97-AF65-F5344CB8AC3E}">
        <p14:creationId xmlns:p14="http://schemas.microsoft.com/office/powerpoint/2010/main" val="10507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グラフ 9"/>
          <p:cNvGraphicFramePr/>
          <p:nvPr>
            <p:extLst>
              <p:ext uri="{D42A27DB-BD31-4B8C-83A1-F6EECF244321}">
                <p14:modId xmlns:p14="http://schemas.microsoft.com/office/powerpoint/2010/main" val="1401319978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10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8101" y="1797308"/>
            <a:ext cx="390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6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0000</a:t>
            </a:r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37100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11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2087001523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68100" y="1797308"/>
            <a:ext cx="404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5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0000</a:t>
            </a:r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41000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12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8100" y="1797308"/>
            <a:ext cx="390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4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0000</a:t>
            </a:r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36400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383194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2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13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PV</a:t>
            </a:r>
            <a:r>
              <a:rPr kumimoji="1" lang="ja-JP" altLang="en-US" sz="3200" b="1" dirty="0" smtClean="0">
                <a:latin typeface="+mj-ea"/>
              </a:rPr>
              <a:t>の比較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79648"/>
              </p:ext>
            </p:extLst>
          </p:nvPr>
        </p:nvGraphicFramePr>
        <p:xfrm>
          <a:off x="457200" y="1628801"/>
          <a:ext cx="8219256" cy="2736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0" y="50038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過半数の人が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回目より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回目の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PV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が少なくなった．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PV</a:t>
            </a:r>
            <a:r>
              <a:rPr kumimoji="1" lang="ja-JP" altLang="en-US" sz="3200" b="1" dirty="0" smtClean="0">
                <a:latin typeface="+mj-ea"/>
              </a:rPr>
              <a:t>の検定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28721"/>
              </p:ext>
            </p:extLst>
          </p:nvPr>
        </p:nvGraphicFramePr>
        <p:xfrm>
          <a:off x="457201" y="1628800"/>
          <a:ext cx="821925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1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2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平均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48333.33333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45000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分散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56666666.67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110000000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観測数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ピアソン相関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-0.126660099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仮説平均との差異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自由度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0.597614305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0.288065863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2.015048373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0.576131726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2.570581836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0" y="541560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P=0.288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という結果より，有意差はないという結果が得られた．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99966"/>
              </p:ext>
            </p:extLst>
          </p:nvPr>
        </p:nvGraphicFramePr>
        <p:xfrm>
          <a:off x="457201" y="1628801"/>
          <a:ext cx="8219256" cy="2736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70300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37100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41000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36400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37300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31100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32200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33900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37700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37200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53800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40900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AC</a:t>
            </a:r>
            <a:r>
              <a:rPr kumimoji="1" lang="ja-JP" altLang="en-US" sz="3200" b="1" dirty="0" smtClean="0">
                <a:latin typeface="+mj-ea"/>
              </a:rPr>
              <a:t>の比較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50038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過半数の人が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回目より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回目の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が少なくなった．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AC</a:t>
            </a:r>
            <a:r>
              <a:rPr kumimoji="1" lang="ja-JP" altLang="en-US" sz="3200" b="1" dirty="0" smtClean="0">
                <a:latin typeface="+mj-ea"/>
              </a:rPr>
              <a:t>の検定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4212"/>
              </p:ext>
            </p:extLst>
          </p:nvPr>
        </p:nvGraphicFramePr>
        <p:xfrm>
          <a:off x="457200" y="1628796"/>
          <a:ext cx="821925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2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平均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45383.33333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36100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分散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201813666.7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11036000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観測数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ピアソン相関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0.529608118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仮説平均との差異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自由度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1.781845861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0.067436949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2.015048373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0.134873897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2.570581836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0" y="541560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P=0.067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という結果より，有意傾向であるという結果が得られた．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まとめ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18448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44237" y="3671342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見積もりを良くする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2044238" y="2593882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について理解を深める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44237" y="4941168"/>
            <a:ext cx="5055522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プロジェクトマネジメントを学ぶための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ゲームの開発と運用実験</a:t>
            </a:r>
            <a:endParaRPr kumimoji="1"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背景</a:t>
            </a:r>
          </a:p>
        </p:txBody>
      </p:sp>
      <p:sp>
        <p:nvSpPr>
          <p:cNvPr id="6" name="雲 5"/>
          <p:cNvSpPr/>
          <p:nvPr/>
        </p:nvSpPr>
        <p:spPr>
          <a:xfrm>
            <a:off x="259129" y="2100918"/>
            <a:ext cx="4306732" cy="2720335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433073" y="2420888"/>
            <a:ext cx="2282943" cy="981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デザイン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ルール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アルゴリズム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07504" y="2420888"/>
            <a:ext cx="2282943" cy="981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ゲームの</a:t>
            </a:r>
            <a:endParaRPr kumimoji="1"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考え方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40327" y="3782165"/>
            <a:ext cx="2142866" cy="798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社会的な活動</a:t>
            </a:r>
            <a:endParaRPr kumimoji="1"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サービス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2123728" y="3191907"/>
            <a:ext cx="576064" cy="538355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88459" y="32764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利用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504" y="1628800"/>
            <a:ext cx="463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ゲーミフィケーション</a:t>
            </a:r>
            <a:r>
              <a:rPr kumimoji="1"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39898" y="2998523"/>
            <a:ext cx="3144470" cy="1477328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MyBarackObama.com</a:t>
            </a: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・ポケットピカチュウ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lang="en-US" altLang="ja-JP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Codecademy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kumimoji="1" lang="en-US" altLang="ja-JP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Badgeville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lang="en-US" altLang="ja-JP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Rypple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260178" y="2996952"/>
            <a:ext cx="2136358" cy="1508105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→選挙活動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→ウォーキング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JavaScript</a:t>
            </a: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→アクセス解析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→進捗管理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05400" y="2452789"/>
            <a:ext cx="4038600" cy="461665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成功事例の例</a:t>
            </a:r>
            <a:endParaRPr lang="en-US" altLang="ja-JP" sz="2400" b="1" dirty="0" smtClean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51571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目的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16816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2044237" y="4218428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見積もりを良くする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2044238" y="3140968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について理解を深める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手法</a:t>
            </a:r>
          </a:p>
        </p:txBody>
      </p:sp>
      <p:sp>
        <p:nvSpPr>
          <p:cNvPr id="10" name="円/楕円 9"/>
          <p:cNvSpPr/>
          <p:nvPr/>
        </p:nvSpPr>
        <p:spPr>
          <a:xfrm>
            <a:off x="2044237" y="4218428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類似プロジェクトの実施による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類推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見積もりの精度上昇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実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コストの低減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2044238" y="3140968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プロジェクトマネジメントの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要素を含むゲームの制作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6816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19869" y="2204864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学習方法の提案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419872" y="5373216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実験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ゲームの仕様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6" name="雲 5"/>
          <p:cNvSpPr/>
          <p:nvPr/>
        </p:nvSpPr>
        <p:spPr>
          <a:xfrm>
            <a:off x="259128" y="2132856"/>
            <a:ext cx="8633351" cy="396044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40360" y="2852936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ゲームマスター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人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676664" y="2852936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プレイヤー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人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以上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940359" y="4149080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トランプ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組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676663" y="4149080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6</a:t>
            </a:r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面サイコロ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つ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0" y="1628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目的：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魔王に支配された世界を救う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ゲームの流れ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3700" y="2636912"/>
            <a:ext cx="1656184" cy="5737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kumimoji="1" lang="en-US" altLang="ja-JP" sz="1600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</a:t>
            </a:r>
            <a:r>
              <a:rPr lang="ja-JP" altLang="en-US" sz="160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の修復</a:t>
            </a:r>
            <a:endParaRPr kumimoji="1" lang="ja-JP" altLang="en-US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068048" y="2636913"/>
            <a:ext cx="1656184" cy="5737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都市の修復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732396" y="2636913"/>
            <a:ext cx="1656184" cy="5709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都市の修復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396744" y="2636913"/>
            <a:ext cx="1656184" cy="5732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都市の修復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059624" y="2636913"/>
            <a:ext cx="1656184" cy="5737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都市の解放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都市の修復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3700" y="4005064"/>
            <a:ext cx="5748928" cy="307777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solid"/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意思決定（数字の強化，マークの変更，人員追加，ハプニング対策）</a:t>
            </a:r>
            <a:endParaRPr kumimoji="1"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9" name="直線矢印コネクタ 18"/>
          <p:cNvCxnSpPr>
            <a:stCxn id="17" idx="1"/>
          </p:cNvCxnSpPr>
          <p:nvPr/>
        </p:nvCxnSpPr>
        <p:spPr>
          <a:xfrm flipV="1">
            <a:off x="403700" y="3210627"/>
            <a:ext cx="0" cy="9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5396744" y="3210627"/>
            <a:ext cx="0" cy="3329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396744" y="3543588"/>
            <a:ext cx="1479512" cy="307777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solid"/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ハプニング発生</a:t>
            </a:r>
            <a:endParaRPr kumimoji="1"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027" name="Picture 3" descr="C:\Users\Htet\AppData\Local\Microsoft\Windows\Temporary Internet Files\Content.IE5\5EN1SQKJ\MC90043153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24" y="1540312"/>
            <a:ext cx="1224136" cy="104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tet\AppData\Local\Microsoft\Windows\Temporary Internet Files\Content.IE5\NEPQSBI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41" y="3543588"/>
            <a:ext cx="107315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403700" y="5085184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目標ターン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22</a:t>
            </a:r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ターン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6180823" y="5085184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目標損害度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10</a:t>
            </a:r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％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3292995" y="5085184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目標金額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32000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972600" y="4509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7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PM</a:t>
            </a:r>
            <a:r>
              <a:rPr kumimoji="1" lang="ja-JP" altLang="en-US" sz="3200" b="1" dirty="0" smtClean="0">
                <a:latin typeface="+mj-ea"/>
              </a:rPr>
              <a:t>との関連性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98959"/>
              </p:ext>
            </p:extLst>
          </p:nvPr>
        </p:nvGraphicFramePr>
        <p:xfrm>
          <a:off x="251520" y="1628799"/>
          <a:ext cx="8640960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52"/>
                <a:gridCol w="5178108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知識エリア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関連性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統合マネジメント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全体を管理する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スコープマネジメント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都市をタスクとして見積もる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タイムマネジメント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EVM</a:t>
                      </a:r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を使い管理する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コストマネジメント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EVM</a:t>
                      </a:r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を使い管理する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品質マネジメント</a:t>
                      </a:r>
                      <a:endParaRPr kumimoji="1" lang="en-US" altLang="ja-JP" sz="2400" dirty="0" smtClean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損害度を品質として管理する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人的資源マネジメント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仲間をメンバとして管理する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リスクマネジメント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ハプニングをリスクとして対処する</a:t>
                      </a:r>
                      <a:endParaRPr kumimoji="1" lang="ja-JP" altLang="en-US" sz="2400" dirty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0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8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実験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44237" y="3356992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類似プロジェクトの実施による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類推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見積もりの精度上昇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実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コストの低減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55576" y="5373216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PV&gt;AC</a:t>
            </a:r>
            <a:endParaRPr kumimoji="1"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19872" y="5373216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PV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の低減</a:t>
            </a:r>
            <a:endParaRPr kumimoji="1"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084168" y="5373216"/>
            <a:ext cx="2304256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の低減</a:t>
            </a:r>
            <a:endParaRPr kumimoji="1" lang="ja-JP" altLang="en-US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7" name="カギ線コネクタ 6"/>
          <p:cNvCxnSpPr>
            <a:stCxn id="9" idx="4"/>
            <a:endCxn id="11" idx="0"/>
          </p:cNvCxnSpPr>
          <p:nvPr/>
        </p:nvCxnSpPr>
        <p:spPr>
          <a:xfrm rot="5400000">
            <a:off x="2722636" y="3523854"/>
            <a:ext cx="1034430" cy="2664294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4"/>
            <a:endCxn id="13" idx="0"/>
          </p:cNvCxnSpPr>
          <p:nvPr/>
        </p:nvCxnSpPr>
        <p:spPr>
          <a:xfrm rot="16200000" flipH="1">
            <a:off x="5386932" y="3523852"/>
            <a:ext cx="1034430" cy="2664298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9" idx="4"/>
            <a:endCxn id="12" idx="0"/>
          </p:cNvCxnSpPr>
          <p:nvPr/>
        </p:nvCxnSpPr>
        <p:spPr>
          <a:xfrm>
            <a:off x="4571998" y="4338786"/>
            <a:ext cx="2" cy="10344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2483768" y="1700808"/>
            <a:ext cx="4176464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</a:t>
            </a:r>
            <a:r>
              <a:rPr kumimoji="1"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代の男女</a:t>
            </a:r>
            <a:r>
              <a:rPr kumimoji="1"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6</a:t>
            </a:r>
            <a:r>
              <a:rPr kumimoji="1"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名で</a:t>
            </a:r>
            <a:r>
              <a:rPr kumimoji="1"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</a:t>
            </a:r>
            <a:r>
              <a:rPr lang="ja-JP" altLang="en-US" sz="2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</a:t>
            </a:r>
            <a:r>
              <a:rPr kumimoji="1"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実験</a:t>
            </a:r>
            <a:endParaRPr kumimoji="1" lang="ja-JP" altLang="en-US" sz="2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9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230983588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68100" y="1797308"/>
            <a:ext cx="390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40000</a:t>
            </a:r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70300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円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518</TotalTime>
  <Words>824</Words>
  <Application>Microsoft Office PowerPoint</Application>
  <PresentationFormat>画面に合わせる (4:3)</PresentationFormat>
  <Paragraphs>286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ウェーブ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</dc:creator>
  <cp:lastModifiedBy>win</cp:lastModifiedBy>
  <cp:revision>52</cp:revision>
  <dcterms:created xsi:type="dcterms:W3CDTF">2014-01-31T07:02:31Z</dcterms:created>
  <dcterms:modified xsi:type="dcterms:W3CDTF">2014-02-05T01:53:59Z</dcterms:modified>
</cp:coreProperties>
</file>