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4" r:id="rId2"/>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p:scale>
          <a:sx n="33" d="100"/>
          <a:sy n="33" d="100"/>
        </p:scale>
        <p:origin x="66" y="-1212"/>
      </p:cViewPr>
      <p:guideLst>
        <p:guide orient="horz" pos="9537"/>
        <p:guide pos="6736"/>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2015/12/16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8258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24812" y="3350984"/>
            <a:ext cx="17644110" cy="15745587"/>
          </a:xfrm>
        </p:spPr>
        <p:txBody>
          <a:bodyPr anchor="b">
            <a:normAutofit/>
          </a:bodyPr>
          <a:lstStyle>
            <a:lvl1pPr algn="l">
              <a:lnSpc>
                <a:spcPct val="85000"/>
              </a:lnSpc>
              <a:defRPr sz="18711" spc="-117"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9672" y="19672804"/>
            <a:ext cx="17644110" cy="5046663"/>
          </a:xfrm>
        </p:spPr>
        <p:txBody>
          <a:bodyPr lIns="91440" rIns="91440">
            <a:normAutofit/>
          </a:bodyPr>
          <a:lstStyle>
            <a:lvl1pPr marL="0" indent="0" algn="l">
              <a:buNone/>
              <a:defRPr sz="5613" cap="all" spc="468" baseline="0">
                <a:solidFill>
                  <a:schemeClr val="tx2"/>
                </a:solidFill>
                <a:latin typeface="+mj-lt"/>
              </a:defRPr>
            </a:lvl1pPr>
            <a:lvl2pPr marL="1069345" indent="0" algn="ctr">
              <a:buNone/>
              <a:defRPr sz="5613"/>
            </a:lvl2pPr>
            <a:lvl3pPr marL="2138690" indent="0" algn="ctr">
              <a:buNone/>
              <a:defRPr sz="5613"/>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744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820428"/>
            <a:ext cx="4611529" cy="2543155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820428"/>
            <a:ext cx="13567251" cy="2543155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752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190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4812" y="3350984"/>
            <a:ext cx="17644110" cy="15745587"/>
          </a:xfrm>
        </p:spPr>
        <p:txBody>
          <a:bodyPr anchor="b" anchorCtr="0">
            <a:normAutofit/>
          </a:bodyPr>
          <a:lstStyle>
            <a:lvl1pPr>
              <a:lnSpc>
                <a:spcPct val="85000"/>
              </a:lnSpc>
              <a:defRPr sz="18711"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19661797"/>
            <a:ext cx="17644110" cy="5046663"/>
          </a:xfrm>
        </p:spPr>
        <p:txBody>
          <a:bodyPr lIns="91440" rIns="91440" anchor="t" anchorCtr="0">
            <a:normAutofit/>
          </a:bodyPr>
          <a:lstStyle>
            <a:lvl1pPr marL="0" indent="0">
              <a:buNone/>
              <a:defRPr sz="5613" cap="all" spc="468" baseline="0">
                <a:solidFill>
                  <a:schemeClr val="tx2"/>
                </a:solidFill>
                <a:latin typeface="+mj-lt"/>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24812" y="8149435"/>
            <a:ext cx="8661654" cy="177642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907268" y="8149433"/>
            <a:ext cx="8661654" cy="177642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473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924812" y="11401727"/>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907268"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7268" y="11401722"/>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84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62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6185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02005" y="2624260"/>
            <a:ext cx="5614035" cy="10093325"/>
          </a:xfrm>
        </p:spPr>
        <p:txBody>
          <a:bodyPr anchor="b">
            <a:normAutofit/>
          </a:bodyPr>
          <a:lstStyle>
            <a:lvl1pPr>
              <a:defRPr sz="842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421053" y="3229864"/>
            <a:ext cx="11388471" cy="232146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2005" y="12919456"/>
            <a:ext cx="5614035" cy="14919771"/>
          </a:xfrm>
        </p:spPr>
        <p:txBody>
          <a:bodyPr lIns="91440" rIns="91440">
            <a:normAutofit/>
          </a:bodyPr>
          <a:lstStyle>
            <a:lvl1pPr marL="0" indent="0">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a:xfrm>
            <a:off x="816587" y="28521752"/>
            <a:ext cx="4593304" cy="1612128"/>
          </a:xfrm>
        </p:spPr>
        <p:txBody>
          <a:bodyPr/>
          <a:lstStyle>
            <a:lvl1pPr algn="l">
              <a:defRPr/>
            </a:lvl1p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a:xfrm>
            <a:off x="8421052" y="28521752"/>
            <a:ext cx="8153718" cy="1612128"/>
          </a:xfrm>
        </p:spPr>
        <p:txBody>
          <a:bodyPr/>
          <a:lstStyle>
            <a:lvl1pPr algn="l">
              <a:defRPr>
                <a:solidFill>
                  <a:schemeClr val="tx2"/>
                </a:solidFill>
              </a:defRPr>
            </a:lvl1p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483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24812" y="22407182"/>
            <a:ext cx="17751044" cy="3633597"/>
          </a:xfrm>
        </p:spPr>
        <p:txBody>
          <a:bodyPr tIns="0" bIns="0" anchor="b">
            <a:noAutofit/>
          </a:bodyPr>
          <a:lstStyle>
            <a:lvl1pPr>
              <a:defRPr sz="842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24812" y="26081152"/>
            <a:ext cx="17751044" cy="2624265"/>
          </a:xfrm>
        </p:spPr>
        <p:txBody>
          <a:bodyPr lIns="91440" tIns="0" rIns="91440" bIns="0">
            <a:normAutofit/>
          </a:bodyPr>
          <a:lstStyle>
            <a:lvl1pPr marL="0" indent="0">
              <a:spcBef>
                <a:spcPts val="0"/>
              </a:spcBef>
              <a:spcAft>
                <a:spcPts val="1403"/>
              </a:spcAft>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2015/12/16</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6517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812" y="1265439"/>
            <a:ext cx="17644110" cy="640549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1" y="8149428"/>
            <a:ext cx="17644112" cy="17764252"/>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924815" y="28521752"/>
            <a:ext cx="4336775" cy="1612128"/>
          </a:xfrm>
          <a:prstGeom prst="rect">
            <a:avLst/>
          </a:prstGeom>
        </p:spPr>
        <p:txBody>
          <a:bodyPr vert="horz" lIns="91440" tIns="45720" rIns="91440" bIns="45720" rtlCol="0" anchor="ctr"/>
          <a:lstStyle>
            <a:lvl1pPr algn="l">
              <a:defRPr sz="2105">
                <a:solidFill>
                  <a:srgbClr val="FFFFFF"/>
                </a:solidFill>
              </a:defRPr>
            </a:lvl1pPr>
          </a:lstStyle>
          <a:p>
            <a:pPr defTabSz="2951897"/>
            <a:fld id="{4BCC94C0-A1F4-4642-83E1-185FB3EE24AC}" type="datetimeFigureOut">
              <a:rPr lang="ja-JP" altLang="en-US" smtClean="0">
                <a:solidFill>
                  <a:prstClr val="black">
                    <a:lumMod val="50000"/>
                    <a:lumOff val="50000"/>
                  </a:prstClr>
                </a:solidFill>
              </a:rPr>
              <a:pPr defTabSz="2951897"/>
              <a:t>2015/12/16</a:t>
            </a:fld>
            <a:endParaRPr lang="ja-JP" altLang="en-US">
              <a:solidFill>
                <a:prstClr val="black">
                  <a:lumMod val="50000"/>
                  <a:lumOff val="50000"/>
                </a:prstClr>
              </a:solidFill>
            </a:endParaRPr>
          </a:p>
        </p:txBody>
      </p:sp>
      <p:sp>
        <p:nvSpPr>
          <p:cNvPr id="5" name="Footer Placeholder 4"/>
          <p:cNvSpPr>
            <a:spLocks noGrp="1"/>
          </p:cNvSpPr>
          <p:nvPr>
            <p:ph type="ftr" sz="quarter" idx="3"/>
          </p:nvPr>
        </p:nvSpPr>
        <p:spPr>
          <a:xfrm>
            <a:off x="6466185" y="28521752"/>
            <a:ext cx="8460002" cy="1612128"/>
          </a:xfrm>
          <a:prstGeom prst="rect">
            <a:avLst/>
          </a:prstGeom>
        </p:spPr>
        <p:txBody>
          <a:bodyPr vert="horz" lIns="91440" tIns="45720" rIns="91440" bIns="45720" rtlCol="0" anchor="ctr"/>
          <a:lstStyle>
            <a:lvl1pPr algn="ctr">
              <a:defRPr sz="2105" cap="all" baseline="0">
                <a:solidFill>
                  <a:srgbClr val="FFFFFF"/>
                </a:solidFill>
              </a:defRPr>
            </a:lvl1pPr>
          </a:lstStyle>
          <a:p>
            <a:pPr defTabSz="2951897"/>
            <a:endParaRPr lang="ja-JP" altLang="en-US">
              <a:solidFill>
                <a:prstClr val="black">
                  <a:lumMod val="50000"/>
                  <a:lumOff val="50000"/>
                </a:prstClr>
              </a:solidFill>
            </a:endParaRPr>
          </a:p>
        </p:txBody>
      </p:sp>
      <p:sp>
        <p:nvSpPr>
          <p:cNvPr id="6" name="Slide Number Placeholder 5"/>
          <p:cNvSpPr>
            <a:spLocks noGrp="1"/>
          </p:cNvSpPr>
          <p:nvPr>
            <p:ph type="sldNum" sz="quarter" idx="4"/>
          </p:nvPr>
        </p:nvSpPr>
        <p:spPr>
          <a:xfrm>
            <a:off x="17367056" y="28521752"/>
            <a:ext cx="2301511" cy="1612128"/>
          </a:xfrm>
          <a:prstGeom prst="rect">
            <a:avLst/>
          </a:prstGeom>
        </p:spPr>
        <p:txBody>
          <a:bodyPr vert="horz" lIns="91440" tIns="45720" rIns="91440" bIns="45720" rtlCol="0" anchor="ctr"/>
          <a:lstStyle>
            <a:lvl1pPr algn="r">
              <a:defRPr sz="2456">
                <a:solidFill>
                  <a:srgbClr val="FFFFFF"/>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cxnSp>
        <p:nvCxnSpPr>
          <p:cNvPr id="10" name="Straight Connector 9"/>
          <p:cNvCxnSpPr/>
          <p:nvPr/>
        </p:nvCxnSpPr>
        <p:spPr>
          <a:xfrm>
            <a:off x="2093654" y="7673068"/>
            <a:ext cx="1748370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47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2138690" rtl="0" eaLnBrk="1" latinLnBrk="0" hangingPunct="1">
        <a:lnSpc>
          <a:spcPct val="85000"/>
        </a:lnSpc>
        <a:spcBef>
          <a:spcPct val="0"/>
        </a:spcBef>
        <a:buNone/>
        <a:defRPr kumimoji="1" sz="11227" kern="1200" spc="-117" baseline="0">
          <a:solidFill>
            <a:schemeClr val="tx1">
              <a:lumMod val="75000"/>
              <a:lumOff val="25000"/>
            </a:schemeClr>
          </a:solidFill>
          <a:latin typeface="+mj-lt"/>
          <a:ea typeface="+mj-ea"/>
          <a:cs typeface="+mj-cs"/>
        </a:defRPr>
      </a:lvl1pPr>
    </p:titleStyle>
    <p:bodyStyle>
      <a:lvl1pPr marL="213869" indent="-213869" algn="l" defTabSz="2138690" rtl="0" eaLnBrk="1" latinLnBrk="0" hangingPunct="1">
        <a:lnSpc>
          <a:spcPct val="90000"/>
        </a:lnSpc>
        <a:spcBef>
          <a:spcPts val="2807"/>
        </a:spcBef>
        <a:spcAft>
          <a:spcPts val="468"/>
        </a:spcAft>
        <a:buClr>
          <a:schemeClr val="accent1"/>
        </a:buClr>
        <a:buSzPct val="100000"/>
        <a:buFont typeface="Calibri" panose="020F0502020204030204" pitchFamily="34" charset="0"/>
        <a:buChar char=" "/>
        <a:defRPr kumimoji="1" sz="4678" kern="1200">
          <a:solidFill>
            <a:schemeClr val="tx1">
              <a:lumMod val="75000"/>
              <a:lumOff val="25000"/>
            </a:schemeClr>
          </a:solidFill>
          <a:latin typeface="+mn-lt"/>
          <a:ea typeface="+mn-ea"/>
          <a:cs typeface="+mn-cs"/>
        </a:defRPr>
      </a:lvl1pPr>
      <a:lvl2pPr marL="898250"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4210" kern="1200">
          <a:solidFill>
            <a:schemeClr val="tx1">
              <a:lumMod val="75000"/>
              <a:lumOff val="25000"/>
            </a:schemeClr>
          </a:solidFill>
          <a:latin typeface="+mn-lt"/>
          <a:ea typeface="+mn-ea"/>
          <a:cs typeface="+mn-cs"/>
        </a:defRPr>
      </a:lvl2pPr>
      <a:lvl3pPr marL="1325988"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3pPr>
      <a:lvl4pPr marL="1753726"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4pPr>
      <a:lvl5pPr marL="2181464"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5pPr>
      <a:lvl6pPr marL="257279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6pPr>
      <a:lvl7pPr marL="304057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7pPr>
      <a:lvl8pPr marL="350835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8pPr>
      <a:lvl9pPr marL="397613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flipH="1">
            <a:off x="394041" y="204693"/>
            <a:ext cx="20431999" cy="5093702"/>
          </a:xfrm>
          <a:prstGeom prst="rect">
            <a:avLst/>
          </a:prstGeom>
          <a:noFill/>
        </p:spPr>
        <p:txBody>
          <a:bodyPr wrap="square" rtlCol="0">
            <a:spAutoFit/>
          </a:bodyPr>
          <a:lstStyle/>
          <a:p>
            <a:pPr algn="ctr">
              <a:lnSpc>
                <a:spcPct val="150000"/>
              </a:lnSpc>
            </a:pPr>
            <a:r>
              <a:rPr lang="ja-JP" altLang="en-US" sz="8000" dirty="0" smtClean="0">
                <a:ln w="0"/>
              </a:rPr>
              <a:t>津田沼祭における来場者数の予測式の作成</a:t>
            </a:r>
            <a:endParaRPr lang="en-US" altLang="ja-JP" sz="8000" dirty="0" smtClean="0">
              <a:ln w="0"/>
            </a:endParaRPr>
          </a:p>
          <a:p>
            <a:pPr algn="r">
              <a:lnSpc>
                <a:spcPct val="150000"/>
              </a:lnSpc>
            </a:pPr>
            <a:r>
              <a:rPr lang="ja-JP" altLang="en-US" sz="6000" dirty="0" smtClean="0">
                <a:ln w="0"/>
              </a:rPr>
              <a:t>矢吹</a:t>
            </a:r>
            <a:r>
              <a:rPr lang="ja-JP" altLang="en-US" sz="6000" dirty="0">
                <a:ln w="0"/>
              </a:rPr>
              <a:t>研究室　</a:t>
            </a:r>
            <a:r>
              <a:rPr lang="en-US" altLang="ja-JP" sz="6000" dirty="0" smtClean="0">
                <a:ln w="0"/>
              </a:rPr>
              <a:t>1342045</a:t>
            </a:r>
            <a:r>
              <a:rPr lang="ja-JP" altLang="ja-JP" sz="6000" dirty="0">
                <a:ln w="0"/>
              </a:rPr>
              <a:t>　</a:t>
            </a:r>
            <a:r>
              <a:rPr lang="ja-JP" altLang="en-US" sz="6000" dirty="0" smtClean="0">
                <a:ln w="0"/>
              </a:rPr>
              <a:t>川手　元稀</a:t>
            </a:r>
            <a:endParaRPr lang="ja-JP" altLang="en-US" sz="6000" dirty="0">
              <a:ln w="0"/>
            </a:endParaRPr>
          </a:p>
          <a:p>
            <a:endParaRPr kumimoji="1" lang="ja-JP" altLang="en-US" sz="11500" dirty="0"/>
          </a:p>
        </p:txBody>
      </p:sp>
      <p:grpSp>
        <p:nvGrpSpPr>
          <p:cNvPr id="2" name="グループ化 1"/>
          <p:cNvGrpSpPr/>
          <p:nvPr/>
        </p:nvGrpSpPr>
        <p:grpSpPr>
          <a:xfrm>
            <a:off x="1482373" y="3834731"/>
            <a:ext cx="19056006" cy="14857797"/>
            <a:chOff x="1341553" y="3402683"/>
            <a:chExt cx="19056006" cy="14857797"/>
          </a:xfrm>
        </p:grpSpPr>
        <p:grpSp>
          <p:nvGrpSpPr>
            <p:cNvPr id="19" name="グループ化 18"/>
            <p:cNvGrpSpPr/>
            <p:nvPr/>
          </p:nvGrpSpPr>
          <p:grpSpPr>
            <a:xfrm>
              <a:off x="1349442" y="3402683"/>
              <a:ext cx="19048117" cy="10166563"/>
              <a:chOff x="1802851" y="3174583"/>
              <a:chExt cx="19048117" cy="10166563"/>
            </a:xfrm>
          </p:grpSpPr>
          <p:sp>
            <p:nvSpPr>
              <p:cNvPr id="6" name="テキスト ボックス 5"/>
              <p:cNvSpPr txBox="1"/>
              <p:nvPr/>
            </p:nvSpPr>
            <p:spPr>
              <a:xfrm>
                <a:off x="1802851" y="3174583"/>
                <a:ext cx="19048117" cy="424731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b="1" u="sng" dirty="0" smtClean="0">
                    <a:latin typeface="+mj-ea"/>
                    <a:ea typeface="+mj-ea"/>
                  </a:rPr>
                  <a:t>◎背景</a:t>
                </a:r>
                <a:endParaRPr lang="en-US" altLang="ja-JP" b="1" u="sng" dirty="0">
                  <a:latin typeface="+mj-ea"/>
                  <a:ea typeface="+mj-ea"/>
                </a:endParaRPr>
              </a:p>
              <a:p>
                <a:r>
                  <a:rPr lang="ja-JP" altLang="en-US" sz="6000" b="1" dirty="0"/>
                  <a:t> </a:t>
                </a:r>
                <a:r>
                  <a:rPr lang="ja-JP" altLang="en-US" sz="6000" b="1" dirty="0" smtClean="0"/>
                  <a:t>　近年，津田沼祭の来場者は</a:t>
                </a:r>
                <a:r>
                  <a:rPr lang="ja-JP" altLang="en-US" sz="6600" b="1" u="sng" dirty="0" smtClean="0">
                    <a:solidFill>
                      <a:schemeClr val="tx1"/>
                    </a:solidFill>
                  </a:rPr>
                  <a:t>増加傾向</a:t>
                </a:r>
                <a:r>
                  <a:rPr lang="ja-JP" altLang="en-US" sz="6000" b="1" dirty="0" smtClean="0"/>
                  <a:t>にある．</a:t>
                </a:r>
                <a:endParaRPr lang="en-US" altLang="ja-JP" sz="4800" dirty="0"/>
              </a:p>
              <a:p>
                <a:pPr algn="ctr"/>
                <a:endParaRPr lang="en-US" altLang="ja-JP" sz="4800" dirty="0" smtClean="0"/>
              </a:p>
              <a:p>
                <a:pPr algn="ctr"/>
                <a:endParaRPr kumimoji="1" lang="en-US" altLang="ja-JP" sz="4800" dirty="0"/>
              </a:p>
              <a:p>
                <a:pPr algn="ctr"/>
                <a:endParaRPr lang="en-US" altLang="ja-JP" sz="4800" dirty="0" smtClean="0"/>
              </a:p>
            </p:txBody>
          </p:sp>
          <p:sp>
            <p:nvSpPr>
              <p:cNvPr id="5" name="右矢印 4"/>
              <p:cNvSpPr/>
              <p:nvPr/>
            </p:nvSpPr>
            <p:spPr>
              <a:xfrm rot="5400000">
                <a:off x="7815984" y="10622571"/>
                <a:ext cx="2518797" cy="2918353"/>
              </a:xfrm>
              <a:prstGeom prst="rightArrow">
                <a:avLst>
                  <a:gd name="adj1" fmla="val 44431"/>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nvGrpSpPr>
              <p:cNvPr id="15" name="グループ化 14"/>
              <p:cNvGrpSpPr/>
              <p:nvPr/>
            </p:nvGrpSpPr>
            <p:grpSpPr>
              <a:xfrm>
                <a:off x="1862093" y="5298241"/>
                <a:ext cx="9751502" cy="3990211"/>
                <a:chOff x="2556496" y="5533152"/>
                <a:chExt cx="9751502" cy="3990211"/>
              </a:xfrm>
            </p:grpSpPr>
            <p:sp>
              <p:nvSpPr>
                <p:cNvPr id="13" name="円/楕円 12"/>
                <p:cNvSpPr/>
                <p:nvPr/>
              </p:nvSpPr>
              <p:spPr>
                <a:xfrm>
                  <a:off x="2556496" y="5533152"/>
                  <a:ext cx="8672466" cy="39902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43087" y="6483181"/>
                  <a:ext cx="9164911" cy="1877437"/>
                </a:xfrm>
                <a:prstGeom prst="rect">
                  <a:avLst/>
                </a:prstGeom>
                <a:noFill/>
              </p:spPr>
              <p:txBody>
                <a:bodyPr wrap="square" rtlCol="0">
                  <a:spAutoFit/>
                </a:bodyPr>
                <a:lstStyle/>
                <a:p>
                  <a:r>
                    <a:rPr lang="ja-JP" altLang="en-US" b="1" dirty="0">
                      <a:latin typeface="+mj-ea"/>
                    </a:rPr>
                    <a:t>しかし問題も・・・</a:t>
                  </a:r>
                  <a:endParaRPr lang="en-US" altLang="ja-JP" b="1" dirty="0">
                    <a:latin typeface="+mj-ea"/>
                  </a:endParaRPr>
                </a:p>
                <a:p>
                  <a:r>
                    <a:rPr kumimoji="1" lang="ja-JP" altLang="en-US" dirty="0" smtClean="0"/>
                    <a:t>人の将棋倒し，迷子</a:t>
                  </a:r>
                  <a:r>
                    <a:rPr kumimoji="1" lang="en-US" altLang="ja-JP" dirty="0" err="1" smtClean="0"/>
                    <a:t>etc</a:t>
                  </a:r>
                  <a:r>
                    <a:rPr lang="en-US" altLang="ja-JP" dirty="0" smtClean="0"/>
                    <a:t>…</a:t>
                  </a:r>
                </a:p>
              </p:txBody>
            </p:sp>
          </p:grpSp>
          <p:sp>
            <p:nvSpPr>
              <p:cNvPr id="10" name="正方形/長方形 9"/>
              <p:cNvSpPr/>
              <p:nvPr/>
            </p:nvSpPr>
            <p:spPr>
              <a:xfrm>
                <a:off x="3244763" y="10696259"/>
                <a:ext cx="5907125" cy="1569660"/>
              </a:xfrm>
              <a:prstGeom prst="rect">
                <a:avLst/>
              </a:prstGeom>
            </p:spPr>
            <p:txBody>
              <a:bodyPr wrap="square">
                <a:spAutoFit/>
              </a:bodyPr>
              <a:lstStyle/>
              <a:p>
                <a:r>
                  <a:rPr lang="ja-JP" altLang="en-US" sz="9600" dirty="0"/>
                  <a:t>そこで！</a:t>
                </a:r>
              </a:p>
            </p:txBody>
          </p:sp>
        </p:grpSp>
        <p:sp>
          <p:nvSpPr>
            <p:cNvPr id="18" name="テキスト ボックス 17"/>
            <p:cNvSpPr txBox="1"/>
            <p:nvPr/>
          </p:nvSpPr>
          <p:spPr>
            <a:xfrm>
              <a:off x="1341553" y="13736165"/>
              <a:ext cx="18605772" cy="4524315"/>
            </a:xfrm>
            <a:prstGeom prst="rect">
              <a:avLst/>
            </a:prstGeom>
            <a:noFill/>
          </p:spPr>
          <p:txBody>
            <a:bodyPr wrap="square" rtlCol="0">
              <a:spAutoFit/>
            </a:bodyPr>
            <a:lstStyle/>
            <a:p>
              <a:r>
                <a:rPr kumimoji="1" lang="ja-JP" altLang="en-US" sz="6000" u="sng" dirty="0" smtClean="0"/>
                <a:t>◎目的</a:t>
              </a:r>
              <a:r>
                <a:rPr kumimoji="1" lang="ja-JP" altLang="en-US" sz="7200" b="1" dirty="0" smtClean="0"/>
                <a:t>　</a:t>
              </a:r>
              <a:endParaRPr kumimoji="1" lang="en-US" altLang="ja-JP" sz="7200" b="1" dirty="0" smtClean="0"/>
            </a:p>
            <a:p>
              <a:r>
                <a:rPr kumimoji="1" lang="ja-JP" altLang="en-US" sz="7200" b="1" dirty="0" smtClean="0"/>
                <a:t>　来場者数を予測して類似した来場者数の年に</a:t>
              </a:r>
              <a:endParaRPr kumimoji="1" lang="en-US" altLang="ja-JP" sz="7200" b="1" dirty="0" smtClean="0"/>
            </a:p>
            <a:p>
              <a:r>
                <a:rPr kumimoji="1" lang="ja-JP" altLang="en-US" sz="7200" b="1" dirty="0" smtClean="0"/>
                <a:t>起こった事件をどのように対応したかリスク管理をできるようにしよう！</a:t>
              </a:r>
              <a:endParaRPr kumimoji="1" lang="ja-JP" altLang="en-US" sz="7200" b="1" dirty="0"/>
            </a:p>
          </p:txBody>
        </p:sp>
      </p:grpSp>
      <p:sp>
        <p:nvSpPr>
          <p:cNvPr id="31" name="テキスト ボックス 30"/>
          <p:cNvSpPr txBox="1"/>
          <p:nvPr/>
        </p:nvSpPr>
        <p:spPr>
          <a:xfrm>
            <a:off x="1183931" y="19604483"/>
            <a:ext cx="19642109" cy="5170646"/>
          </a:xfrm>
          <a:prstGeom prst="rect">
            <a:avLst/>
          </a:prstGeom>
          <a:noFill/>
          <a:ln>
            <a:solidFill>
              <a:schemeClr val="accent1"/>
            </a:solidFill>
          </a:ln>
        </p:spPr>
        <p:txBody>
          <a:bodyPr wrap="square" rtlCol="0">
            <a:spAutoFit/>
          </a:bodyPr>
          <a:lstStyle/>
          <a:p>
            <a:r>
              <a:rPr kumimoji="1" lang="ja-JP" altLang="en-US" sz="6000" u="sng" dirty="0" smtClean="0"/>
              <a:t>◎</a:t>
            </a:r>
            <a:r>
              <a:rPr lang="ja-JP" altLang="en-US" sz="6000" u="sng" dirty="0" smtClean="0"/>
              <a:t>研究方法</a:t>
            </a:r>
            <a:endParaRPr lang="en-US" altLang="ja-JP" sz="6000" u="sng" dirty="0" smtClean="0"/>
          </a:p>
          <a:p>
            <a:r>
              <a:rPr kumimoji="1" lang="ja-JP" altLang="en-US" sz="5400" dirty="0" smtClean="0"/>
              <a:t>　津田沼祭の来場者数に関するデータを集め，回帰分析を行う．</a:t>
            </a:r>
            <a:endParaRPr kumimoji="1" lang="en-US" altLang="ja-JP" sz="5400" dirty="0" smtClean="0"/>
          </a:p>
          <a:p>
            <a:r>
              <a:rPr lang="ja-JP" altLang="en-US" sz="5400" dirty="0" smtClean="0"/>
              <a:t>　目的変数・・・来場者数　説明変数・・・データ項目</a:t>
            </a:r>
            <a:endParaRPr lang="en-US" altLang="ja-JP" sz="5400" dirty="0" smtClean="0"/>
          </a:p>
          <a:p>
            <a:r>
              <a:rPr lang="ja-JP" altLang="en-US" sz="5400" dirty="0" smtClean="0"/>
              <a:t>　データ項目・・・来場者数，ブースの合計数・運営人数，開催日時，本祭</a:t>
            </a:r>
            <a:r>
              <a:rPr lang="en-US" altLang="ja-JP" sz="5400" dirty="0" smtClean="0"/>
              <a:t>3</a:t>
            </a:r>
            <a:r>
              <a:rPr lang="ja-JP" altLang="en-US" sz="5400" dirty="0" smtClean="0"/>
              <a:t>日間の天候</a:t>
            </a:r>
            <a:endParaRPr lang="en-US" altLang="ja-JP" sz="5400" dirty="0"/>
          </a:p>
          <a:p>
            <a:endParaRPr lang="en-US" altLang="ja-JP" sz="5400" dirty="0" smtClean="0"/>
          </a:p>
        </p:txBody>
      </p:sp>
      <p:sp>
        <p:nvSpPr>
          <p:cNvPr id="32" name="テキスト ボックス 31"/>
          <p:cNvSpPr txBox="1"/>
          <p:nvPr/>
        </p:nvSpPr>
        <p:spPr>
          <a:xfrm>
            <a:off x="1183930" y="25322083"/>
            <a:ext cx="16854285" cy="4339650"/>
          </a:xfrm>
          <a:prstGeom prst="rect">
            <a:avLst/>
          </a:prstGeom>
          <a:noFill/>
          <a:ln>
            <a:solidFill>
              <a:srgbClr val="FF0000"/>
            </a:solidFill>
          </a:ln>
        </p:spPr>
        <p:txBody>
          <a:bodyPr wrap="square" rtlCol="0">
            <a:spAutoFit/>
          </a:bodyPr>
          <a:lstStyle/>
          <a:p>
            <a:r>
              <a:rPr kumimoji="1" lang="ja-JP" altLang="en-US" sz="6000" u="sng" dirty="0" smtClean="0"/>
              <a:t>◎</a:t>
            </a:r>
            <a:r>
              <a:rPr lang="ja-JP" altLang="en-US" sz="6000" u="sng" dirty="0" smtClean="0"/>
              <a:t>結果</a:t>
            </a:r>
            <a:endParaRPr lang="en-US" altLang="ja-JP" sz="6000" u="sng" dirty="0" smtClean="0"/>
          </a:p>
          <a:p>
            <a:r>
              <a:rPr lang="ja-JP" altLang="en-US" sz="5400" dirty="0"/>
              <a:t>　</a:t>
            </a:r>
            <a:r>
              <a:rPr lang="ja-JP" altLang="en-US" sz="5400" dirty="0" smtClean="0"/>
              <a:t>有効的な予測式は立てられなかった</a:t>
            </a:r>
            <a:r>
              <a:rPr lang="ja-JP" altLang="en-US" sz="5400" dirty="0" smtClean="0"/>
              <a:t>．</a:t>
            </a:r>
            <a:endParaRPr lang="en-US" altLang="ja-JP" sz="5400" dirty="0" smtClean="0"/>
          </a:p>
          <a:p>
            <a:endParaRPr lang="en-US" altLang="ja-JP" sz="5400" dirty="0" smtClean="0"/>
          </a:p>
          <a:p>
            <a:r>
              <a:rPr lang="ja-JP" altLang="en-US" sz="5400" dirty="0"/>
              <a:t>　</a:t>
            </a:r>
            <a:r>
              <a:rPr lang="ja-JP" altLang="en-US" sz="5400" dirty="0" smtClean="0"/>
              <a:t>今回集めたデータ項目の中で関係性があったのは</a:t>
            </a:r>
            <a:r>
              <a:rPr lang="en-US" altLang="ja-JP" sz="5400" dirty="0" smtClean="0"/>
              <a:t>1</a:t>
            </a:r>
            <a:r>
              <a:rPr lang="ja-JP" altLang="en-US" sz="5400" dirty="0" smtClean="0"/>
              <a:t>日目の降水量，運営人数であった</a:t>
            </a:r>
            <a:r>
              <a:rPr lang="ja-JP" altLang="en-US" sz="5400" dirty="0" smtClean="0"/>
              <a:t>．</a:t>
            </a:r>
            <a:endParaRPr lang="en-US" altLang="ja-JP" sz="7200" dirty="0" smtClean="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238937416"/>
              </p:ext>
            </p:extLst>
          </p:nvPr>
        </p:nvGraphicFramePr>
        <p:xfrm>
          <a:off x="10270894" y="6474770"/>
          <a:ext cx="10566412" cy="7820191"/>
        </p:xfrm>
        <a:graphic>
          <a:graphicData uri="http://schemas.openxmlformats.org/presentationml/2006/ole">
            <mc:AlternateContent xmlns:mc="http://schemas.openxmlformats.org/markup-compatibility/2006">
              <mc:Choice xmlns:v="urn:schemas-microsoft-com:vml" Requires="v">
                <p:oleObj spid="_x0000_s1035" name="Acrobat Document" r:id="rId4" imgW="3848025" imgH="2847629" progId="AcroExch.Document.7">
                  <p:embed/>
                </p:oleObj>
              </mc:Choice>
              <mc:Fallback>
                <p:oleObj name="Acrobat Document" r:id="rId4" imgW="3848025" imgH="2847629" progId="AcroExch.Document.7">
                  <p:embed/>
                  <p:pic>
                    <p:nvPicPr>
                      <p:cNvPr id="0" name=""/>
                      <p:cNvPicPr/>
                      <p:nvPr/>
                    </p:nvPicPr>
                    <p:blipFill>
                      <a:blip r:embed="rId5"/>
                      <a:stretch>
                        <a:fillRect/>
                      </a:stretch>
                    </p:blipFill>
                    <p:spPr>
                      <a:xfrm>
                        <a:off x="10270894" y="6474770"/>
                        <a:ext cx="10566412" cy="7820191"/>
                      </a:xfrm>
                      <a:prstGeom prst="rect">
                        <a:avLst/>
                      </a:prstGeom>
                    </p:spPr>
                  </p:pic>
                </p:oleObj>
              </mc:Fallback>
            </mc:AlternateContent>
          </a:graphicData>
        </a:graphic>
      </p:graphicFrame>
      <p:sp>
        <p:nvSpPr>
          <p:cNvPr id="9" name="正方形/長方形 8"/>
          <p:cNvSpPr/>
          <p:nvPr/>
        </p:nvSpPr>
        <p:spPr>
          <a:xfrm>
            <a:off x="1183930" y="3834731"/>
            <a:ext cx="19642109" cy="15193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 name="オブジェクト 13"/>
          <p:cNvGraphicFramePr>
            <a:graphicFrameLocks noChangeAspect="1"/>
          </p:cNvGraphicFramePr>
          <p:nvPr>
            <p:extLst>
              <p:ext uri="{D42A27DB-BD31-4B8C-83A1-F6EECF244321}">
                <p14:modId xmlns:p14="http://schemas.microsoft.com/office/powerpoint/2010/main" val="1395508455"/>
              </p:ext>
            </p:extLst>
          </p:nvPr>
        </p:nvGraphicFramePr>
        <p:xfrm>
          <a:off x="12994309" y="23367352"/>
          <a:ext cx="8392491" cy="4530885"/>
        </p:xfrm>
        <a:graphic>
          <a:graphicData uri="http://schemas.openxmlformats.org/presentationml/2006/ole">
            <mc:AlternateContent xmlns:mc="http://schemas.openxmlformats.org/markup-compatibility/2006">
              <mc:Choice xmlns:v="urn:schemas-microsoft-com:vml" Requires="v">
                <p:oleObj spid="_x0000_s1036" name="Acrobat Document" r:id="rId6" imgW="2095395" imgH="1076178" progId="AcroExch.Document.7">
                  <p:embed/>
                </p:oleObj>
              </mc:Choice>
              <mc:Fallback>
                <p:oleObj name="Acrobat Document" r:id="rId6" imgW="2095395" imgH="1076178" progId="AcroExch.Document.7">
                  <p:embed/>
                  <p:pic>
                    <p:nvPicPr>
                      <p:cNvPr id="0" name=""/>
                      <p:cNvPicPr/>
                      <p:nvPr/>
                    </p:nvPicPr>
                    <p:blipFill>
                      <a:blip r:embed="rId7"/>
                      <a:stretch>
                        <a:fillRect/>
                      </a:stretch>
                    </p:blipFill>
                    <p:spPr>
                      <a:xfrm>
                        <a:off x="12994309" y="23367352"/>
                        <a:ext cx="8392491" cy="4530885"/>
                      </a:xfrm>
                      <a:prstGeom prst="rect">
                        <a:avLst/>
                      </a:prstGeom>
                    </p:spPr>
                  </p:pic>
                </p:oleObj>
              </mc:Fallback>
            </mc:AlternateContent>
          </a:graphicData>
        </a:graphic>
      </p:graphicFrame>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1226</TotalTime>
  <Words>39</Words>
  <Application>Microsoft Office PowerPoint</Application>
  <PresentationFormat>ユーザー設定</PresentationFormat>
  <Paragraphs>20</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2</vt:i4>
      </vt:variant>
      <vt:variant>
        <vt:lpstr>スライド タイトル</vt:lpstr>
      </vt:variant>
      <vt:variant>
        <vt:i4>1</vt:i4>
      </vt:variant>
    </vt:vector>
  </HeadingPairs>
  <TitlesOfParts>
    <vt:vector size="7" baseType="lpstr">
      <vt:lpstr>ＭＳ Ｐゴシック</vt:lpstr>
      <vt:lpstr>Calibri</vt:lpstr>
      <vt:lpstr>Calibri Light</vt:lpstr>
      <vt:lpstr>レトロスペクト</vt:lpstr>
      <vt:lpstr>Acrobat Document</vt:lpstr>
      <vt:lpstr>Adobe Acrobat Document</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kawate</cp:lastModifiedBy>
  <cp:revision>269</cp:revision>
  <dcterms:created xsi:type="dcterms:W3CDTF">2014-09-26T05:41:04Z</dcterms:created>
  <dcterms:modified xsi:type="dcterms:W3CDTF">2015-12-16T13:08:35Z</dcterms:modified>
</cp:coreProperties>
</file>