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60" r:id="rId2"/>
  </p:sldIdLst>
  <p:sldSz cx="21386800" cy="30279975"/>
  <p:notesSz cx="6858000" cy="9144000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9" autoAdjust="0"/>
    <p:restoredTop sz="92796" autoAdjust="0"/>
  </p:normalViewPr>
  <p:slideViewPr>
    <p:cSldViewPr>
      <p:cViewPr>
        <p:scale>
          <a:sx n="33" d="100"/>
          <a:sy n="33" d="100"/>
        </p:scale>
        <p:origin x="312" y="-1380"/>
      </p:cViewPr>
      <p:guideLst>
        <p:guide orient="horz" pos="9537"/>
        <p:guide pos="6736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78348-B998-4583-8D76-0C2E693C4C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22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2016/10/12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上矢印 10"/>
          <p:cNvSpPr/>
          <p:nvPr/>
        </p:nvSpPr>
        <p:spPr>
          <a:xfrm rot="5400000">
            <a:off x="9195501" y="7029563"/>
            <a:ext cx="1762431" cy="1919713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276976"/>
            <a:ext cx="21386800" cy="1313778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ja-JP" altLang="en-US" sz="6600" dirty="0"/>
              <a:t>学生生活実態調査のためのデータマイニング手法の提案</a:t>
            </a:r>
            <a:endParaRPr lang="ja-JP" altLang="en-US" sz="6600" dirty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1603907"/>
            <a:ext cx="21386800" cy="1129112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5400" b="1" dirty="0" smtClean="0">
                <a:latin typeface="+mn-ea"/>
              </a:rPr>
              <a:t>PM</a:t>
            </a:r>
            <a:r>
              <a:rPr lang="ja-JP" altLang="en-US" sz="5400" b="1" dirty="0" smtClean="0">
                <a:latin typeface="+mn-ea"/>
              </a:rPr>
              <a:t>コース</a:t>
            </a:r>
            <a:r>
              <a:rPr lang="ja-JP" altLang="en-US" sz="5400" b="1" dirty="0">
                <a:latin typeface="+mn-ea"/>
              </a:rPr>
              <a:t>　矢吹研究室　</a:t>
            </a:r>
            <a:r>
              <a:rPr lang="en-US" altLang="ja-JP" sz="5400" b="1" dirty="0" smtClean="0">
                <a:latin typeface="+mn-ea"/>
              </a:rPr>
              <a:t>1342045</a:t>
            </a:r>
            <a:r>
              <a:rPr lang="ja-JP" altLang="en-US" sz="5400" b="1" dirty="0">
                <a:latin typeface="+mn-ea"/>
              </a:rPr>
              <a:t>　</a:t>
            </a:r>
            <a:r>
              <a:rPr lang="ja-JP" altLang="en-US" sz="5400" b="1" dirty="0" smtClean="0">
                <a:latin typeface="+mn-ea"/>
              </a:rPr>
              <a:t>川手元稀</a:t>
            </a:r>
            <a:endParaRPr lang="ja-JP" altLang="en-US" sz="5400" b="1" dirty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604233" y="7356922"/>
            <a:ext cx="7848871" cy="144579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ja-JP" altLang="en-US" sz="3600" dirty="0" smtClean="0">
                <a:solidFill>
                  <a:schemeClr val="tx1"/>
                </a:solidFill>
              </a:rPr>
              <a:t>各項目</a:t>
            </a:r>
            <a:r>
              <a:rPr lang="ja-JP" altLang="en-US" sz="3600" dirty="0">
                <a:solidFill>
                  <a:schemeClr val="tx1"/>
                </a:solidFill>
              </a:rPr>
              <a:t>ごとでしか分析を</a:t>
            </a:r>
            <a:r>
              <a:rPr lang="ja-JP" altLang="en-US" sz="3600" dirty="0" smtClean="0">
                <a:solidFill>
                  <a:schemeClr val="tx1"/>
                </a:solidFill>
              </a:rPr>
              <a:t>行って</a:t>
            </a:r>
            <a:r>
              <a:rPr lang="ja-JP" altLang="en-US" sz="3600" dirty="0">
                <a:solidFill>
                  <a:schemeClr val="tx1"/>
                </a:solidFill>
              </a:rPr>
              <a:t>いない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+mn-ea"/>
              </a:rPr>
              <a:t>．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1707658" y="7125232"/>
            <a:ext cx="9026014" cy="209505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ja-JP" altLang="en-US" sz="3600" dirty="0" smtClean="0">
                <a:solidFill>
                  <a:sysClr val="windowText" lastClr="000000"/>
                </a:solidFill>
              </a:rPr>
              <a:t>個人</a:t>
            </a:r>
            <a:r>
              <a:rPr lang="ja-JP" altLang="en-US" sz="3600" dirty="0">
                <a:solidFill>
                  <a:sysClr val="windowText" lastClr="000000"/>
                </a:solidFill>
              </a:rPr>
              <a:t>データを活用した分析を</a:t>
            </a:r>
            <a:r>
              <a:rPr lang="ja-JP" altLang="en-US" sz="3600" dirty="0" smtClean="0">
                <a:solidFill>
                  <a:sysClr val="windowText" lastClr="000000"/>
                </a:solidFill>
              </a:rPr>
              <a:t>行えば学生の意識や考え方がより</a:t>
            </a:r>
            <a:r>
              <a:rPr lang="ja-JP" altLang="en-US" sz="3600" dirty="0" smtClean="0">
                <a:solidFill>
                  <a:sysClr val="windowText" lastClr="000000"/>
                </a:solidFill>
              </a:rPr>
              <a:t>分かるので</a:t>
            </a:r>
            <a:r>
              <a:rPr lang="ja-JP" altLang="en-US" sz="3600" dirty="0">
                <a:solidFill>
                  <a:sysClr val="windowText" lastClr="000000"/>
                </a:solidFill>
              </a:rPr>
              <a:t>はないのかと考えた．</a:t>
            </a:r>
            <a:endParaRPr kumimoji="1" lang="ja-JP" altLang="en-US" sz="36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30" name="ホームベース 29"/>
          <p:cNvSpPr/>
          <p:nvPr/>
        </p:nvSpPr>
        <p:spPr>
          <a:xfrm>
            <a:off x="493246" y="3216231"/>
            <a:ext cx="7959858" cy="739401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 smtClean="0">
                <a:solidFill>
                  <a:schemeClr val="bg1"/>
                </a:solidFill>
              </a:rPr>
              <a:t>研究背景と目的</a:t>
            </a:r>
            <a:endParaRPr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32" name="ホームベース 31"/>
          <p:cNvSpPr/>
          <p:nvPr/>
        </p:nvSpPr>
        <p:spPr>
          <a:xfrm>
            <a:off x="426554" y="14097631"/>
            <a:ext cx="3970999" cy="8269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 smtClean="0">
                <a:solidFill>
                  <a:schemeClr val="bg1"/>
                </a:solidFill>
              </a:rPr>
              <a:t>研究</a:t>
            </a:r>
            <a:r>
              <a:rPr lang="ja-JP" altLang="en-US" sz="4400" dirty="0">
                <a:solidFill>
                  <a:schemeClr val="bg1"/>
                </a:solidFill>
              </a:rPr>
              <a:t>方法</a:t>
            </a:r>
          </a:p>
        </p:txBody>
      </p:sp>
      <p:sp>
        <p:nvSpPr>
          <p:cNvPr id="43" name="ホームベース 42"/>
          <p:cNvSpPr/>
          <p:nvPr/>
        </p:nvSpPr>
        <p:spPr>
          <a:xfrm>
            <a:off x="426554" y="21801142"/>
            <a:ext cx="4951881" cy="773001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>
                <a:solidFill>
                  <a:schemeClr val="bg1"/>
                </a:solidFill>
              </a:rPr>
              <a:t>現在</a:t>
            </a:r>
            <a:r>
              <a:rPr lang="ja-JP" altLang="en-US" sz="4400" dirty="0" smtClean="0">
                <a:solidFill>
                  <a:schemeClr val="bg1"/>
                </a:solidFill>
              </a:rPr>
              <a:t>の進捗状況</a:t>
            </a:r>
            <a:endParaRPr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45" name="ホームベース 44"/>
          <p:cNvSpPr/>
          <p:nvPr/>
        </p:nvSpPr>
        <p:spPr>
          <a:xfrm>
            <a:off x="12997671" y="14146513"/>
            <a:ext cx="3961401" cy="113749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 smtClean="0">
                <a:solidFill>
                  <a:schemeClr val="bg1"/>
                </a:solidFill>
              </a:rPr>
              <a:t>今後の計画</a:t>
            </a:r>
            <a:endParaRPr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604233" y="4157666"/>
            <a:ext cx="20146717" cy="186762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kumimoji="1" lang="ja-JP" altLang="en-US" sz="4000" dirty="0" smtClean="0">
                <a:solidFill>
                  <a:schemeClr val="tx1"/>
                </a:solidFill>
                <a:latin typeface="+mn-ea"/>
              </a:rPr>
              <a:t>千葉工業大学の「学生生活アンケート</a:t>
            </a:r>
            <a:r>
              <a:rPr kumimoji="1" lang="ja-JP" altLang="en-US" sz="4000" dirty="0" smtClean="0">
                <a:solidFill>
                  <a:schemeClr val="tx1"/>
                </a:solidFill>
                <a:latin typeface="+mn-ea"/>
              </a:rPr>
              <a:t>」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におい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て</a:t>
            </a:r>
            <a:r>
              <a:rPr kumimoji="1" lang="ja-JP" altLang="en-US" sz="4000" dirty="0" smtClean="0">
                <a:solidFill>
                  <a:schemeClr val="tx1"/>
                </a:solidFill>
                <a:latin typeface="+mn-ea"/>
              </a:rPr>
              <a:t>，各項目ごとでしか分析を行っていない．よって，</a:t>
            </a:r>
            <a:r>
              <a:rPr lang="ja-JP" altLang="en-US" sz="4000" dirty="0" smtClean="0">
                <a:solidFill>
                  <a:schemeClr val="tx1"/>
                </a:solidFill>
              </a:rPr>
              <a:t>「</a:t>
            </a:r>
            <a:r>
              <a:rPr lang="ja-JP" altLang="en-US" sz="4000" dirty="0">
                <a:solidFill>
                  <a:schemeClr val="tx1"/>
                </a:solidFill>
              </a:rPr>
              <a:t>学生生活アンケート」を発展</a:t>
            </a:r>
            <a:r>
              <a:rPr lang="ja-JP" altLang="en-US" sz="4000" dirty="0" smtClean="0">
                <a:solidFill>
                  <a:schemeClr val="tx1"/>
                </a:solidFill>
              </a:rPr>
              <a:t>させる</a:t>
            </a:r>
            <a:r>
              <a:rPr lang="ja-JP" altLang="en-US" sz="4000" dirty="0" smtClean="0">
                <a:solidFill>
                  <a:schemeClr val="tx1"/>
                </a:solidFill>
              </a:rPr>
              <a:t>ため</a:t>
            </a:r>
            <a:r>
              <a:rPr lang="ja-JP" altLang="en-US" sz="4000" dirty="0">
                <a:solidFill>
                  <a:schemeClr val="tx1"/>
                </a:solidFill>
              </a:rPr>
              <a:t>に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学生の意識や考え方を探し出す様々なデータマイニング分析手法の提案を目的とする．</a:t>
            </a:r>
            <a:endParaRPr lang="en-US" altLang="ja-JP" sz="4000" dirty="0" smtClean="0">
              <a:solidFill>
                <a:schemeClr val="tx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180231" y="21653270"/>
            <a:ext cx="20906813" cy="81872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12592665" y="13968420"/>
            <a:ext cx="8494379" cy="74238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180233" y="13898300"/>
            <a:ext cx="12036638" cy="74939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角丸四角形 53"/>
          <p:cNvSpPr/>
          <p:nvPr/>
        </p:nvSpPr>
        <p:spPr>
          <a:xfrm>
            <a:off x="426554" y="14995971"/>
            <a:ext cx="11385310" cy="61926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tx1"/>
                </a:solidFill>
              </a:rPr>
              <a:t>千葉</a:t>
            </a:r>
            <a:r>
              <a:rPr lang="ja-JP" altLang="en-US" sz="4400" dirty="0">
                <a:solidFill>
                  <a:schemeClr val="tx1"/>
                </a:solidFill>
              </a:rPr>
              <a:t>工業大学が実施した</a:t>
            </a:r>
            <a:r>
              <a:rPr lang="en-US" altLang="ja-JP" sz="4400" dirty="0">
                <a:solidFill>
                  <a:schemeClr val="tx1"/>
                </a:solidFill>
              </a:rPr>
              <a:t>2015 </a:t>
            </a:r>
            <a:r>
              <a:rPr lang="ja-JP" altLang="en-US" sz="4400" dirty="0">
                <a:solidFill>
                  <a:schemeClr val="tx1"/>
                </a:solidFill>
              </a:rPr>
              <a:t>年度版「</a:t>
            </a:r>
            <a:r>
              <a:rPr lang="ja-JP" altLang="en-US" sz="4400" dirty="0" smtClean="0">
                <a:solidFill>
                  <a:schemeClr val="tx1"/>
                </a:solidFill>
              </a:rPr>
              <a:t>学生生活</a:t>
            </a:r>
            <a:r>
              <a:rPr lang="ja-JP" altLang="en-US" sz="4400" dirty="0">
                <a:solidFill>
                  <a:schemeClr val="tx1"/>
                </a:solidFill>
              </a:rPr>
              <a:t>アンケート」を</a:t>
            </a:r>
            <a:r>
              <a:rPr lang="en-US" altLang="ja-JP" sz="4400" dirty="0">
                <a:solidFill>
                  <a:schemeClr val="tx1"/>
                </a:solidFill>
              </a:rPr>
              <a:t>Google </a:t>
            </a:r>
            <a:r>
              <a:rPr lang="ja-JP" altLang="en-US" sz="4400" dirty="0" smtClean="0">
                <a:solidFill>
                  <a:schemeClr val="tx1"/>
                </a:solidFill>
              </a:rPr>
              <a:t>フォームにて作成する．</a:t>
            </a:r>
            <a:r>
              <a:rPr lang="en-US" altLang="ja-JP" sz="4400" dirty="0" smtClean="0">
                <a:solidFill>
                  <a:schemeClr val="tx1"/>
                </a:solidFill>
              </a:rPr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tx1"/>
                </a:solidFill>
              </a:rPr>
              <a:t>千葉</a:t>
            </a:r>
            <a:r>
              <a:rPr lang="ja-JP" altLang="en-US" sz="4400" dirty="0">
                <a:solidFill>
                  <a:schemeClr val="tx1"/>
                </a:solidFill>
              </a:rPr>
              <a:t>工業大学の学生</a:t>
            </a:r>
            <a:r>
              <a:rPr lang="en-US" altLang="ja-JP" sz="4400" dirty="0">
                <a:solidFill>
                  <a:schemeClr val="tx1"/>
                </a:solidFill>
              </a:rPr>
              <a:t>100 </a:t>
            </a:r>
            <a:r>
              <a:rPr lang="ja-JP" altLang="en-US" sz="4400" dirty="0">
                <a:solidFill>
                  <a:schemeClr val="tx1"/>
                </a:solidFill>
              </a:rPr>
              <a:t>人分のアンケート</a:t>
            </a:r>
            <a:r>
              <a:rPr lang="ja-JP" altLang="en-US" sz="4400" dirty="0" smtClean="0">
                <a:solidFill>
                  <a:schemeClr val="tx1"/>
                </a:solidFill>
              </a:rPr>
              <a:t>を集める．</a:t>
            </a:r>
            <a:endParaRPr lang="en-US" altLang="ja-JP" sz="4400" dirty="0" smtClean="0">
              <a:solidFill>
                <a:schemeClr val="tx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tx1"/>
                </a:solidFill>
              </a:rPr>
              <a:t>学生</a:t>
            </a:r>
            <a:r>
              <a:rPr lang="ja-JP" altLang="en-US" sz="4400" dirty="0">
                <a:solidFill>
                  <a:schemeClr val="tx1"/>
                </a:solidFill>
              </a:rPr>
              <a:t>の意識や考え方に関するデータに注目し</a:t>
            </a:r>
            <a:r>
              <a:rPr lang="ja-JP" altLang="en-US" sz="4400" dirty="0" smtClean="0">
                <a:solidFill>
                  <a:schemeClr val="tx1"/>
                </a:solidFill>
              </a:rPr>
              <a:t>，独自</a:t>
            </a:r>
            <a:r>
              <a:rPr lang="ja-JP" altLang="en-US" sz="4400" dirty="0">
                <a:solidFill>
                  <a:schemeClr val="tx1"/>
                </a:solidFill>
              </a:rPr>
              <a:t>に分析，解析する</a:t>
            </a:r>
            <a:r>
              <a:rPr lang="ja-JP" altLang="en-US" sz="4400" dirty="0" smtClean="0">
                <a:solidFill>
                  <a:schemeClr val="tx1"/>
                </a:solidFill>
              </a:rPr>
              <a:t>．</a:t>
            </a:r>
            <a:endParaRPr lang="en-US" altLang="ja-JP" sz="4400" dirty="0" smtClean="0">
              <a:solidFill>
                <a:schemeClr val="tx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tx1"/>
                </a:solidFill>
              </a:rPr>
              <a:t>新た</a:t>
            </a:r>
            <a:r>
              <a:rPr lang="ja-JP" altLang="en-US" sz="4400" dirty="0">
                <a:solidFill>
                  <a:schemeClr val="tx1"/>
                </a:solidFill>
              </a:rPr>
              <a:t>な解析法とまとめ方を提案する．</a:t>
            </a:r>
            <a:endParaRPr kumimoji="1" lang="en-US" altLang="ja-JP" sz="4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188408" y="6300484"/>
            <a:ext cx="4680520" cy="744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/>
              <a:t>現在の分析状況</a:t>
            </a:r>
            <a:endParaRPr kumimoji="1" lang="ja-JP" altLang="en-US" sz="4400" dirty="0"/>
          </a:p>
        </p:txBody>
      </p:sp>
      <p:sp>
        <p:nvSpPr>
          <p:cNvPr id="33" name="正方形/長方形 32"/>
          <p:cNvSpPr/>
          <p:nvPr/>
        </p:nvSpPr>
        <p:spPr>
          <a:xfrm>
            <a:off x="14609811" y="6258597"/>
            <a:ext cx="3221707" cy="744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/>
              <a:t>理想</a:t>
            </a:r>
            <a:r>
              <a:rPr kumimoji="1" lang="ja-JP" altLang="en-US" sz="4400" dirty="0" smtClean="0"/>
              <a:t>の分析</a:t>
            </a:r>
            <a:endParaRPr kumimoji="1" lang="ja-JP" altLang="en-US" sz="44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32" y="8865685"/>
            <a:ext cx="8506049" cy="4762134"/>
          </a:xfrm>
          <a:prstGeom prst="rect">
            <a:avLst/>
          </a:prstGeom>
        </p:spPr>
      </p:pic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726020"/>
              </p:ext>
            </p:extLst>
          </p:nvPr>
        </p:nvGraphicFramePr>
        <p:xfrm>
          <a:off x="12781632" y="15500027"/>
          <a:ext cx="8209100" cy="567805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487863"/>
                <a:gridCol w="6721237"/>
              </a:tblGrid>
              <a:tr h="686907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3600" u="none" strike="noStrike" dirty="0">
                          <a:effectLst/>
                        </a:rPr>
                        <a:t>日程</a:t>
                      </a:r>
                      <a:endParaRPr lang="ja-JP" alt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600" u="none" strike="noStrike" dirty="0">
                          <a:effectLst/>
                        </a:rPr>
                        <a:t>内容</a:t>
                      </a:r>
                      <a:endParaRPr lang="ja-JP" alt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0994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3600" u="none" strike="noStrike">
                          <a:effectLst/>
                        </a:rPr>
                        <a:t>10 </a:t>
                      </a:r>
                      <a:r>
                        <a:rPr lang="ja-JP" altLang="en-US" sz="3600" u="none" strike="noStrike">
                          <a:effectLst/>
                        </a:rPr>
                        <a:t>月　</a:t>
                      </a:r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600" u="none" strike="noStrike" dirty="0">
                          <a:effectLst/>
                        </a:rPr>
                        <a:t>残り</a:t>
                      </a:r>
                      <a:r>
                        <a:rPr lang="en-US" altLang="ja-JP" sz="3600" u="none" strike="noStrike" dirty="0">
                          <a:effectLst/>
                        </a:rPr>
                        <a:t>78 </a:t>
                      </a:r>
                      <a:r>
                        <a:rPr lang="ja-JP" altLang="en-US" sz="3600" u="none" strike="noStrike" dirty="0">
                          <a:effectLst/>
                        </a:rPr>
                        <a:t>人分のアンケートを実施</a:t>
                      </a:r>
                      <a:endParaRPr lang="ja-JP" alt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0817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3600" u="none" strike="noStrike">
                          <a:effectLst/>
                        </a:rPr>
                        <a:t>11 </a:t>
                      </a:r>
                      <a:r>
                        <a:rPr lang="ja-JP" altLang="en-US" sz="3600" u="none" strike="noStrike">
                          <a:effectLst/>
                        </a:rPr>
                        <a:t>月</a:t>
                      </a:r>
                      <a:endParaRPr lang="ja-JP" alt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600" u="none" strike="noStrike" dirty="0">
                          <a:effectLst/>
                        </a:rPr>
                        <a:t>回収したデータの分析，解析</a:t>
                      </a:r>
                      <a:endParaRPr lang="ja-JP" alt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42411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3600" u="none" strike="noStrike" dirty="0">
                          <a:effectLst/>
                        </a:rPr>
                        <a:t>12 </a:t>
                      </a:r>
                      <a:r>
                        <a:rPr lang="ja-JP" altLang="en-US" sz="3600" u="none" strike="noStrike" dirty="0">
                          <a:effectLst/>
                        </a:rPr>
                        <a:t>月　</a:t>
                      </a:r>
                      <a:endParaRPr lang="ja-JP" alt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600" u="none" strike="noStrike" dirty="0">
                          <a:effectLst/>
                        </a:rPr>
                        <a:t>学生の意識と考え方が最も可視化出来た</a:t>
                      </a:r>
                      <a:r>
                        <a:rPr lang="ja-JP" altLang="en-US" sz="3600" u="none" strike="noStrike" dirty="0" smtClean="0">
                          <a:effectLst/>
                        </a:rPr>
                        <a:t>結果の提案</a:t>
                      </a:r>
                      <a:endParaRPr lang="ja-JP" alt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385834"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3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月，</a:t>
                      </a:r>
                      <a:r>
                        <a:rPr kumimoji="1" lang="en-US" altLang="ja-JP" sz="3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1" lang="ja-JP" altLang="en-US" sz="3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endParaRPr lang="ja-JP" alt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600" u="none" strike="noStrike" dirty="0">
                          <a:effectLst/>
                        </a:rPr>
                        <a:t>論文の執筆，発表資料の作成</a:t>
                      </a:r>
                      <a:endParaRPr lang="ja-JP" alt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" name="正方形/長方形 1"/>
          <p:cNvSpPr/>
          <p:nvPr/>
        </p:nvSpPr>
        <p:spPr>
          <a:xfrm>
            <a:off x="180232" y="2929585"/>
            <a:ext cx="20906812" cy="10777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0511" y="21743210"/>
            <a:ext cx="7740439" cy="7756821"/>
          </a:xfrm>
          <a:prstGeom prst="rect">
            <a:avLst/>
          </a:prstGeom>
        </p:spPr>
      </p:pic>
      <p:sp>
        <p:nvSpPr>
          <p:cNvPr id="6" name="円/楕円 5"/>
          <p:cNvSpPr/>
          <p:nvPr/>
        </p:nvSpPr>
        <p:spPr>
          <a:xfrm>
            <a:off x="13357696" y="23146947"/>
            <a:ext cx="6696744" cy="1138056"/>
          </a:xfrm>
          <a:prstGeom prst="ellipse">
            <a:avLst/>
          </a:prstGeom>
          <a:noFill/>
          <a:ln w="107950">
            <a:solidFill>
              <a:srgbClr val="FF0000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>
            <a:stCxn id="6" idx="2"/>
            <a:endCxn id="36" idx="3"/>
          </p:cNvCxnSpPr>
          <p:nvPr/>
        </p:nvCxnSpPr>
        <p:spPr>
          <a:xfrm flipH="1">
            <a:off x="11045999" y="23715975"/>
            <a:ext cx="2311697" cy="2160270"/>
          </a:xfrm>
          <a:prstGeom prst="straightConnector1">
            <a:avLst/>
          </a:prstGeom>
          <a:ln w="254000">
            <a:solidFill>
              <a:srgbClr val="FF0000">
                <a:alpha val="2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角丸四角形 35"/>
          <p:cNvSpPr/>
          <p:nvPr/>
        </p:nvSpPr>
        <p:spPr>
          <a:xfrm>
            <a:off x="979295" y="25172489"/>
            <a:ext cx="10066704" cy="1407511"/>
          </a:xfrm>
          <a:prstGeom prst="roundRect">
            <a:avLst/>
          </a:prstGeom>
          <a:solidFill>
            <a:schemeClr val="bg1"/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ja-JP" altLang="en-US" sz="4400" dirty="0">
                <a:solidFill>
                  <a:schemeClr val="tx1"/>
                </a:solidFill>
              </a:rPr>
              <a:t>学科を</a:t>
            </a:r>
            <a:r>
              <a:rPr lang="ja-JP" altLang="en-US" sz="4400" dirty="0" smtClean="0">
                <a:solidFill>
                  <a:schemeClr val="tx1"/>
                </a:solidFill>
              </a:rPr>
              <a:t>選んだ理由</a:t>
            </a:r>
            <a:r>
              <a:rPr lang="ja-JP" altLang="en-US" sz="4400" dirty="0">
                <a:solidFill>
                  <a:schemeClr val="tx1"/>
                </a:solidFill>
              </a:rPr>
              <a:t>の数</a:t>
            </a:r>
            <a:r>
              <a:rPr lang="ja-JP" altLang="en-US" sz="4400" dirty="0" smtClean="0">
                <a:solidFill>
                  <a:schemeClr val="tx1"/>
                </a:solidFill>
              </a:rPr>
              <a:t>がクラスター</a:t>
            </a:r>
            <a:r>
              <a:rPr lang="ja-JP" altLang="en-US" sz="4400" dirty="0">
                <a:solidFill>
                  <a:schemeClr val="tx1"/>
                </a:solidFill>
              </a:rPr>
              <a:t>を</a:t>
            </a:r>
            <a:r>
              <a:rPr lang="ja-JP" altLang="en-US" sz="4400" dirty="0" smtClean="0">
                <a:solidFill>
                  <a:schemeClr val="tx1"/>
                </a:solidFill>
              </a:rPr>
              <a:t>分ける大きな</a:t>
            </a:r>
            <a:r>
              <a:rPr lang="ja-JP" altLang="en-US" sz="4400" dirty="0">
                <a:solidFill>
                  <a:schemeClr val="tx1"/>
                </a:solidFill>
              </a:rPr>
              <a:t>理由になった</a:t>
            </a:r>
            <a:r>
              <a:rPr lang="ja-JP" altLang="en-US" sz="4400" dirty="0" smtClean="0">
                <a:solidFill>
                  <a:schemeClr val="tx1"/>
                </a:solidFill>
              </a:rPr>
              <a:t>．</a:t>
            </a:r>
            <a:endParaRPr lang="en-US" altLang="ja-JP" sz="4400" dirty="0" smtClean="0">
              <a:solidFill>
                <a:schemeClr val="tx1"/>
              </a:solidFill>
            </a:endParaRPr>
          </a:p>
        </p:txBody>
      </p:sp>
      <p:sp>
        <p:nvSpPr>
          <p:cNvPr id="38" name="円/楕円 37"/>
          <p:cNvSpPr/>
          <p:nvPr/>
        </p:nvSpPr>
        <p:spPr>
          <a:xfrm rot="5400000">
            <a:off x="11930941" y="24000898"/>
            <a:ext cx="6309894" cy="3456384"/>
          </a:xfrm>
          <a:prstGeom prst="ellipse">
            <a:avLst/>
          </a:prstGeom>
          <a:noFill/>
          <a:ln w="107950">
            <a:solidFill>
              <a:srgbClr val="92D050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/>
          <p:cNvSpPr/>
          <p:nvPr/>
        </p:nvSpPr>
        <p:spPr>
          <a:xfrm>
            <a:off x="969869" y="26712206"/>
            <a:ext cx="10066704" cy="1407511"/>
          </a:xfrm>
          <a:prstGeom prst="roundRect">
            <a:avLst/>
          </a:prstGeom>
          <a:solidFill>
            <a:schemeClr val="bg1"/>
          </a:solidFill>
          <a:ln w="698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ja-JP" altLang="en-US" sz="4400" dirty="0" smtClean="0">
                <a:solidFill>
                  <a:schemeClr val="tx1"/>
                </a:solidFill>
              </a:rPr>
              <a:t>左のクラスターは学科を選んだ理由が１つだった．</a:t>
            </a:r>
            <a:endParaRPr lang="en-US" altLang="ja-JP" sz="4400" dirty="0" smtClean="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/>
          <p:cNvCxnSpPr>
            <a:stCxn id="38" idx="4"/>
            <a:endCxn id="42" idx="3"/>
          </p:cNvCxnSpPr>
          <p:nvPr/>
        </p:nvCxnSpPr>
        <p:spPr>
          <a:xfrm flipH="1">
            <a:off x="11036573" y="25729090"/>
            <a:ext cx="2321123" cy="1686872"/>
          </a:xfrm>
          <a:prstGeom prst="straightConnector1">
            <a:avLst/>
          </a:prstGeom>
          <a:ln w="254000">
            <a:solidFill>
              <a:srgbClr val="92D050">
                <a:alpha val="2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 51"/>
          <p:cNvSpPr/>
          <p:nvPr/>
        </p:nvSpPr>
        <p:spPr>
          <a:xfrm>
            <a:off x="604232" y="22675008"/>
            <a:ext cx="11385310" cy="231636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marL="742950" indent="-742950">
              <a:buFont typeface="+mj-lt"/>
              <a:buAutoNum type="arabicPeriod"/>
            </a:pPr>
            <a:r>
              <a:rPr lang="en-US" altLang="ja-JP" sz="3600" dirty="0">
                <a:solidFill>
                  <a:schemeClr val="tx1"/>
                </a:solidFill>
              </a:rPr>
              <a:t>Google</a:t>
            </a:r>
            <a:r>
              <a:rPr lang="ja-JP" altLang="en-US" sz="3600" dirty="0">
                <a:solidFill>
                  <a:schemeClr val="tx1"/>
                </a:solidFill>
              </a:rPr>
              <a:t>フォームでアンケートを作成した．</a:t>
            </a:r>
            <a:endParaRPr lang="en-US" altLang="ja-JP" sz="3600" dirty="0">
              <a:solidFill>
                <a:schemeClr val="tx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solidFill>
                  <a:schemeClr val="tx1"/>
                </a:solidFill>
              </a:rPr>
              <a:t>研究室内で</a:t>
            </a:r>
            <a:r>
              <a:rPr lang="en-US" altLang="ja-JP" sz="3600" dirty="0">
                <a:solidFill>
                  <a:schemeClr val="tx1"/>
                </a:solidFill>
              </a:rPr>
              <a:t>20 </a:t>
            </a:r>
            <a:r>
              <a:rPr lang="ja-JP" altLang="en-US" sz="3600" dirty="0">
                <a:solidFill>
                  <a:schemeClr val="tx1"/>
                </a:solidFill>
              </a:rPr>
              <a:t>人分のアンケートを実施した．</a:t>
            </a:r>
            <a:endParaRPr lang="en-US" altLang="ja-JP" sz="3600" dirty="0">
              <a:solidFill>
                <a:schemeClr val="tx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solidFill>
                  <a:schemeClr val="tx1"/>
                </a:solidFill>
              </a:rPr>
              <a:t>最初の質問事項の</a:t>
            </a:r>
            <a:r>
              <a:rPr lang="en-US" altLang="ja-JP" sz="3600" dirty="0">
                <a:solidFill>
                  <a:schemeClr val="tx1"/>
                </a:solidFill>
              </a:rPr>
              <a:t>12</a:t>
            </a:r>
            <a:r>
              <a:rPr lang="ja-JP" altLang="en-US" sz="3600" dirty="0" smtClean="0">
                <a:solidFill>
                  <a:schemeClr val="tx1"/>
                </a:solidFill>
              </a:rPr>
              <a:t>項目までに</a:t>
            </a:r>
            <a:r>
              <a:rPr lang="ja-JP" altLang="en-US" sz="3600" dirty="0">
                <a:solidFill>
                  <a:schemeClr val="tx1"/>
                </a:solidFill>
              </a:rPr>
              <a:t>関してクラスター分析を行った．詳細は右の図に記載する．</a:t>
            </a:r>
            <a:endParaRPr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55" name="円/楕円 54"/>
          <p:cNvSpPr/>
          <p:nvPr/>
        </p:nvSpPr>
        <p:spPr>
          <a:xfrm rot="5400000">
            <a:off x="15763258" y="23848458"/>
            <a:ext cx="6309894" cy="3456384"/>
          </a:xfrm>
          <a:prstGeom prst="ellipse">
            <a:avLst/>
          </a:prstGeom>
          <a:noFill/>
          <a:ln w="107950">
            <a:solidFill>
              <a:srgbClr val="00B0F0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矢印コネクタ 56"/>
          <p:cNvCxnSpPr>
            <a:stCxn id="55" idx="4"/>
          </p:cNvCxnSpPr>
          <p:nvPr/>
        </p:nvCxnSpPr>
        <p:spPr>
          <a:xfrm flipH="1">
            <a:off x="11146840" y="25576650"/>
            <a:ext cx="6043173" cy="3268543"/>
          </a:xfrm>
          <a:prstGeom prst="straightConnector1">
            <a:avLst/>
          </a:prstGeom>
          <a:ln w="254000">
            <a:solidFill>
              <a:srgbClr val="00B0F0">
                <a:alpha val="2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角丸四角形 60"/>
          <p:cNvSpPr/>
          <p:nvPr/>
        </p:nvSpPr>
        <p:spPr>
          <a:xfrm>
            <a:off x="983676" y="28278092"/>
            <a:ext cx="10066704" cy="1407511"/>
          </a:xfrm>
          <a:prstGeom prst="roundRect">
            <a:avLst/>
          </a:prstGeom>
          <a:solidFill>
            <a:schemeClr val="bg1"/>
          </a:solidFill>
          <a:ln w="698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ja-JP" altLang="en-US" sz="4400" dirty="0" smtClean="0">
                <a:solidFill>
                  <a:schemeClr val="tx1"/>
                </a:solidFill>
              </a:rPr>
              <a:t>右のクラスターは学科を選んだ理由が複数あった．</a:t>
            </a:r>
            <a:endParaRPr lang="en-US" altLang="ja-JP" sz="4400" dirty="0" smtClean="0">
              <a:solidFill>
                <a:schemeClr val="tx1"/>
              </a:solidFill>
            </a:endParaRPr>
          </a:p>
        </p:txBody>
      </p:sp>
      <p:sp>
        <p:nvSpPr>
          <p:cNvPr id="71" name="角丸四角形 70"/>
          <p:cNvSpPr/>
          <p:nvPr/>
        </p:nvSpPr>
        <p:spPr>
          <a:xfrm>
            <a:off x="13016631" y="10506976"/>
            <a:ext cx="6173714" cy="276080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sz="5400" dirty="0" smtClean="0">
                <a:solidFill>
                  <a:srgbClr val="FF0000"/>
                </a:solidFill>
                <a:latin typeface="+mn-ea"/>
              </a:rPr>
              <a:t>因子分析</a:t>
            </a:r>
            <a:endParaRPr kumimoji="1" lang="en-US" altLang="ja-JP" sz="5400" dirty="0" smtClean="0">
              <a:solidFill>
                <a:srgbClr val="FF0000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5400" dirty="0" smtClean="0">
                <a:solidFill>
                  <a:srgbClr val="FF0000"/>
                </a:solidFill>
                <a:latin typeface="+mn-ea"/>
              </a:rPr>
              <a:t>クラスター分析</a:t>
            </a:r>
            <a:endParaRPr lang="en-US" altLang="ja-JP" sz="5400" dirty="0" smtClean="0">
              <a:solidFill>
                <a:srgbClr val="FF0000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5400" dirty="0" smtClean="0">
                <a:solidFill>
                  <a:srgbClr val="FF0000"/>
                </a:solidFill>
                <a:latin typeface="+mn-ea"/>
              </a:rPr>
              <a:t>対応</a:t>
            </a:r>
            <a:r>
              <a:rPr kumimoji="1" lang="ja-JP" altLang="en-US" sz="5400" dirty="0" smtClean="0">
                <a:solidFill>
                  <a:srgbClr val="FF0000"/>
                </a:solidFill>
                <a:latin typeface="+mn-ea"/>
              </a:rPr>
              <a:t>分析</a:t>
            </a:r>
            <a:r>
              <a:rPr kumimoji="1" lang="en-US" altLang="ja-JP" sz="5400" dirty="0" smtClean="0">
                <a:solidFill>
                  <a:srgbClr val="FF0000"/>
                </a:solidFill>
                <a:latin typeface="+mn-ea"/>
              </a:rPr>
              <a:t>etc...</a:t>
            </a:r>
          </a:p>
        </p:txBody>
      </p:sp>
      <p:sp>
        <p:nvSpPr>
          <p:cNvPr id="72" name="ホームベース 71"/>
          <p:cNvSpPr/>
          <p:nvPr/>
        </p:nvSpPr>
        <p:spPr>
          <a:xfrm>
            <a:off x="12920787" y="9416857"/>
            <a:ext cx="6599754" cy="76271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400" dirty="0" smtClean="0">
                <a:solidFill>
                  <a:schemeClr val="bg1"/>
                </a:solidFill>
              </a:rPr>
              <a:t>活用</a:t>
            </a:r>
            <a:r>
              <a:rPr lang="ja-JP" altLang="en-US" sz="4400" dirty="0">
                <a:solidFill>
                  <a:schemeClr val="bg1"/>
                </a:solidFill>
              </a:rPr>
              <a:t>予定</a:t>
            </a:r>
            <a:r>
              <a:rPr lang="ja-JP" altLang="en-US" sz="4400" dirty="0" smtClean="0">
                <a:solidFill>
                  <a:schemeClr val="bg1"/>
                </a:solidFill>
              </a:rPr>
              <a:t>の分析手法</a:t>
            </a:r>
            <a:endParaRPr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054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</TotalTime>
  <Words>322</Words>
  <Application>Microsoft Office PowerPoint</Application>
  <PresentationFormat>ユーザー設定</PresentationFormat>
  <Paragraphs>36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kawate</cp:lastModifiedBy>
  <cp:revision>117</cp:revision>
  <dcterms:created xsi:type="dcterms:W3CDTF">2012-09-17T17:26:59Z</dcterms:created>
  <dcterms:modified xsi:type="dcterms:W3CDTF">2016-10-12T11:19:05Z</dcterms:modified>
</cp:coreProperties>
</file>