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797675" cy="9926638"/>
  <p:defaultTextStyle>
    <a:defPPr>
      <a:defRPr lang="ja-JP"/>
    </a:defPPr>
    <a:lvl1pPr marL="0" algn="l" defTabSz="2479670" rtl="0" eaLnBrk="1" latinLnBrk="0" hangingPunct="1">
      <a:defRPr kumimoji="1" sz="4881" kern="1200">
        <a:solidFill>
          <a:schemeClr val="tx1"/>
        </a:solidFill>
        <a:latin typeface="+mn-lt"/>
        <a:ea typeface="+mn-ea"/>
        <a:cs typeface="+mn-cs"/>
      </a:defRPr>
    </a:lvl1pPr>
    <a:lvl2pPr marL="1239835" algn="l" defTabSz="2479670" rtl="0" eaLnBrk="1" latinLnBrk="0" hangingPunct="1">
      <a:defRPr kumimoji="1" sz="4881" kern="1200">
        <a:solidFill>
          <a:schemeClr val="tx1"/>
        </a:solidFill>
        <a:latin typeface="+mn-lt"/>
        <a:ea typeface="+mn-ea"/>
        <a:cs typeface="+mn-cs"/>
      </a:defRPr>
    </a:lvl2pPr>
    <a:lvl3pPr marL="2479670" algn="l" defTabSz="2479670" rtl="0" eaLnBrk="1" latinLnBrk="0" hangingPunct="1">
      <a:defRPr kumimoji="1" sz="4881" kern="1200">
        <a:solidFill>
          <a:schemeClr val="tx1"/>
        </a:solidFill>
        <a:latin typeface="+mn-lt"/>
        <a:ea typeface="+mn-ea"/>
        <a:cs typeface="+mn-cs"/>
      </a:defRPr>
    </a:lvl3pPr>
    <a:lvl4pPr marL="3719505" algn="l" defTabSz="2479670" rtl="0" eaLnBrk="1" latinLnBrk="0" hangingPunct="1">
      <a:defRPr kumimoji="1" sz="4881" kern="1200">
        <a:solidFill>
          <a:schemeClr val="tx1"/>
        </a:solidFill>
        <a:latin typeface="+mn-lt"/>
        <a:ea typeface="+mn-ea"/>
        <a:cs typeface="+mn-cs"/>
      </a:defRPr>
    </a:lvl4pPr>
    <a:lvl5pPr marL="4959340" algn="l" defTabSz="2479670" rtl="0" eaLnBrk="1" latinLnBrk="0" hangingPunct="1">
      <a:defRPr kumimoji="1" sz="4881" kern="1200">
        <a:solidFill>
          <a:schemeClr val="tx1"/>
        </a:solidFill>
        <a:latin typeface="+mn-lt"/>
        <a:ea typeface="+mn-ea"/>
        <a:cs typeface="+mn-cs"/>
      </a:defRPr>
    </a:lvl5pPr>
    <a:lvl6pPr marL="6199175" algn="l" defTabSz="2479670" rtl="0" eaLnBrk="1" latinLnBrk="0" hangingPunct="1">
      <a:defRPr kumimoji="1" sz="4881" kern="1200">
        <a:solidFill>
          <a:schemeClr val="tx1"/>
        </a:solidFill>
        <a:latin typeface="+mn-lt"/>
        <a:ea typeface="+mn-ea"/>
        <a:cs typeface="+mn-cs"/>
      </a:defRPr>
    </a:lvl6pPr>
    <a:lvl7pPr marL="7439010" algn="l" defTabSz="2479670" rtl="0" eaLnBrk="1" latinLnBrk="0" hangingPunct="1">
      <a:defRPr kumimoji="1" sz="4881" kern="1200">
        <a:solidFill>
          <a:schemeClr val="tx1"/>
        </a:solidFill>
        <a:latin typeface="+mn-lt"/>
        <a:ea typeface="+mn-ea"/>
        <a:cs typeface="+mn-cs"/>
      </a:defRPr>
    </a:lvl7pPr>
    <a:lvl8pPr marL="8678845" algn="l" defTabSz="2479670" rtl="0" eaLnBrk="1" latinLnBrk="0" hangingPunct="1">
      <a:defRPr kumimoji="1" sz="4881" kern="1200">
        <a:solidFill>
          <a:schemeClr val="tx1"/>
        </a:solidFill>
        <a:latin typeface="+mn-lt"/>
        <a:ea typeface="+mn-ea"/>
        <a:cs typeface="+mn-cs"/>
      </a:defRPr>
    </a:lvl8pPr>
    <a:lvl9pPr marL="9918680" algn="l" defTabSz="2479670" rtl="0" eaLnBrk="1" latinLnBrk="0" hangingPunct="1">
      <a:defRPr kumimoji="1" sz="488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26" d="100"/>
          <a:sy n="26" d="100"/>
        </p:scale>
        <p:origin x="36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51004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00184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09752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265875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216724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910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2912" y="11058863"/>
            <a:ext cx="9046274"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5461" y="11058863"/>
            <a:ext cx="9090826"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259301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18923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25815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64486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smtClean="0"/>
              <a:t>図を追加</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35F74AC-96FE-4400-B77B-3C379D56E07B}" type="datetimeFigureOut">
              <a:rPr kumimoji="1" lang="ja-JP" altLang="en-US" smtClean="0"/>
              <a:t>2016/12/12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47008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B35F74AC-96FE-4400-B77B-3C379D56E07B}" type="datetimeFigureOut">
              <a:rPr kumimoji="1" lang="ja-JP" altLang="en-US" smtClean="0"/>
              <a:t>2016/12/12</a:t>
            </a:fld>
            <a:endParaRPr kumimoji="1" lang="ja-JP"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40573592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kumimoji="1"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kumimoji="1"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kumimoji="1"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kumimoji="1"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en-US"/>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9316" y="342900"/>
            <a:ext cx="20178921" cy="1015663"/>
          </a:xfrm>
          <a:prstGeom prst="rect">
            <a:avLst/>
          </a:prstGeom>
          <a:noFill/>
        </p:spPr>
        <p:txBody>
          <a:bodyPr wrap="none" rtlCol="0">
            <a:spAutoFit/>
          </a:bodyPr>
          <a:lstStyle/>
          <a:p>
            <a:pPr algn="ctr"/>
            <a:r>
              <a:rPr lang="ja-JP" altLang="en-US" sz="6000" dirty="0" smtClean="0"/>
              <a:t>知財活用アイディア全国大会</a:t>
            </a:r>
            <a:r>
              <a:rPr lang="en-US" altLang="ja-JP" sz="6000" dirty="0" smtClean="0"/>
              <a:t>2016</a:t>
            </a:r>
            <a:r>
              <a:rPr lang="ja-JP" altLang="en-US" sz="6000" dirty="0" err="1" smtClean="0"/>
              <a:t>での</a:t>
            </a:r>
            <a:r>
              <a:rPr lang="ja-JP" altLang="en-US" sz="6000" dirty="0" smtClean="0"/>
              <a:t>ビジネスアイディア創出</a:t>
            </a:r>
            <a:endParaRPr kumimoji="1" lang="ja-JP" altLang="en-US" sz="6000" dirty="0"/>
          </a:p>
        </p:txBody>
      </p:sp>
      <p:sp>
        <p:nvSpPr>
          <p:cNvPr id="5" name="テキスト ボックス 4"/>
          <p:cNvSpPr txBox="1"/>
          <p:nvPr/>
        </p:nvSpPr>
        <p:spPr>
          <a:xfrm>
            <a:off x="4196034" y="1358563"/>
            <a:ext cx="13005483" cy="923330"/>
          </a:xfrm>
          <a:prstGeom prst="rect">
            <a:avLst/>
          </a:prstGeom>
          <a:noFill/>
        </p:spPr>
        <p:txBody>
          <a:bodyPr wrap="none" rtlCol="0">
            <a:spAutoFit/>
          </a:bodyPr>
          <a:lstStyle/>
          <a:p>
            <a:pPr algn="ctr"/>
            <a:r>
              <a:rPr kumimoji="1" lang="en-US" altLang="ja-JP" sz="5400" dirty="0" smtClean="0">
                <a:latin typeface="+mj-ea"/>
                <a:ea typeface="+mj-ea"/>
              </a:rPr>
              <a:t>PM</a:t>
            </a:r>
            <a:r>
              <a:rPr kumimoji="1" lang="ja-JP" altLang="en-US" sz="5400" dirty="0" smtClean="0">
                <a:latin typeface="+mj-ea"/>
                <a:ea typeface="+mj-ea"/>
              </a:rPr>
              <a:t>コース　矢吹研究室　</a:t>
            </a:r>
            <a:r>
              <a:rPr kumimoji="1" lang="en-US" altLang="ja-JP" sz="5400" dirty="0" smtClean="0">
                <a:latin typeface="+mj-ea"/>
                <a:ea typeface="+mj-ea"/>
              </a:rPr>
              <a:t>1442043</a:t>
            </a:r>
            <a:r>
              <a:rPr kumimoji="1" lang="ja-JP" altLang="en-US" sz="5400" dirty="0" smtClean="0">
                <a:latin typeface="+mj-ea"/>
                <a:ea typeface="+mj-ea"/>
              </a:rPr>
              <a:t>　川崎貴雅</a:t>
            </a:r>
            <a:endParaRPr kumimoji="1" lang="ja-JP" altLang="en-US" sz="5400" dirty="0">
              <a:latin typeface="+mj-ea"/>
              <a:ea typeface="+mj-ea"/>
            </a:endParaRPr>
          </a:p>
        </p:txBody>
      </p:sp>
      <p:sp>
        <p:nvSpPr>
          <p:cNvPr id="9" name="テキスト ボックス 8"/>
          <p:cNvSpPr txBox="1"/>
          <p:nvPr/>
        </p:nvSpPr>
        <p:spPr>
          <a:xfrm>
            <a:off x="2095500" y="4229100"/>
            <a:ext cx="184731" cy="843436"/>
          </a:xfrm>
          <a:prstGeom prst="rect">
            <a:avLst/>
          </a:prstGeom>
          <a:noFill/>
        </p:spPr>
        <p:txBody>
          <a:bodyPr wrap="none" rtlCol="0">
            <a:spAutoFit/>
          </a:bodyPr>
          <a:lstStyle/>
          <a:p>
            <a:endParaRPr kumimoji="1" lang="ja-JP" altLang="en-US" dirty="0"/>
          </a:p>
        </p:txBody>
      </p:sp>
      <p:sp>
        <p:nvSpPr>
          <p:cNvPr id="11" name="テキスト ボックス 10"/>
          <p:cNvSpPr txBox="1"/>
          <p:nvPr/>
        </p:nvSpPr>
        <p:spPr>
          <a:xfrm>
            <a:off x="2362200" y="3299937"/>
            <a:ext cx="18873996" cy="3046988"/>
          </a:xfrm>
          <a:prstGeom prst="rect">
            <a:avLst/>
          </a:prstGeom>
          <a:noFill/>
        </p:spPr>
        <p:txBody>
          <a:bodyPr wrap="square" rtlCol="0">
            <a:spAutoFit/>
          </a:bodyPr>
          <a:lstStyle/>
          <a:p>
            <a:r>
              <a:rPr lang="ja-JP" altLang="en-US" sz="4800" dirty="0" smtClean="0"/>
              <a:t>中小企業　　　　　　　　　　　知的財産や商品アイディアを持たない．</a:t>
            </a:r>
            <a:endParaRPr lang="en-US" altLang="ja-JP" sz="4800" dirty="0" smtClean="0"/>
          </a:p>
          <a:p>
            <a:endParaRPr kumimoji="1" lang="en-US" altLang="ja-JP" sz="4800" dirty="0" smtClean="0"/>
          </a:p>
          <a:p>
            <a:r>
              <a:rPr kumimoji="1" lang="ja-JP" altLang="en-US" sz="4800" dirty="0" smtClean="0"/>
              <a:t>大企業・大学　　　　　</a:t>
            </a:r>
            <a:r>
              <a:rPr lang="ja-JP" altLang="en-US" sz="4800" dirty="0"/>
              <a:t> </a:t>
            </a:r>
            <a:r>
              <a:rPr lang="ja-JP" altLang="en-US" sz="4800" dirty="0" smtClean="0"/>
              <a:t> </a:t>
            </a:r>
            <a:r>
              <a:rPr kumimoji="1" lang="ja-JP" altLang="en-US" sz="4800" dirty="0" smtClean="0"/>
              <a:t>　　　規模が小ささから使われない特許がある．</a:t>
            </a:r>
            <a:endParaRPr kumimoji="1" lang="en-US" altLang="ja-JP" sz="4800" dirty="0" smtClean="0"/>
          </a:p>
          <a:p>
            <a:r>
              <a:rPr kumimoji="1" lang="ja-JP" altLang="en-US" sz="4800" dirty="0" smtClean="0"/>
              <a:t>　　　　　　　　　　　　　　　　</a:t>
            </a:r>
            <a:r>
              <a:rPr kumimoji="1" lang="ja-JP" altLang="en-US" sz="4800" smtClean="0"/>
              <a:t>   未使用</a:t>
            </a:r>
            <a:r>
              <a:rPr kumimoji="1" lang="ja-JP" altLang="en-US" sz="4800" dirty="0" smtClean="0"/>
              <a:t>特許の一部に開放特許がある．</a:t>
            </a:r>
            <a:endParaRPr kumimoji="1" lang="en-US" altLang="ja-JP" sz="4800" dirty="0" smtClean="0"/>
          </a:p>
        </p:txBody>
      </p:sp>
      <p:sp>
        <p:nvSpPr>
          <p:cNvPr id="15" name="テキスト ボックス 14"/>
          <p:cNvSpPr txBox="1"/>
          <p:nvPr/>
        </p:nvSpPr>
        <p:spPr>
          <a:xfrm>
            <a:off x="627634" y="7989479"/>
            <a:ext cx="20135150" cy="1323439"/>
          </a:xfrm>
          <a:prstGeom prst="rect">
            <a:avLst/>
          </a:prstGeom>
          <a:noFill/>
        </p:spPr>
        <p:txBody>
          <a:bodyPr wrap="square" rtlCol="0">
            <a:spAutoFit/>
          </a:bodyPr>
          <a:lstStyle/>
          <a:p>
            <a:r>
              <a:rPr kumimoji="1" lang="ja-JP" altLang="en-US" sz="8000" dirty="0" smtClean="0">
                <a:solidFill>
                  <a:srgbClr val="FF0000"/>
                </a:solidFill>
              </a:rPr>
              <a:t>しかし，開放特許が十分に活用されていない！</a:t>
            </a:r>
            <a:endParaRPr kumimoji="1" lang="ja-JP" altLang="en-US" sz="8000" dirty="0">
              <a:solidFill>
                <a:srgbClr val="FF0000"/>
              </a:solidFill>
            </a:endParaRPr>
          </a:p>
        </p:txBody>
      </p:sp>
      <p:sp>
        <p:nvSpPr>
          <p:cNvPr id="16" name="テキスト ボックス 15"/>
          <p:cNvSpPr txBox="1"/>
          <p:nvPr/>
        </p:nvSpPr>
        <p:spPr>
          <a:xfrm>
            <a:off x="1110888" y="10224163"/>
            <a:ext cx="18696144" cy="1569660"/>
          </a:xfrm>
          <a:prstGeom prst="rect">
            <a:avLst/>
          </a:prstGeom>
          <a:noFill/>
        </p:spPr>
        <p:txBody>
          <a:bodyPr wrap="none" rtlCol="0">
            <a:spAutoFit/>
          </a:bodyPr>
          <a:lstStyle/>
          <a:p>
            <a:r>
              <a:rPr kumimoji="1" lang="ja-JP" altLang="en-US" sz="4800" dirty="0" smtClean="0"/>
              <a:t>開放特許の活用のため学生から斬新な商品アイディアの創出してもらい</a:t>
            </a:r>
            <a:endParaRPr kumimoji="1" lang="en-US" altLang="ja-JP" sz="4800" dirty="0" smtClean="0"/>
          </a:p>
          <a:p>
            <a:r>
              <a:rPr kumimoji="1" lang="ja-JP" altLang="en-US" sz="4800" dirty="0" smtClean="0"/>
              <a:t>商品化を希望する企業とマッチングさせる</a:t>
            </a:r>
            <a:r>
              <a:rPr lang="ja-JP" altLang="en-US" sz="4800" dirty="0" smtClean="0"/>
              <a:t>．</a:t>
            </a:r>
            <a:endParaRPr lang="en-US" altLang="ja-JP" sz="4800" dirty="0" smtClean="0"/>
          </a:p>
        </p:txBody>
      </p:sp>
      <p:sp>
        <p:nvSpPr>
          <p:cNvPr id="17" name="正方形/長方形 16"/>
          <p:cNvSpPr/>
          <p:nvPr/>
        </p:nvSpPr>
        <p:spPr>
          <a:xfrm>
            <a:off x="247583" y="2689651"/>
            <a:ext cx="1781591" cy="1539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smtClean="0"/>
              <a:t>背景</a:t>
            </a:r>
            <a:endParaRPr kumimoji="1" lang="ja-JP" altLang="en-US" sz="5400" dirty="0"/>
          </a:p>
        </p:txBody>
      </p:sp>
      <p:sp>
        <p:nvSpPr>
          <p:cNvPr id="25" name="テキスト ボックス 24"/>
          <p:cNvSpPr txBox="1"/>
          <p:nvPr/>
        </p:nvSpPr>
        <p:spPr>
          <a:xfrm>
            <a:off x="2563985" y="13071424"/>
            <a:ext cx="17487900" cy="1594539"/>
          </a:xfrm>
          <a:prstGeom prst="rect">
            <a:avLst/>
          </a:prstGeom>
          <a:noFill/>
        </p:spPr>
        <p:txBody>
          <a:bodyPr wrap="square" rtlCol="0">
            <a:spAutoFit/>
          </a:bodyPr>
          <a:lstStyle/>
          <a:p>
            <a:r>
              <a:rPr lang="ja-JP" altLang="en-US" dirty="0" smtClean="0"/>
              <a:t>富士通の開放特許技術を活用して</a:t>
            </a:r>
            <a:r>
              <a:rPr lang="ja-JP" altLang="en-US" dirty="0"/>
              <a:t>，</a:t>
            </a:r>
            <a:r>
              <a:rPr lang="ja-JP" altLang="en-US" dirty="0" smtClean="0"/>
              <a:t>斬新な商品アイディアを提示中小企業の新事業に繋がるようにする．</a:t>
            </a:r>
            <a:endParaRPr kumimoji="1" lang="en-US" altLang="ja-JP" dirty="0" smtClean="0"/>
          </a:p>
        </p:txBody>
      </p:sp>
      <p:sp>
        <p:nvSpPr>
          <p:cNvPr id="28" name="テキスト ボックス 27"/>
          <p:cNvSpPr txBox="1"/>
          <p:nvPr/>
        </p:nvSpPr>
        <p:spPr>
          <a:xfrm>
            <a:off x="2563985" y="16192969"/>
            <a:ext cx="16978672" cy="1594539"/>
          </a:xfrm>
          <a:prstGeom prst="rect">
            <a:avLst/>
          </a:prstGeom>
          <a:noFill/>
        </p:spPr>
        <p:txBody>
          <a:bodyPr wrap="square" rtlCol="0">
            <a:spAutoFit/>
          </a:bodyPr>
          <a:lstStyle/>
          <a:p>
            <a:r>
              <a:rPr kumimoji="1" lang="en-US" altLang="ja-JP" dirty="0" smtClean="0"/>
              <a:t>PM</a:t>
            </a:r>
            <a:r>
              <a:rPr kumimoji="1" lang="ja-JP" altLang="en-US" dirty="0" smtClean="0"/>
              <a:t>学科とデザイン科学科共同で商品アイディアを創出する．</a:t>
            </a:r>
            <a:endParaRPr kumimoji="1" lang="en-US" altLang="ja-JP" dirty="0" smtClean="0"/>
          </a:p>
          <a:p>
            <a:r>
              <a:rPr kumimoji="1" lang="ja-JP" altLang="en-US" dirty="0" smtClean="0"/>
              <a:t>下記は作業一覧</a:t>
            </a:r>
            <a:endParaRPr kumimoji="1" lang="ja-JP" altLang="en-US" dirty="0"/>
          </a:p>
        </p:txBody>
      </p:sp>
      <p:sp>
        <p:nvSpPr>
          <p:cNvPr id="33" name="テキスト ボックス 32"/>
          <p:cNvSpPr txBox="1"/>
          <p:nvPr/>
        </p:nvSpPr>
        <p:spPr>
          <a:xfrm>
            <a:off x="1371316" y="25963972"/>
            <a:ext cx="8244565" cy="3847848"/>
          </a:xfrm>
          <a:prstGeom prst="rect">
            <a:avLst/>
          </a:prstGeom>
          <a:noFill/>
        </p:spPr>
        <p:txBody>
          <a:bodyPr wrap="none" rtlCol="0">
            <a:spAutoFit/>
          </a:bodyPr>
          <a:lstStyle/>
          <a:p>
            <a:r>
              <a:rPr lang="ja-JP" altLang="en-US" dirty="0" smtClean="0">
                <a:effectLst/>
              </a:rPr>
              <a:t>アイディアシート</a:t>
            </a:r>
            <a:endParaRPr lang="en-US" altLang="ja-JP" dirty="0" smtClean="0">
              <a:effectLst/>
            </a:endParaRPr>
          </a:p>
          <a:p>
            <a:r>
              <a:rPr lang="ja-JP" altLang="en-US" dirty="0" smtClean="0">
                <a:effectLst/>
              </a:rPr>
              <a:t>ロゴデザイン</a:t>
            </a:r>
          </a:p>
          <a:p>
            <a:r>
              <a:rPr lang="ja-JP" altLang="en-US" dirty="0" smtClean="0"/>
              <a:t>視線検知技術を使ったリモコン</a:t>
            </a:r>
            <a:endParaRPr lang="en-US" altLang="ja-JP" dirty="0" smtClean="0"/>
          </a:p>
          <a:p>
            <a:r>
              <a:rPr lang="ja-JP" altLang="en-US" dirty="0" smtClean="0">
                <a:effectLst/>
              </a:rPr>
              <a:t>のデザインサンプル品</a:t>
            </a:r>
          </a:p>
          <a:p>
            <a:r>
              <a:rPr lang="ja-JP" altLang="en-US" dirty="0" smtClean="0">
                <a:effectLst/>
              </a:rPr>
              <a:t>中間，最終発表用資料</a:t>
            </a:r>
            <a:endParaRPr kumimoji="1" lang="ja-JP" altLang="en-US" dirty="0"/>
          </a:p>
        </p:txBody>
      </p:sp>
      <p:graphicFrame>
        <p:nvGraphicFramePr>
          <p:cNvPr id="36" name="オブジェクト 35"/>
          <p:cNvGraphicFramePr>
            <a:graphicFrameLocks noChangeAspect="1"/>
          </p:cNvGraphicFramePr>
          <p:nvPr>
            <p:extLst>
              <p:ext uri="{D42A27DB-BD31-4B8C-83A1-F6EECF244321}">
                <p14:modId xmlns:p14="http://schemas.microsoft.com/office/powerpoint/2010/main" val="324058131"/>
              </p:ext>
            </p:extLst>
          </p:nvPr>
        </p:nvGraphicFramePr>
        <p:xfrm>
          <a:off x="10883552" y="24194940"/>
          <a:ext cx="9093895" cy="4409344"/>
        </p:xfrm>
        <a:graphic>
          <a:graphicData uri="http://schemas.openxmlformats.org/presentationml/2006/ole">
            <mc:AlternateContent xmlns:mc="http://schemas.openxmlformats.org/markup-compatibility/2006">
              <mc:Choice xmlns:v="urn:schemas-microsoft-com:vml" Requires="v">
                <p:oleObj spid="_x0000_s1045" name="Acrobat Document" r:id="rId3" imgW="4743274" imgH="2676227" progId="AcroExch.Document.7">
                  <p:embed/>
                </p:oleObj>
              </mc:Choice>
              <mc:Fallback>
                <p:oleObj name="Acrobat Document" r:id="rId3" imgW="4743274" imgH="2676227" progId="AcroExch.Document.7">
                  <p:embed/>
                  <p:pic>
                    <p:nvPicPr>
                      <p:cNvPr id="0" name=""/>
                      <p:cNvPicPr/>
                      <p:nvPr/>
                    </p:nvPicPr>
                    <p:blipFill>
                      <a:blip r:embed="rId4"/>
                      <a:stretch>
                        <a:fillRect/>
                      </a:stretch>
                    </p:blipFill>
                    <p:spPr>
                      <a:xfrm>
                        <a:off x="10883552" y="24194940"/>
                        <a:ext cx="9093895" cy="4409344"/>
                      </a:xfrm>
                      <a:prstGeom prst="rect">
                        <a:avLst/>
                      </a:prstGeom>
                    </p:spPr>
                  </p:pic>
                </p:oleObj>
              </mc:Fallback>
            </mc:AlternateContent>
          </a:graphicData>
        </a:graphic>
      </p:graphicFrame>
      <p:sp>
        <p:nvSpPr>
          <p:cNvPr id="37" name="テキスト ボックス 36"/>
          <p:cNvSpPr txBox="1"/>
          <p:nvPr/>
        </p:nvSpPr>
        <p:spPr>
          <a:xfrm>
            <a:off x="10018448" y="28968384"/>
            <a:ext cx="11287064" cy="843436"/>
          </a:xfrm>
          <a:prstGeom prst="rect">
            <a:avLst/>
          </a:prstGeom>
          <a:noFill/>
        </p:spPr>
        <p:txBody>
          <a:bodyPr wrap="none" rtlCol="0">
            <a:spAutoFit/>
          </a:bodyPr>
          <a:lstStyle/>
          <a:p>
            <a:r>
              <a:rPr kumimoji="1" lang="ja-JP" altLang="en-US" dirty="0" smtClean="0"/>
              <a:t>図</a:t>
            </a:r>
            <a:r>
              <a:rPr kumimoji="1" lang="en-US" altLang="ja-JP" dirty="0" smtClean="0"/>
              <a:t>1</a:t>
            </a:r>
            <a:r>
              <a:rPr kumimoji="1" lang="ja-JP" altLang="en-US" dirty="0" smtClean="0"/>
              <a:t>　視線検知を作ったリモコンのデザイン</a:t>
            </a:r>
            <a:endParaRPr kumimoji="1" lang="ja-JP" altLang="en-US" dirty="0"/>
          </a:p>
        </p:txBody>
      </p:sp>
      <p:sp>
        <p:nvSpPr>
          <p:cNvPr id="41" name="正方形/長方形 40"/>
          <p:cNvSpPr/>
          <p:nvPr/>
        </p:nvSpPr>
        <p:spPr>
          <a:xfrm>
            <a:off x="247583" y="13092458"/>
            <a:ext cx="1781591" cy="1539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a:t>目的</a:t>
            </a:r>
            <a:endParaRPr kumimoji="1" lang="ja-JP" altLang="en-US" sz="5400" dirty="0"/>
          </a:p>
        </p:txBody>
      </p:sp>
      <p:sp>
        <p:nvSpPr>
          <p:cNvPr id="42" name="正方形/長方形 41"/>
          <p:cNvSpPr/>
          <p:nvPr/>
        </p:nvSpPr>
        <p:spPr>
          <a:xfrm>
            <a:off x="247583" y="16246175"/>
            <a:ext cx="1781591" cy="1539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a:t>方法</a:t>
            </a:r>
            <a:endParaRPr kumimoji="1" lang="ja-JP" altLang="en-US" sz="5400" dirty="0"/>
          </a:p>
        </p:txBody>
      </p:sp>
      <p:sp>
        <p:nvSpPr>
          <p:cNvPr id="43" name="正方形/長方形 42"/>
          <p:cNvSpPr/>
          <p:nvPr/>
        </p:nvSpPr>
        <p:spPr>
          <a:xfrm>
            <a:off x="247583" y="24144641"/>
            <a:ext cx="3486217" cy="1539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400" dirty="0" smtClean="0"/>
              <a:t>進捗</a:t>
            </a:r>
            <a:r>
              <a:rPr lang="ja-JP" altLang="en-US" sz="5400" dirty="0"/>
              <a:t>状況</a:t>
            </a:r>
            <a:endParaRPr kumimoji="1" lang="ja-JP" altLang="en-US" sz="5400" dirty="0"/>
          </a:p>
        </p:txBody>
      </p:sp>
      <p:sp>
        <p:nvSpPr>
          <p:cNvPr id="44" name="下矢印 43"/>
          <p:cNvSpPr/>
          <p:nvPr/>
        </p:nvSpPr>
        <p:spPr>
          <a:xfrm>
            <a:off x="10100422" y="6748860"/>
            <a:ext cx="120751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a:off x="6629400" y="3339705"/>
            <a:ext cx="1790700" cy="813342"/>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a:off x="6591300" y="4863705"/>
            <a:ext cx="1790700" cy="813342"/>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ホームベース 47"/>
          <p:cNvSpPr/>
          <p:nvPr/>
        </p:nvSpPr>
        <p:spPr>
          <a:xfrm>
            <a:off x="3657600" y="20002500"/>
            <a:ext cx="3771900" cy="15047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アイディア提案</a:t>
            </a:r>
            <a:endParaRPr kumimoji="1" lang="ja-JP" altLang="en-US" sz="3200" dirty="0"/>
          </a:p>
        </p:txBody>
      </p:sp>
      <p:sp>
        <p:nvSpPr>
          <p:cNvPr id="49" name="山形 48"/>
          <p:cNvSpPr/>
          <p:nvPr/>
        </p:nvSpPr>
        <p:spPr>
          <a:xfrm>
            <a:off x="7266874" y="19947332"/>
            <a:ext cx="3851835" cy="15047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smtClean="0">
                <a:solidFill>
                  <a:schemeClr val="bg1"/>
                </a:solidFill>
              </a:rPr>
              <a:t>アイディアシート作成</a:t>
            </a:r>
            <a:endParaRPr kumimoji="1" lang="ja-JP" altLang="en-US" sz="3200" dirty="0">
              <a:solidFill>
                <a:schemeClr val="bg1"/>
              </a:solidFill>
            </a:endParaRPr>
          </a:p>
        </p:txBody>
      </p:sp>
      <p:sp>
        <p:nvSpPr>
          <p:cNvPr id="51" name="山形 50"/>
          <p:cNvSpPr/>
          <p:nvPr/>
        </p:nvSpPr>
        <p:spPr>
          <a:xfrm>
            <a:off x="11000675" y="19947332"/>
            <a:ext cx="3851835" cy="15047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bg1"/>
                </a:solidFill>
              </a:rPr>
              <a:t>中間発表</a:t>
            </a:r>
            <a:endParaRPr kumimoji="1" lang="ja-JP" altLang="en-US" sz="3200" dirty="0">
              <a:solidFill>
                <a:schemeClr val="bg1"/>
              </a:solidFill>
            </a:endParaRPr>
          </a:p>
        </p:txBody>
      </p:sp>
      <p:sp>
        <p:nvSpPr>
          <p:cNvPr id="52" name="山形 51"/>
          <p:cNvSpPr/>
          <p:nvPr/>
        </p:nvSpPr>
        <p:spPr>
          <a:xfrm>
            <a:off x="14645081" y="19947332"/>
            <a:ext cx="3851835" cy="15047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bg1"/>
                </a:solidFill>
              </a:rPr>
              <a:t>最終発表</a:t>
            </a:r>
            <a:endParaRPr kumimoji="1" lang="ja-JP" altLang="en-US" sz="3200" dirty="0">
              <a:solidFill>
                <a:schemeClr val="bg1"/>
              </a:solidFill>
            </a:endParaRPr>
          </a:p>
        </p:txBody>
      </p:sp>
      <p:sp>
        <p:nvSpPr>
          <p:cNvPr id="53" name="テキスト ボックス 52"/>
          <p:cNvSpPr txBox="1"/>
          <p:nvPr/>
        </p:nvSpPr>
        <p:spPr>
          <a:xfrm>
            <a:off x="375402" y="19065109"/>
            <a:ext cx="2331087" cy="646331"/>
          </a:xfrm>
          <a:prstGeom prst="rect">
            <a:avLst/>
          </a:prstGeom>
          <a:noFill/>
        </p:spPr>
        <p:txBody>
          <a:bodyPr wrap="none" rtlCol="0">
            <a:spAutoFit/>
          </a:bodyPr>
          <a:lstStyle/>
          <a:p>
            <a:r>
              <a:rPr kumimoji="1" lang="ja-JP" altLang="en-US" sz="3600" dirty="0" smtClean="0"/>
              <a:t>デザイン科</a:t>
            </a:r>
            <a:endParaRPr kumimoji="1" lang="ja-JP" altLang="en-US" sz="3600" dirty="0"/>
          </a:p>
        </p:txBody>
      </p:sp>
      <p:sp>
        <p:nvSpPr>
          <p:cNvPr id="55" name="テキスト ボックス 54"/>
          <p:cNvSpPr txBox="1"/>
          <p:nvPr/>
        </p:nvSpPr>
        <p:spPr>
          <a:xfrm>
            <a:off x="3657600" y="18991072"/>
            <a:ext cx="2646878" cy="584775"/>
          </a:xfrm>
          <a:prstGeom prst="rect">
            <a:avLst/>
          </a:prstGeom>
          <a:noFill/>
        </p:spPr>
        <p:txBody>
          <a:bodyPr wrap="none" rtlCol="0">
            <a:spAutoFit/>
          </a:bodyPr>
          <a:lstStyle/>
          <a:p>
            <a:r>
              <a:rPr kumimoji="1" lang="ja-JP" altLang="en-US" sz="3200" dirty="0" smtClean="0"/>
              <a:t>アイディア出し</a:t>
            </a:r>
            <a:endParaRPr kumimoji="1" lang="ja-JP" altLang="en-US" sz="3200" dirty="0"/>
          </a:p>
        </p:txBody>
      </p:sp>
      <p:sp>
        <p:nvSpPr>
          <p:cNvPr id="56" name="テキスト ボックス 55"/>
          <p:cNvSpPr txBox="1"/>
          <p:nvPr/>
        </p:nvSpPr>
        <p:spPr>
          <a:xfrm>
            <a:off x="7266874" y="18991072"/>
            <a:ext cx="3708066" cy="584775"/>
          </a:xfrm>
          <a:prstGeom prst="rect">
            <a:avLst/>
          </a:prstGeom>
          <a:noFill/>
        </p:spPr>
        <p:txBody>
          <a:bodyPr wrap="none" rtlCol="0">
            <a:spAutoFit/>
          </a:bodyPr>
          <a:lstStyle/>
          <a:p>
            <a:r>
              <a:rPr lang="ja-JP" altLang="en-US" sz="3200" dirty="0" smtClean="0"/>
              <a:t>イメージイラスト作成</a:t>
            </a:r>
            <a:endParaRPr kumimoji="1" lang="ja-JP" altLang="en-US" sz="3200" dirty="0"/>
          </a:p>
        </p:txBody>
      </p:sp>
      <p:sp>
        <p:nvSpPr>
          <p:cNvPr id="57" name="テキスト ボックス 56"/>
          <p:cNvSpPr txBox="1"/>
          <p:nvPr/>
        </p:nvSpPr>
        <p:spPr>
          <a:xfrm>
            <a:off x="11086994" y="18982690"/>
            <a:ext cx="3467616" cy="584775"/>
          </a:xfrm>
          <a:prstGeom prst="rect">
            <a:avLst/>
          </a:prstGeom>
          <a:noFill/>
        </p:spPr>
        <p:txBody>
          <a:bodyPr wrap="none" rtlCol="0">
            <a:spAutoFit/>
          </a:bodyPr>
          <a:lstStyle/>
          <a:p>
            <a:r>
              <a:rPr lang="ja-JP" altLang="en-US" sz="3200" dirty="0" smtClean="0"/>
              <a:t>中間発表資料作成</a:t>
            </a:r>
            <a:endParaRPr kumimoji="1" lang="ja-JP" altLang="en-US" sz="3200" dirty="0"/>
          </a:p>
        </p:txBody>
      </p:sp>
      <p:sp>
        <p:nvSpPr>
          <p:cNvPr id="58" name="テキスト ボックス 57"/>
          <p:cNvSpPr txBox="1"/>
          <p:nvPr/>
        </p:nvSpPr>
        <p:spPr>
          <a:xfrm>
            <a:off x="14645081" y="18642516"/>
            <a:ext cx="4039888" cy="1077218"/>
          </a:xfrm>
          <a:prstGeom prst="rect">
            <a:avLst/>
          </a:prstGeom>
          <a:noFill/>
        </p:spPr>
        <p:txBody>
          <a:bodyPr wrap="none" rtlCol="0">
            <a:spAutoFit/>
          </a:bodyPr>
          <a:lstStyle/>
          <a:p>
            <a:r>
              <a:rPr lang="ja-JP" altLang="en-US" sz="3200" dirty="0" smtClean="0"/>
              <a:t>デザインサンプル作成</a:t>
            </a:r>
            <a:endParaRPr lang="en-US" altLang="ja-JP" sz="3200" dirty="0" smtClean="0"/>
          </a:p>
          <a:p>
            <a:r>
              <a:rPr kumimoji="1" lang="ja-JP" altLang="en-US" sz="3200" dirty="0" smtClean="0"/>
              <a:t>最終</a:t>
            </a:r>
            <a:r>
              <a:rPr kumimoji="1" lang="ja-JP" altLang="en-US" sz="3200" dirty="0"/>
              <a:t>発表</a:t>
            </a:r>
            <a:r>
              <a:rPr kumimoji="1" lang="ja-JP" altLang="en-US" sz="3200" dirty="0" smtClean="0"/>
              <a:t>資料作成</a:t>
            </a:r>
            <a:endParaRPr kumimoji="1" lang="ja-JP" altLang="en-US" sz="3200" dirty="0"/>
          </a:p>
        </p:txBody>
      </p:sp>
      <p:sp>
        <p:nvSpPr>
          <p:cNvPr id="59" name="テキスト ボックス 58"/>
          <p:cNvSpPr txBox="1"/>
          <p:nvPr/>
        </p:nvSpPr>
        <p:spPr>
          <a:xfrm>
            <a:off x="375402" y="21978018"/>
            <a:ext cx="1741182" cy="646331"/>
          </a:xfrm>
          <a:prstGeom prst="rect">
            <a:avLst/>
          </a:prstGeom>
          <a:noFill/>
        </p:spPr>
        <p:txBody>
          <a:bodyPr wrap="none" rtlCol="0">
            <a:spAutoFit/>
          </a:bodyPr>
          <a:lstStyle/>
          <a:p>
            <a:r>
              <a:rPr lang="en-US" altLang="ja-JP" sz="3600" dirty="0" smtClean="0"/>
              <a:t>PM</a:t>
            </a:r>
            <a:r>
              <a:rPr lang="ja-JP" altLang="en-US" sz="3600" dirty="0"/>
              <a:t>学</a:t>
            </a:r>
            <a:r>
              <a:rPr kumimoji="1" lang="ja-JP" altLang="en-US" sz="3600" dirty="0" smtClean="0"/>
              <a:t>科</a:t>
            </a:r>
            <a:endParaRPr kumimoji="1" lang="ja-JP" altLang="en-US" sz="3600" dirty="0"/>
          </a:p>
        </p:txBody>
      </p:sp>
      <p:sp>
        <p:nvSpPr>
          <p:cNvPr id="60" name="テキスト ボックス 59"/>
          <p:cNvSpPr txBox="1"/>
          <p:nvPr/>
        </p:nvSpPr>
        <p:spPr>
          <a:xfrm>
            <a:off x="3743674" y="22111131"/>
            <a:ext cx="2646878" cy="584775"/>
          </a:xfrm>
          <a:prstGeom prst="rect">
            <a:avLst/>
          </a:prstGeom>
          <a:noFill/>
        </p:spPr>
        <p:txBody>
          <a:bodyPr wrap="none" rtlCol="0">
            <a:spAutoFit/>
          </a:bodyPr>
          <a:lstStyle/>
          <a:p>
            <a:r>
              <a:rPr kumimoji="1" lang="ja-JP" altLang="en-US" sz="3200" dirty="0" smtClean="0"/>
              <a:t>アイディア出し</a:t>
            </a:r>
            <a:endParaRPr kumimoji="1" lang="ja-JP" altLang="en-US" sz="3200" dirty="0"/>
          </a:p>
        </p:txBody>
      </p:sp>
      <p:sp>
        <p:nvSpPr>
          <p:cNvPr id="61" name="テキスト ボックス 60"/>
          <p:cNvSpPr txBox="1"/>
          <p:nvPr/>
        </p:nvSpPr>
        <p:spPr>
          <a:xfrm>
            <a:off x="7352948" y="22111131"/>
            <a:ext cx="2646878" cy="584775"/>
          </a:xfrm>
          <a:prstGeom prst="rect">
            <a:avLst/>
          </a:prstGeom>
          <a:noFill/>
        </p:spPr>
        <p:txBody>
          <a:bodyPr wrap="none" rtlCol="0">
            <a:spAutoFit/>
          </a:bodyPr>
          <a:lstStyle/>
          <a:p>
            <a:r>
              <a:rPr lang="ja-JP" altLang="en-US" sz="3200" dirty="0" smtClean="0"/>
              <a:t>事業内容考案</a:t>
            </a:r>
            <a:endParaRPr kumimoji="1" lang="ja-JP" altLang="en-US" sz="3200" dirty="0"/>
          </a:p>
        </p:txBody>
      </p:sp>
      <p:sp>
        <p:nvSpPr>
          <p:cNvPr id="62" name="テキスト ボックス 61"/>
          <p:cNvSpPr txBox="1"/>
          <p:nvPr/>
        </p:nvSpPr>
        <p:spPr>
          <a:xfrm>
            <a:off x="11173068" y="22102749"/>
            <a:ext cx="3294492" cy="584775"/>
          </a:xfrm>
          <a:prstGeom prst="rect">
            <a:avLst/>
          </a:prstGeom>
          <a:noFill/>
        </p:spPr>
        <p:txBody>
          <a:bodyPr wrap="none" rtlCol="0">
            <a:spAutoFit/>
          </a:bodyPr>
          <a:lstStyle/>
          <a:p>
            <a:r>
              <a:rPr lang="ja-JP" altLang="en-US" sz="3200" dirty="0" smtClean="0"/>
              <a:t>中間発表プレゼン</a:t>
            </a:r>
            <a:endParaRPr kumimoji="1" lang="ja-JP" altLang="en-US" sz="3200" dirty="0"/>
          </a:p>
        </p:txBody>
      </p:sp>
      <p:sp>
        <p:nvSpPr>
          <p:cNvPr id="63" name="テキスト ボックス 62"/>
          <p:cNvSpPr txBox="1"/>
          <p:nvPr/>
        </p:nvSpPr>
        <p:spPr>
          <a:xfrm>
            <a:off x="14731155" y="21762575"/>
            <a:ext cx="3294492" cy="1077218"/>
          </a:xfrm>
          <a:prstGeom prst="rect">
            <a:avLst/>
          </a:prstGeom>
          <a:noFill/>
        </p:spPr>
        <p:txBody>
          <a:bodyPr wrap="none" rtlCol="0">
            <a:spAutoFit/>
          </a:bodyPr>
          <a:lstStyle/>
          <a:p>
            <a:r>
              <a:rPr lang="ja-JP" altLang="en-US" sz="3200" dirty="0" smtClean="0"/>
              <a:t>金銭設定作成</a:t>
            </a:r>
            <a:endParaRPr lang="en-US" altLang="ja-JP" sz="3200" dirty="0" smtClean="0"/>
          </a:p>
          <a:p>
            <a:r>
              <a:rPr kumimoji="1" lang="ja-JP" altLang="en-US" sz="3200" dirty="0" smtClean="0"/>
              <a:t>最終発表プレゼン</a:t>
            </a:r>
            <a:endParaRPr kumimoji="1" lang="ja-JP" altLang="en-US" sz="3200" dirty="0"/>
          </a:p>
        </p:txBody>
      </p:sp>
    </p:spTree>
    <p:extLst>
      <p:ext uri="{BB962C8B-B14F-4D97-AF65-F5344CB8AC3E}">
        <p14:creationId xmlns:p14="http://schemas.microsoft.com/office/powerpoint/2010/main" val="2836657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150</Words>
  <Application>Microsoft Office PowerPoint</Application>
  <PresentationFormat>ユーザー設定</PresentationFormat>
  <Paragraphs>38</Paragraphs>
  <Slides>1</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7" baseType="lpstr">
      <vt:lpstr>ＭＳ Ｐゴシック</vt:lpstr>
      <vt:lpstr>Arial</vt:lpstr>
      <vt:lpstr>Calibri</vt:lpstr>
      <vt:lpstr>Calibri Light</vt:lpstr>
      <vt:lpstr>Office テーマ</vt:lpstr>
      <vt:lpstr>Adobe Acrobat Document</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kawasaki</dc:creator>
  <cp:lastModifiedBy>kawasaki</cp:lastModifiedBy>
  <cp:revision>36</cp:revision>
  <cp:lastPrinted>2016-12-12T12:35:17Z</cp:lastPrinted>
  <dcterms:created xsi:type="dcterms:W3CDTF">2016-12-12T06:57:51Z</dcterms:created>
  <dcterms:modified xsi:type="dcterms:W3CDTF">2016-12-12T12:36:34Z</dcterms:modified>
</cp:coreProperties>
</file>