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"/>
  </p:notesMasterIdLst>
  <p:sldIdLst>
    <p:sldId id="258" r:id="rId2"/>
  </p:sldIdLst>
  <p:sldSz cx="21386800" cy="30279975"/>
  <p:notesSz cx="6858000" cy="9144000"/>
  <p:defaultTextStyle>
    <a:defPPr>
      <a:defRPr lang="ja-JP"/>
    </a:defPPr>
    <a:lvl1pPr marL="0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078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155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230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308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385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463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2537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8615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9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3" autoAdjust="0"/>
    <p:restoredTop sz="94660"/>
  </p:normalViewPr>
  <p:slideViewPr>
    <p:cSldViewPr>
      <p:cViewPr varScale="1">
        <p:scale>
          <a:sx n="26" d="100"/>
          <a:sy n="26" d="100"/>
        </p:scale>
        <p:origin x="1806" y="168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38606-359E-445A-ACAE-86187DEA9A4B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2D024-7EF2-4187-8020-454EB37F7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84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2D024-7EF2-4187-8020-454EB37F786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065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6512" y="6392446"/>
            <a:ext cx="15485708" cy="14701025"/>
          </a:xfrm>
        </p:spPr>
        <p:txBody>
          <a:bodyPr anchor="b"/>
          <a:lstStyle>
            <a:lvl1pPr>
              <a:defRPr sz="1684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6512" y="21093460"/>
            <a:ext cx="15485708" cy="3803409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3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0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77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46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16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485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554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29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515" y="21195925"/>
            <a:ext cx="15485706" cy="2502306"/>
          </a:xfrm>
        </p:spPr>
        <p:txBody>
          <a:bodyPr anchor="b">
            <a:normAutofit/>
          </a:bodyPr>
          <a:lstStyle>
            <a:lvl1pPr algn="l">
              <a:defRPr sz="5613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26512" y="3027997"/>
            <a:ext cx="15485708" cy="1607455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345" indent="0">
              <a:buNone/>
              <a:defRPr sz="3742"/>
            </a:lvl2pPr>
            <a:lvl3pPr marL="2138690" indent="0">
              <a:buNone/>
              <a:defRPr sz="3742"/>
            </a:lvl3pPr>
            <a:lvl4pPr marL="3208035" indent="0">
              <a:buNone/>
              <a:defRPr sz="3742"/>
            </a:lvl4pPr>
            <a:lvl5pPr marL="4277380" indent="0">
              <a:buNone/>
              <a:defRPr sz="3742"/>
            </a:lvl5pPr>
            <a:lvl6pPr marL="5346725" indent="0">
              <a:buNone/>
              <a:defRPr sz="3742"/>
            </a:lvl6pPr>
            <a:lvl7pPr marL="6416070" indent="0">
              <a:buNone/>
              <a:defRPr sz="3742"/>
            </a:lvl7pPr>
            <a:lvl8pPr marL="7485416" indent="0">
              <a:buNone/>
              <a:defRPr sz="3742"/>
            </a:lvl8pPr>
            <a:lvl9pPr marL="8554761" indent="0">
              <a:buNone/>
              <a:defRPr sz="3742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6514" y="23698231"/>
            <a:ext cx="15485704" cy="2179876"/>
          </a:xfrm>
        </p:spPr>
        <p:txBody>
          <a:bodyPr>
            <a:normAutofit/>
          </a:bodyPr>
          <a:lstStyle>
            <a:lvl1pPr marL="0" indent="0">
              <a:buNone/>
              <a:defRPr sz="2807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87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512" y="6392439"/>
            <a:ext cx="15485708" cy="8747548"/>
          </a:xfrm>
        </p:spPr>
        <p:txBody>
          <a:bodyPr/>
          <a:lstStyle>
            <a:lvl1pPr>
              <a:defRPr sz="1122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6512" y="16149320"/>
            <a:ext cx="15485708" cy="10429769"/>
          </a:xfrm>
        </p:spPr>
        <p:txBody>
          <a:bodyPr anchor="ctr">
            <a:normAutofit/>
          </a:bodyPr>
          <a:lstStyle>
            <a:lvl1pPr marL="0" indent="0">
              <a:buNone/>
              <a:defRPr sz="4210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727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185" y="6392439"/>
            <a:ext cx="14035787" cy="10258342"/>
          </a:xfrm>
        </p:spPr>
        <p:txBody>
          <a:bodyPr/>
          <a:lstStyle>
            <a:lvl1pPr>
              <a:defRPr sz="1122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3387126" y="16650781"/>
            <a:ext cx="12773044" cy="1510793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3274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6512" y="19209359"/>
            <a:ext cx="15485708" cy="7401772"/>
          </a:xfrm>
        </p:spPr>
        <p:txBody>
          <a:bodyPr anchor="ctr">
            <a:normAutofit/>
          </a:bodyPr>
          <a:lstStyle>
            <a:lvl1pPr marL="0" indent="0">
              <a:buNone/>
              <a:defRPr sz="4210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76171" y="4288354"/>
            <a:ext cx="1407055" cy="4483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8535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71498" y="11540598"/>
            <a:ext cx="1407055" cy="4483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8535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320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510" y="13794215"/>
            <a:ext cx="15485711" cy="7299249"/>
          </a:xfrm>
        </p:spPr>
        <p:txBody>
          <a:bodyPr anchor="b"/>
          <a:lstStyle>
            <a:lvl1pPr algn="l">
              <a:defRPr sz="9356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6512" y="21093464"/>
            <a:ext cx="15485708" cy="3798905"/>
          </a:xfrm>
        </p:spPr>
        <p:txBody>
          <a:bodyPr anchor="t"/>
          <a:lstStyle>
            <a:lvl1pPr marL="0" indent="0" algn="l">
              <a:buNone/>
              <a:defRPr sz="4678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2pPr>
            <a:lvl3pPr marL="213869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80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738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672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607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5416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476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87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982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0585" y="8747548"/>
            <a:ext cx="5170640" cy="2544357"/>
          </a:xfrm>
        </p:spPr>
        <p:txBody>
          <a:bodyPr anchor="b">
            <a:noAutofit/>
          </a:bodyPr>
          <a:lstStyle>
            <a:lvl1pPr marL="0" indent="0">
              <a:buNone/>
              <a:defRPr sz="56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44828" y="11775546"/>
            <a:ext cx="5136396" cy="15847924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14362" y="8747548"/>
            <a:ext cx="5151997" cy="2544357"/>
          </a:xfrm>
        </p:spPr>
        <p:txBody>
          <a:bodyPr anchor="b">
            <a:noAutofit/>
          </a:bodyPr>
          <a:lstStyle>
            <a:lvl1pPr marL="0" indent="0">
              <a:buNone/>
              <a:defRPr sz="56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6795844" y="11775546"/>
            <a:ext cx="5170514" cy="15847924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501167" y="8747548"/>
            <a:ext cx="5144756" cy="2544357"/>
          </a:xfrm>
        </p:spPr>
        <p:txBody>
          <a:bodyPr anchor="b">
            <a:noAutofit/>
          </a:bodyPr>
          <a:lstStyle>
            <a:lvl1pPr marL="0" indent="0">
              <a:buNone/>
              <a:defRPr sz="56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501167" y="11775546"/>
            <a:ext cx="5144756" cy="15847924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537976" y="9420437"/>
            <a:ext cx="0" cy="174950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216087" y="9420437"/>
            <a:ext cx="0" cy="17514886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43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982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4828" y="18769121"/>
            <a:ext cx="5158681" cy="2544357"/>
          </a:xfrm>
        </p:spPr>
        <p:txBody>
          <a:bodyPr anchor="b">
            <a:noAutofit/>
          </a:bodyPr>
          <a:lstStyle>
            <a:lvl1pPr marL="0" indent="0">
              <a:buNone/>
              <a:defRPr sz="56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4828" y="9756881"/>
            <a:ext cx="5158681" cy="672888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345" indent="0">
              <a:buNone/>
              <a:defRPr sz="3742"/>
            </a:lvl2pPr>
            <a:lvl3pPr marL="2138690" indent="0">
              <a:buNone/>
              <a:defRPr sz="3742"/>
            </a:lvl3pPr>
            <a:lvl4pPr marL="3208035" indent="0">
              <a:buNone/>
              <a:defRPr sz="3742"/>
            </a:lvl4pPr>
            <a:lvl5pPr marL="4277380" indent="0">
              <a:buNone/>
              <a:defRPr sz="3742"/>
            </a:lvl5pPr>
            <a:lvl6pPr marL="5346725" indent="0">
              <a:buNone/>
              <a:defRPr sz="3742"/>
            </a:lvl6pPr>
            <a:lvl7pPr marL="6416070" indent="0">
              <a:buNone/>
              <a:defRPr sz="3742"/>
            </a:lvl7pPr>
            <a:lvl8pPr marL="7485416" indent="0">
              <a:buNone/>
              <a:defRPr sz="3742"/>
            </a:lvl8pPr>
            <a:lvl9pPr marL="8554761" indent="0">
              <a:buNone/>
              <a:defRPr sz="3742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4828" y="21313484"/>
            <a:ext cx="5158681" cy="2910503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4391" y="18769121"/>
            <a:ext cx="5141968" cy="2544357"/>
          </a:xfrm>
        </p:spPr>
        <p:txBody>
          <a:bodyPr anchor="b">
            <a:noAutofit/>
          </a:bodyPr>
          <a:lstStyle>
            <a:lvl1pPr marL="0" indent="0">
              <a:buNone/>
              <a:defRPr sz="56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824389" y="9756881"/>
            <a:ext cx="5141968" cy="672888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345" indent="0">
              <a:buNone/>
              <a:defRPr sz="3742"/>
            </a:lvl2pPr>
            <a:lvl3pPr marL="2138690" indent="0">
              <a:buNone/>
              <a:defRPr sz="3742"/>
            </a:lvl3pPr>
            <a:lvl4pPr marL="3208035" indent="0">
              <a:buNone/>
              <a:defRPr sz="3742"/>
            </a:lvl4pPr>
            <a:lvl5pPr marL="4277380" indent="0">
              <a:buNone/>
              <a:defRPr sz="3742"/>
            </a:lvl5pPr>
            <a:lvl6pPr marL="5346725" indent="0">
              <a:buNone/>
              <a:defRPr sz="3742"/>
            </a:lvl6pPr>
            <a:lvl7pPr marL="6416070" indent="0">
              <a:buNone/>
              <a:defRPr sz="3742"/>
            </a:lvl7pPr>
            <a:lvl8pPr marL="7485416" indent="0">
              <a:buNone/>
              <a:defRPr sz="3742"/>
            </a:lvl8pPr>
            <a:lvl9pPr marL="8554761" indent="0">
              <a:buNone/>
              <a:defRPr sz="3742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6822015" y="21313479"/>
            <a:ext cx="5148779" cy="2910503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501167" y="18769121"/>
            <a:ext cx="5144756" cy="2544357"/>
          </a:xfrm>
        </p:spPr>
        <p:txBody>
          <a:bodyPr anchor="b">
            <a:noAutofit/>
          </a:bodyPr>
          <a:lstStyle>
            <a:lvl1pPr marL="0" indent="0">
              <a:buNone/>
              <a:defRPr sz="56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501164" y="9756881"/>
            <a:ext cx="5144756" cy="672888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345" indent="0">
              <a:buNone/>
              <a:defRPr sz="3742"/>
            </a:lvl2pPr>
            <a:lvl3pPr marL="2138690" indent="0">
              <a:buNone/>
              <a:defRPr sz="3742"/>
            </a:lvl3pPr>
            <a:lvl4pPr marL="3208035" indent="0">
              <a:buNone/>
              <a:defRPr sz="3742"/>
            </a:lvl4pPr>
            <a:lvl5pPr marL="4277380" indent="0">
              <a:buNone/>
              <a:defRPr sz="3742"/>
            </a:lvl5pPr>
            <a:lvl6pPr marL="5346725" indent="0">
              <a:buNone/>
              <a:defRPr sz="3742"/>
            </a:lvl6pPr>
            <a:lvl7pPr marL="6416070" indent="0">
              <a:buNone/>
              <a:defRPr sz="3742"/>
            </a:lvl7pPr>
            <a:lvl8pPr marL="7485416" indent="0">
              <a:buNone/>
              <a:defRPr sz="3742"/>
            </a:lvl8pPr>
            <a:lvl9pPr marL="8554761" indent="0">
              <a:buNone/>
              <a:defRPr sz="3742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500951" y="21313471"/>
            <a:ext cx="5151569" cy="2910503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537976" y="9420437"/>
            <a:ext cx="0" cy="174950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2216087" y="9420437"/>
            <a:ext cx="0" cy="17514886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812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903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70769" y="1899517"/>
            <a:ext cx="3075155" cy="25723960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4827" y="3413915"/>
            <a:ext cx="13024833" cy="2420956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86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5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515" y="12635353"/>
            <a:ext cx="15485706" cy="8458114"/>
          </a:xfrm>
        </p:spPr>
        <p:txBody>
          <a:bodyPr anchor="b"/>
          <a:lstStyle>
            <a:lvl1pPr algn="l">
              <a:defRPr sz="9356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6512" y="21093464"/>
            <a:ext cx="15485708" cy="3798905"/>
          </a:xfrm>
        </p:spPr>
        <p:txBody>
          <a:bodyPr anchor="t"/>
          <a:lstStyle>
            <a:lvl1pPr marL="0" indent="0" algn="l">
              <a:buNone/>
              <a:defRPr sz="4678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2pPr>
            <a:lvl3pPr marL="213869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80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738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672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607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5416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476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88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35899" y="9098018"/>
            <a:ext cx="7713920" cy="18525459"/>
          </a:xfrm>
        </p:spPr>
        <p:txBody>
          <a:bodyPr>
            <a:normAutofit/>
          </a:bodyPr>
          <a:lstStyle>
            <a:lvl1pPr>
              <a:defRPr sz="4210"/>
            </a:lvl1pPr>
            <a:lvl2pPr>
              <a:defRPr sz="3742"/>
            </a:lvl2pPr>
            <a:lvl3pPr>
              <a:defRPr sz="3274"/>
            </a:lvl3pPr>
            <a:lvl4pPr>
              <a:defRPr sz="2807"/>
            </a:lvl4pPr>
            <a:lvl5pPr>
              <a:defRPr sz="2807"/>
            </a:lvl5pPr>
            <a:lvl6pPr>
              <a:defRPr sz="2807"/>
            </a:lvl6pPr>
            <a:lvl7pPr>
              <a:defRPr sz="2807"/>
            </a:lvl7pPr>
            <a:lvl8pPr>
              <a:defRPr sz="2807"/>
            </a:lvl8pPr>
            <a:lvl9pPr>
              <a:defRPr sz="280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21509" y="9078224"/>
            <a:ext cx="7713925" cy="18545248"/>
          </a:xfrm>
        </p:spPr>
        <p:txBody>
          <a:bodyPr>
            <a:normAutofit/>
          </a:bodyPr>
          <a:lstStyle>
            <a:lvl1pPr>
              <a:defRPr sz="4210"/>
            </a:lvl1pPr>
            <a:lvl2pPr>
              <a:defRPr sz="3742"/>
            </a:lvl2pPr>
            <a:lvl3pPr>
              <a:defRPr sz="3274"/>
            </a:lvl3pPr>
            <a:lvl4pPr>
              <a:defRPr sz="2807"/>
            </a:lvl4pPr>
            <a:lvl5pPr>
              <a:defRPr sz="2807"/>
            </a:lvl5pPr>
            <a:lvl6pPr>
              <a:defRPr sz="2807"/>
            </a:lvl6pPr>
            <a:lvl7pPr>
              <a:defRPr sz="2807"/>
            </a:lvl7pPr>
            <a:lvl8pPr>
              <a:defRPr sz="2807"/>
            </a:lvl8pPr>
            <a:lvl9pPr>
              <a:defRPr sz="280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7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5898" y="8411104"/>
            <a:ext cx="7713918" cy="2544357"/>
          </a:xfrm>
        </p:spPr>
        <p:txBody>
          <a:bodyPr anchor="b">
            <a:noAutofit/>
          </a:bodyPr>
          <a:lstStyle>
            <a:lvl1pPr marL="0" indent="0">
              <a:buNone/>
              <a:defRPr sz="56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35899" y="11102657"/>
            <a:ext cx="7713920" cy="16520813"/>
          </a:xfrm>
        </p:spPr>
        <p:txBody>
          <a:bodyPr>
            <a:normAutofit/>
          </a:bodyPr>
          <a:lstStyle>
            <a:lvl1pPr>
              <a:defRPr sz="4210"/>
            </a:lvl1pPr>
            <a:lvl2pPr>
              <a:defRPr sz="3742"/>
            </a:lvl2pPr>
            <a:lvl3pPr>
              <a:defRPr sz="3274"/>
            </a:lvl3pPr>
            <a:lvl4pPr>
              <a:defRPr sz="2807"/>
            </a:lvl4pPr>
            <a:lvl5pPr>
              <a:defRPr sz="2807"/>
            </a:lvl5pPr>
            <a:lvl6pPr>
              <a:defRPr sz="2807"/>
            </a:lvl6pPr>
            <a:lvl7pPr>
              <a:defRPr sz="2807"/>
            </a:lvl7pPr>
            <a:lvl8pPr>
              <a:defRPr sz="2807"/>
            </a:lvl8pPr>
            <a:lvl9pPr>
              <a:defRPr sz="280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921512" y="8411104"/>
            <a:ext cx="7713920" cy="2544357"/>
          </a:xfrm>
        </p:spPr>
        <p:txBody>
          <a:bodyPr anchor="b">
            <a:noAutofit/>
          </a:bodyPr>
          <a:lstStyle>
            <a:lvl1pPr marL="0" indent="0">
              <a:buNone/>
              <a:defRPr sz="56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21512" y="11102657"/>
            <a:ext cx="7713920" cy="16520813"/>
          </a:xfrm>
        </p:spPr>
        <p:txBody>
          <a:bodyPr>
            <a:normAutofit/>
          </a:bodyPr>
          <a:lstStyle>
            <a:lvl1pPr>
              <a:defRPr sz="4210"/>
            </a:lvl1pPr>
            <a:lvl2pPr>
              <a:defRPr sz="3742"/>
            </a:lvl2pPr>
            <a:lvl3pPr>
              <a:defRPr sz="3274"/>
            </a:lvl3pPr>
            <a:lvl4pPr>
              <a:defRPr sz="2807"/>
            </a:lvl4pPr>
            <a:lvl5pPr>
              <a:defRPr sz="2807"/>
            </a:lvl5pPr>
            <a:lvl6pPr>
              <a:defRPr sz="2807"/>
            </a:lvl6pPr>
            <a:lvl7pPr>
              <a:defRPr sz="2807"/>
            </a:lvl7pPr>
            <a:lvl8pPr>
              <a:defRPr sz="2807"/>
            </a:lvl8pPr>
            <a:lvl9pPr>
              <a:defRPr sz="280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36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32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767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509" y="6392439"/>
            <a:ext cx="5967586" cy="6392439"/>
          </a:xfrm>
        </p:spPr>
        <p:txBody>
          <a:bodyPr anchor="b"/>
          <a:lstStyle>
            <a:lvl1pPr algn="l">
              <a:defRPr sz="5613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5202" y="6392439"/>
            <a:ext cx="9117019" cy="20186650"/>
          </a:xfrm>
        </p:spPr>
        <p:txBody>
          <a:bodyPr anchor="ctr">
            <a:normAutofit/>
          </a:bodyPr>
          <a:lstStyle>
            <a:lvl1pPr>
              <a:defRPr sz="4678"/>
            </a:lvl1pPr>
            <a:lvl2pPr>
              <a:defRPr sz="4210"/>
            </a:lvl2pPr>
            <a:lvl3pPr>
              <a:defRPr sz="3742"/>
            </a:lvl3pPr>
            <a:lvl4pPr>
              <a:defRPr sz="3274"/>
            </a:lvl4pPr>
            <a:lvl5pPr>
              <a:defRPr sz="3274"/>
            </a:lvl5pPr>
            <a:lvl6pPr>
              <a:defRPr sz="3274"/>
            </a:lvl6pPr>
            <a:lvl7pPr>
              <a:defRPr sz="3274"/>
            </a:lvl7pPr>
            <a:lvl8pPr>
              <a:defRPr sz="3274"/>
            </a:lvl8pPr>
            <a:lvl9pPr>
              <a:defRPr sz="327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6509" y="13816647"/>
            <a:ext cx="5967586" cy="12784874"/>
          </a:xfrm>
        </p:spPr>
        <p:txBody>
          <a:bodyPr/>
          <a:lstStyle>
            <a:lvl1pPr marL="0" indent="0">
              <a:buNone/>
              <a:defRPr sz="3274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19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673" y="8186773"/>
            <a:ext cx="8936132" cy="6953215"/>
          </a:xfrm>
        </p:spPr>
        <p:txBody>
          <a:bodyPr anchor="b">
            <a:normAutofit/>
          </a:bodyPr>
          <a:lstStyle>
            <a:lvl1pPr algn="l">
              <a:defRPr sz="842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93838" y="5046663"/>
            <a:ext cx="5615497" cy="201866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345" indent="0">
              <a:buNone/>
              <a:defRPr sz="3742"/>
            </a:lvl2pPr>
            <a:lvl3pPr marL="2138690" indent="0">
              <a:buNone/>
              <a:defRPr sz="3742"/>
            </a:lvl3pPr>
            <a:lvl4pPr marL="3208035" indent="0">
              <a:buNone/>
              <a:defRPr sz="3742"/>
            </a:lvl4pPr>
            <a:lvl5pPr marL="4277380" indent="0">
              <a:buNone/>
              <a:defRPr sz="3742"/>
            </a:lvl5pPr>
            <a:lvl6pPr marL="5346725" indent="0">
              <a:buNone/>
              <a:defRPr sz="3742"/>
            </a:lvl6pPr>
            <a:lvl7pPr marL="6416070" indent="0">
              <a:buNone/>
              <a:defRPr sz="3742"/>
            </a:lvl7pPr>
            <a:lvl8pPr marL="7485416" indent="0">
              <a:buNone/>
              <a:defRPr sz="3742"/>
            </a:lvl8pPr>
            <a:lvl9pPr marL="8554761" indent="0">
              <a:buNone/>
              <a:defRPr sz="3742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6509" y="16149320"/>
            <a:ext cx="8922225" cy="6055995"/>
          </a:xfrm>
        </p:spPr>
        <p:txBody>
          <a:bodyPr>
            <a:normAutofit/>
          </a:bodyPr>
          <a:lstStyle>
            <a:lvl1pPr marL="0" indent="0">
              <a:buNone/>
              <a:defRPr sz="3274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051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4733672" y="7401772"/>
            <a:ext cx="6594263" cy="12448434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13307885" y="-2018665"/>
            <a:ext cx="3742690" cy="7065328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14733672" y="26915533"/>
            <a:ext cx="2316903" cy="4373774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360161" y="11775546"/>
            <a:ext cx="9802283" cy="18504429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1964171" y="12784878"/>
            <a:ext cx="5524923" cy="10429769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18116201" y="0"/>
            <a:ext cx="1604010" cy="48544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3683" y="1998876"/>
            <a:ext cx="16501750" cy="61837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5898" y="9064236"/>
            <a:ext cx="15697813" cy="18524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6501513" y="8311927"/>
            <a:ext cx="4373770" cy="53480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257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28325F-7ED4-4913-BC8A-90D734B46FD2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0571861" y="14646083"/>
            <a:ext cx="17042067" cy="5348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257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8164820" y="1305759"/>
            <a:ext cx="1470724" cy="33895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655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353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1069361" rtl="0" eaLnBrk="1" latinLnBrk="0" hangingPunct="1">
        <a:spcBef>
          <a:spcPct val="0"/>
        </a:spcBef>
        <a:buNone/>
        <a:defRPr kumimoji="1" sz="9823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802023" indent="-802023" algn="l" defTabSz="1069361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4678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737714" indent="-668352" algn="l" defTabSz="1069361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421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2673409" indent="-534682" algn="l" defTabSz="1069361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3742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3742771" indent="-534682" algn="l" defTabSz="1069361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3274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4812132" indent="-534682" algn="l" defTabSz="1069361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3274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5881496" indent="-534682" algn="l" defTabSz="1069361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3274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6950858" indent="-534682" algn="l" defTabSz="1069361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3274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8020221" indent="-534682" algn="l" defTabSz="1069361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3274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9089583" indent="-534682" algn="l" defTabSz="1069361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3274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1069361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1pPr>
      <a:lvl2pPr marL="1069361" algn="l" defTabSz="1069361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138725" algn="l" defTabSz="1069361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3pPr>
      <a:lvl4pPr marL="3208087" algn="l" defTabSz="1069361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277453" algn="l" defTabSz="1069361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346814" algn="l" defTabSz="1069361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416178" algn="l" defTabSz="1069361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7485540" algn="l" defTabSz="1069361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8554903" algn="l" defTabSz="1069361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88344" y="954411"/>
            <a:ext cx="190101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600" dirty="0" smtClean="0">
                <a:solidFill>
                  <a:srgbClr val="000000"/>
                </a:solidFill>
              </a:rPr>
              <a:t>クラウドファンディング</a:t>
            </a:r>
            <a:r>
              <a:rPr lang="ja-JP" altLang="en-US" sz="9600" dirty="0" smtClean="0">
                <a:solidFill>
                  <a:srgbClr val="000000"/>
                </a:solidFill>
              </a:rPr>
              <a:t>において</a:t>
            </a:r>
            <a:r>
              <a:rPr lang="en-US" altLang="ja-JP" sz="9600" dirty="0" smtClean="0">
                <a:solidFill>
                  <a:srgbClr val="000000"/>
                </a:solidFill>
              </a:rPr>
              <a:t>Twitter</a:t>
            </a:r>
            <a:r>
              <a:rPr lang="ja-JP" altLang="en-US" sz="9600" dirty="0" smtClean="0">
                <a:solidFill>
                  <a:srgbClr val="000000"/>
                </a:solidFill>
              </a:rPr>
              <a:t>が果たす役割の</a:t>
            </a:r>
            <a:r>
              <a:rPr kumimoji="1" lang="ja-JP" altLang="en-US" sz="9600" dirty="0" smtClean="0">
                <a:solidFill>
                  <a:srgbClr val="000000"/>
                </a:solidFill>
              </a:rPr>
              <a:t>調査</a:t>
            </a:r>
            <a:endParaRPr kumimoji="1" lang="ja-JP" altLang="en-US" sz="9600" dirty="0">
              <a:solidFill>
                <a:srgbClr val="00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9902" y="4001399"/>
            <a:ext cx="14906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 smtClean="0">
                <a:solidFill>
                  <a:srgbClr val="000000"/>
                </a:solidFill>
              </a:rPr>
              <a:t>PM</a:t>
            </a:r>
            <a:r>
              <a:rPr kumimoji="1" lang="ja-JP" altLang="en-US" sz="5400" dirty="0" smtClean="0">
                <a:solidFill>
                  <a:srgbClr val="000000"/>
                </a:solidFill>
              </a:rPr>
              <a:t>コース　矢吹研究室　</a:t>
            </a:r>
            <a:r>
              <a:rPr kumimoji="1" lang="en-US" altLang="ja-JP" sz="5400" dirty="0" smtClean="0">
                <a:solidFill>
                  <a:srgbClr val="000000"/>
                </a:solidFill>
              </a:rPr>
              <a:t>1242131</a:t>
            </a:r>
            <a:r>
              <a:rPr kumimoji="1" lang="ja-JP" altLang="en-US" sz="5400" dirty="0" smtClean="0">
                <a:solidFill>
                  <a:srgbClr val="000000"/>
                </a:solidFill>
              </a:rPr>
              <a:t>　吉野 聡志</a:t>
            </a:r>
            <a:endParaRPr kumimoji="1" lang="ja-JP" altLang="en-US" sz="5400" dirty="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4248" y="5226690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u="sng" dirty="0" smtClean="0">
                <a:solidFill>
                  <a:srgbClr val="000000"/>
                </a:solidFill>
              </a:rPr>
              <a:t>背景・目的</a:t>
            </a:r>
            <a:endParaRPr kumimoji="1" lang="ja-JP" altLang="en-US" u="sng" dirty="0">
              <a:solidFill>
                <a:srgbClr val="000000"/>
              </a:solidFill>
            </a:endParaRPr>
          </a:p>
        </p:txBody>
      </p:sp>
      <p:sp>
        <p:nvSpPr>
          <p:cNvPr id="6" name="雲形吹き出し 5"/>
          <p:cNvSpPr/>
          <p:nvPr/>
        </p:nvSpPr>
        <p:spPr>
          <a:xfrm>
            <a:off x="2052440" y="6427019"/>
            <a:ext cx="10225136" cy="2959100"/>
          </a:xfrm>
          <a:prstGeom prst="cloudCallout">
            <a:avLst>
              <a:gd name="adj1" fmla="val -35498"/>
              <a:gd name="adj2" fmla="val 57859"/>
            </a:avLst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solidFill>
                  <a:srgbClr val="000000"/>
                </a:solidFill>
              </a:rPr>
              <a:t>アフリカの子どもたちに　おいしいご飯を食べさせてあげたい、しかしお金が</a:t>
            </a:r>
            <a:r>
              <a:rPr kumimoji="1" lang="en-US" altLang="ja-JP" sz="4000" dirty="0" smtClean="0">
                <a:solidFill>
                  <a:srgbClr val="000000"/>
                </a:solidFill>
              </a:rPr>
              <a:t>…</a:t>
            </a:r>
            <a:endParaRPr kumimoji="1" lang="ja-JP" altLang="en-US" sz="4000" dirty="0">
              <a:solidFill>
                <a:srgbClr val="000000"/>
              </a:solidFill>
            </a:endParaRPr>
          </a:p>
        </p:txBody>
      </p:sp>
      <p:sp>
        <p:nvSpPr>
          <p:cNvPr id="7" name="右矢印 6"/>
          <p:cNvSpPr/>
          <p:nvPr/>
        </p:nvSpPr>
        <p:spPr>
          <a:xfrm>
            <a:off x="5759666" y="10264179"/>
            <a:ext cx="3565581" cy="1728192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rgbClr val="00B050"/>
                </a:solidFill>
              </a:rPr>
              <a:t>Web</a:t>
            </a:r>
            <a:r>
              <a:rPr kumimoji="1" lang="ja-JP" altLang="en-US" sz="4000" dirty="0" smtClean="0">
                <a:solidFill>
                  <a:srgbClr val="00B050"/>
                </a:solidFill>
              </a:rPr>
              <a:t>で</a:t>
            </a:r>
            <a:endParaRPr kumimoji="1" lang="ja-JP" altLang="en-US" sz="4000" dirty="0">
              <a:solidFill>
                <a:srgbClr val="00B050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6024" y="5175827"/>
            <a:ext cx="3942544" cy="197127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640" y="6990962"/>
            <a:ext cx="3942544" cy="19712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6184" y="7552091"/>
            <a:ext cx="3942544" cy="1971272"/>
          </a:xfrm>
          <a:prstGeom prst="rect">
            <a:avLst/>
          </a:prstGeom>
        </p:spPr>
      </p:pic>
      <p:sp>
        <p:nvSpPr>
          <p:cNvPr id="16" name="角丸四角形吹き出し 15"/>
          <p:cNvSpPr/>
          <p:nvPr/>
        </p:nvSpPr>
        <p:spPr>
          <a:xfrm>
            <a:off x="13213680" y="10567800"/>
            <a:ext cx="7513262" cy="2218693"/>
          </a:xfrm>
          <a:prstGeom prst="wedgeRoundRectCallout">
            <a:avLst>
              <a:gd name="adj1" fmla="val -46347"/>
              <a:gd name="adj2" fmla="val -79398"/>
              <a:gd name="adj3" fmla="val 16667"/>
            </a:avLst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solidFill>
                  <a:srgbClr val="000000"/>
                </a:solidFill>
              </a:rPr>
              <a:t>…</a:t>
            </a:r>
            <a:r>
              <a:rPr lang="ja-JP" altLang="en-US" sz="4400" dirty="0" smtClean="0">
                <a:solidFill>
                  <a:srgbClr val="000000"/>
                </a:solidFill>
              </a:rPr>
              <a:t>をしたいので</a:t>
            </a:r>
            <a:endParaRPr lang="en-US" altLang="ja-JP" sz="44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4400" dirty="0" smtClean="0">
                <a:solidFill>
                  <a:srgbClr val="000000"/>
                </a:solidFill>
              </a:rPr>
              <a:t>支援をお願いします！</a:t>
            </a:r>
            <a:endParaRPr kumimoji="1" lang="ja-JP" altLang="en-US" sz="4400" dirty="0">
              <a:solidFill>
                <a:srgbClr val="000000"/>
              </a:solidFill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 flipV="1">
            <a:off x="11814461" y="8400483"/>
            <a:ext cx="378042" cy="406381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V="1">
            <a:off x="11938183" y="8705284"/>
            <a:ext cx="756084" cy="321714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12033402" y="9256664"/>
            <a:ext cx="595402" cy="129455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矢印 16"/>
          <p:cNvSpPr/>
          <p:nvPr/>
        </p:nvSpPr>
        <p:spPr>
          <a:xfrm rot="5400000">
            <a:off x="10923124" y="13443267"/>
            <a:ext cx="1268745" cy="1728192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rgbClr val="00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12280" y="15211995"/>
            <a:ext cx="136588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solidFill>
                  <a:srgbClr val="000000"/>
                </a:solidFill>
              </a:rPr>
              <a:t>支援を呼びかけるページに設置されたツイート　ボタンを押す</a:t>
            </a:r>
            <a:r>
              <a:rPr lang="ja-JP" altLang="en-US" sz="4800" dirty="0" smtClean="0">
                <a:solidFill>
                  <a:srgbClr val="000000"/>
                </a:solidFill>
              </a:rPr>
              <a:t>と</a:t>
            </a:r>
            <a:r>
              <a:rPr lang="ja-JP" altLang="en-US" sz="4800" dirty="0">
                <a:solidFill>
                  <a:srgbClr val="000000"/>
                </a:solidFill>
              </a:rPr>
              <a:t>クラウドファンディング</a:t>
            </a:r>
            <a:r>
              <a:rPr kumimoji="1" lang="ja-JP" altLang="en-US" sz="4800" dirty="0" smtClean="0">
                <a:solidFill>
                  <a:srgbClr val="000000"/>
                </a:solidFill>
              </a:rPr>
              <a:t>の成否にどのような影響を</a:t>
            </a:r>
            <a:r>
              <a:rPr lang="ja-JP" altLang="en-US" sz="4800" dirty="0">
                <a:solidFill>
                  <a:srgbClr val="000000"/>
                </a:solidFill>
              </a:rPr>
              <a:t>与える</a:t>
            </a:r>
            <a:r>
              <a:rPr lang="ja-JP" altLang="en-US" sz="4800" dirty="0" smtClean="0">
                <a:solidFill>
                  <a:srgbClr val="000000"/>
                </a:solidFill>
              </a:rPr>
              <a:t>か？</a:t>
            </a:r>
            <a:endParaRPr kumimoji="1" lang="ja-JP" altLang="en-US" sz="4800" dirty="0">
              <a:solidFill>
                <a:srgbClr val="000000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76" y="15332394"/>
            <a:ext cx="6304966" cy="2039841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1" name="円/楕円 10"/>
          <p:cNvSpPr/>
          <p:nvPr/>
        </p:nvSpPr>
        <p:spPr>
          <a:xfrm>
            <a:off x="16567863" y="16478343"/>
            <a:ext cx="2150330" cy="80899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24248" y="17876291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u="sng" dirty="0">
                <a:solidFill>
                  <a:srgbClr val="000000"/>
                </a:solidFill>
              </a:rPr>
              <a:t>研究の方法</a:t>
            </a:r>
            <a:endParaRPr kumimoji="1" lang="ja-JP" altLang="en-US" u="sng" dirty="0">
              <a:solidFill>
                <a:srgbClr val="00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4248" y="22787351"/>
            <a:ext cx="10585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solidFill>
                  <a:srgbClr val="000000"/>
                </a:solidFill>
              </a:rPr>
              <a:t>プロジェクトごとにツイートボタン　からの投稿を</a:t>
            </a:r>
            <a:r>
              <a:rPr kumimoji="1" lang="en-US" altLang="ja-JP" sz="4800" dirty="0" smtClean="0">
                <a:solidFill>
                  <a:srgbClr val="000000"/>
                </a:solidFill>
              </a:rPr>
              <a:t>Togetter</a:t>
            </a:r>
            <a:r>
              <a:rPr kumimoji="1" lang="ja-JP" altLang="en-US" sz="4800" dirty="0" smtClean="0">
                <a:solidFill>
                  <a:srgbClr val="000000"/>
                </a:solidFill>
              </a:rPr>
              <a:t>で保存</a:t>
            </a:r>
            <a:endParaRPr kumimoji="1" lang="ja-JP" altLang="en-US" sz="4800" dirty="0">
              <a:solidFill>
                <a:srgbClr val="00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24248" y="19316451"/>
            <a:ext cx="105851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>
                <a:solidFill>
                  <a:srgbClr val="000000"/>
                </a:solidFill>
              </a:rPr>
              <a:t>クラウドファンディングを行うサイトの</a:t>
            </a:r>
            <a:r>
              <a:rPr lang="en-US" altLang="ja-JP" sz="4800" dirty="0" smtClean="0">
                <a:solidFill>
                  <a:srgbClr val="000000"/>
                </a:solidFill>
              </a:rPr>
              <a:t>INDIEGOGO</a:t>
            </a:r>
            <a:r>
              <a:rPr lang="ja-JP" altLang="en-US" sz="4800" dirty="0" smtClean="0">
                <a:solidFill>
                  <a:srgbClr val="000000"/>
                </a:solidFill>
              </a:rPr>
              <a:t>で</a:t>
            </a:r>
            <a:r>
              <a:rPr lang="en-US" altLang="ja-JP" sz="4800" dirty="0" smtClean="0">
                <a:solidFill>
                  <a:srgbClr val="000000"/>
                </a:solidFill>
              </a:rPr>
              <a:t>11/21</a:t>
            </a:r>
            <a:r>
              <a:rPr lang="ja-JP" altLang="en-US" sz="4800" dirty="0" smtClean="0">
                <a:solidFill>
                  <a:srgbClr val="000000"/>
                </a:solidFill>
              </a:rPr>
              <a:t>～</a:t>
            </a:r>
            <a:r>
              <a:rPr lang="en-US" altLang="ja-JP" sz="4800" dirty="0" smtClean="0">
                <a:solidFill>
                  <a:srgbClr val="000000"/>
                </a:solidFill>
              </a:rPr>
              <a:t>12/10</a:t>
            </a:r>
            <a:r>
              <a:rPr lang="ja-JP" altLang="en-US" sz="4800" dirty="0" smtClean="0">
                <a:solidFill>
                  <a:srgbClr val="000000"/>
                </a:solidFill>
              </a:rPr>
              <a:t>に　　　行われたプロジェクトを</a:t>
            </a:r>
            <a:r>
              <a:rPr lang="en-US" altLang="ja-JP" sz="4800" dirty="0">
                <a:solidFill>
                  <a:srgbClr val="000000"/>
                </a:solidFill>
              </a:rPr>
              <a:t>10</a:t>
            </a:r>
            <a:r>
              <a:rPr lang="ja-JP" altLang="en-US" sz="4800" dirty="0" smtClean="0">
                <a:solidFill>
                  <a:srgbClr val="000000"/>
                </a:solidFill>
              </a:rPr>
              <a:t>個選出</a:t>
            </a:r>
            <a:endParaRPr kumimoji="1" lang="ja-JP" altLang="en-US" sz="4800" dirty="0">
              <a:solidFill>
                <a:srgbClr val="000000"/>
              </a:solidFill>
            </a:endParaRPr>
          </a:p>
        </p:txBody>
      </p:sp>
      <p:sp>
        <p:nvSpPr>
          <p:cNvPr id="24" name="右矢印 23"/>
          <p:cNvSpPr/>
          <p:nvPr/>
        </p:nvSpPr>
        <p:spPr>
          <a:xfrm rot="5400000">
            <a:off x="5053693" y="21345596"/>
            <a:ext cx="838253" cy="1728192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rgbClr val="000000"/>
              </a:solidFill>
            </a:endParaRPr>
          </a:p>
        </p:txBody>
      </p:sp>
      <p:sp>
        <p:nvSpPr>
          <p:cNvPr id="25" name="右矢印 24"/>
          <p:cNvSpPr/>
          <p:nvPr/>
        </p:nvSpPr>
        <p:spPr>
          <a:xfrm rot="5400000">
            <a:off x="5092067" y="24225916"/>
            <a:ext cx="838253" cy="1728192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rgbClr val="00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24248" y="25827943"/>
            <a:ext cx="105851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>
                <a:solidFill>
                  <a:srgbClr val="000000"/>
                </a:solidFill>
              </a:rPr>
              <a:t>投稿をしたユーザの</a:t>
            </a:r>
            <a:r>
              <a:rPr lang="ja-JP" altLang="en-US" sz="4800" dirty="0" smtClean="0">
                <a:solidFill>
                  <a:srgbClr val="000000"/>
                </a:solidFill>
              </a:rPr>
              <a:t>フォロワー数の</a:t>
            </a:r>
            <a:endParaRPr lang="en-US" altLang="ja-JP" sz="4800" dirty="0" smtClean="0">
              <a:solidFill>
                <a:srgbClr val="000000"/>
              </a:solidFill>
            </a:endParaRPr>
          </a:p>
          <a:p>
            <a:r>
              <a:rPr lang="ja-JP" altLang="en-US" sz="4800" dirty="0" smtClean="0">
                <a:solidFill>
                  <a:srgbClr val="000000"/>
                </a:solidFill>
              </a:rPr>
              <a:t>合計とプロジェクト</a:t>
            </a:r>
            <a:r>
              <a:rPr lang="ja-JP" altLang="en-US" sz="4800" dirty="0" smtClean="0">
                <a:solidFill>
                  <a:srgbClr val="000000"/>
                </a:solidFill>
              </a:rPr>
              <a:t>の成否を規準変数として扱い決定木を作成，</a:t>
            </a:r>
            <a:r>
              <a:rPr lang="ja-JP" altLang="en-US" sz="4800" dirty="0" smtClean="0">
                <a:solidFill>
                  <a:srgbClr val="000000"/>
                </a:solidFill>
              </a:rPr>
              <a:t>フォロワー数の合計によるクラウドファンディング</a:t>
            </a:r>
            <a:r>
              <a:rPr lang="ja-JP" altLang="en-US" sz="4800" dirty="0" smtClean="0">
                <a:solidFill>
                  <a:srgbClr val="000000"/>
                </a:solidFill>
              </a:rPr>
              <a:t>が</a:t>
            </a:r>
            <a:r>
              <a:rPr lang="ja-JP" altLang="en-US" sz="4800" dirty="0" smtClean="0">
                <a:solidFill>
                  <a:srgbClr val="000000"/>
                </a:solidFill>
              </a:rPr>
              <a:t>成功する</a:t>
            </a:r>
            <a:r>
              <a:rPr lang="ja-JP" altLang="en-US" sz="4800" dirty="0" smtClean="0">
                <a:solidFill>
                  <a:srgbClr val="000000"/>
                </a:solidFill>
              </a:rPr>
              <a:t>確率の変動を調査</a:t>
            </a:r>
            <a:endParaRPr kumimoji="1" lang="ja-JP" altLang="en-US" sz="4800" dirty="0">
              <a:solidFill>
                <a:srgbClr val="00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1089232" y="22796642"/>
            <a:ext cx="9767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u="sng" dirty="0">
                <a:solidFill>
                  <a:srgbClr val="000000"/>
                </a:solidFill>
              </a:rPr>
              <a:t>今後</a:t>
            </a:r>
            <a:r>
              <a:rPr lang="ja-JP" altLang="en-US" sz="7200" u="sng" dirty="0" smtClean="0">
                <a:solidFill>
                  <a:srgbClr val="000000"/>
                </a:solidFill>
              </a:rPr>
              <a:t>の</a:t>
            </a:r>
            <a:r>
              <a:rPr lang="ja-JP" altLang="en-US" sz="7200" u="sng" dirty="0">
                <a:solidFill>
                  <a:srgbClr val="000000"/>
                </a:solidFill>
              </a:rPr>
              <a:t>計画</a:t>
            </a:r>
            <a:endParaRPr kumimoji="1" lang="ja-JP" altLang="en-US" u="sng" dirty="0">
              <a:solidFill>
                <a:srgbClr val="00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089232" y="19312383"/>
            <a:ext cx="104053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>
                <a:solidFill>
                  <a:srgbClr val="000000"/>
                </a:solidFill>
              </a:rPr>
              <a:t>フォロワー数の合計が増加すると</a:t>
            </a:r>
            <a:endParaRPr lang="en-US" altLang="ja-JP" sz="4800" dirty="0" smtClean="0">
              <a:solidFill>
                <a:srgbClr val="000000"/>
              </a:solidFill>
            </a:endParaRPr>
          </a:p>
          <a:p>
            <a:r>
              <a:rPr lang="ja-JP" altLang="en-US" sz="4800" dirty="0" smtClean="0">
                <a:solidFill>
                  <a:srgbClr val="000000"/>
                </a:solidFill>
              </a:rPr>
              <a:t>プロジェクトの成功率が下がって</a:t>
            </a:r>
            <a:endParaRPr lang="en-US" altLang="ja-JP" sz="4800" dirty="0" smtClean="0">
              <a:solidFill>
                <a:srgbClr val="000000"/>
              </a:solidFill>
            </a:endParaRPr>
          </a:p>
          <a:p>
            <a:r>
              <a:rPr lang="ja-JP" altLang="en-US" sz="4800" dirty="0" smtClean="0">
                <a:solidFill>
                  <a:srgbClr val="000000"/>
                </a:solidFill>
              </a:rPr>
              <a:t>いき，</a:t>
            </a:r>
            <a:r>
              <a:rPr lang="en-US" altLang="ja-JP" sz="4800" dirty="0" smtClean="0">
                <a:solidFill>
                  <a:srgbClr val="000000"/>
                </a:solidFill>
              </a:rPr>
              <a:t>2</a:t>
            </a:r>
            <a:r>
              <a:rPr lang="ja-JP" altLang="en-US" sz="4800" dirty="0" err="1" smtClean="0">
                <a:solidFill>
                  <a:srgbClr val="000000"/>
                </a:solidFill>
              </a:rPr>
              <a:t>つの</a:t>
            </a:r>
            <a:r>
              <a:rPr lang="ja-JP" altLang="en-US" sz="4800" dirty="0" smtClean="0">
                <a:solidFill>
                  <a:srgbClr val="000000"/>
                </a:solidFill>
              </a:rPr>
              <a:t>変数間には負の相関が　あるという結果</a:t>
            </a:r>
            <a:r>
              <a:rPr lang="ja-JP" altLang="en-US" sz="4800" dirty="0" smtClean="0">
                <a:solidFill>
                  <a:srgbClr val="000000"/>
                </a:solidFill>
              </a:rPr>
              <a:t>が出た</a:t>
            </a:r>
            <a:endParaRPr kumimoji="1" lang="ja-JP" altLang="en-US" sz="4800" dirty="0">
              <a:solidFill>
                <a:srgbClr val="000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1197456" y="24357011"/>
            <a:ext cx="103691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l"/>
            </a:pPr>
            <a:r>
              <a:rPr kumimoji="1" lang="ja-JP" altLang="en-US" sz="4800" dirty="0" smtClean="0">
                <a:solidFill>
                  <a:srgbClr val="000000"/>
                </a:solidFill>
              </a:rPr>
              <a:t>プロジェクトの数を増やしたり，他の分析手法も</a:t>
            </a:r>
            <a:r>
              <a:rPr kumimoji="1" lang="ja-JP" altLang="en-US" sz="4800" dirty="0" smtClean="0">
                <a:solidFill>
                  <a:srgbClr val="000000"/>
                </a:solidFill>
              </a:rPr>
              <a:t>用いて分析を行う</a:t>
            </a:r>
            <a:endParaRPr kumimoji="1" lang="en-US" altLang="ja-JP" sz="4800" dirty="0" smtClean="0">
              <a:solidFill>
                <a:srgbClr val="000000"/>
              </a:solidFill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en-US" altLang="ja-JP" sz="4800" dirty="0" smtClean="0">
                <a:solidFill>
                  <a:srgbClr val="000000"/>
                </a:solidFill>
              </a:rPr>
              <a:t>Twitter</a:t>
            </a:r>
            <a:r>
              <a:rPr lang="ja-JP" altLang="en-US" sz="4800" dirty="0" smtClean="0">
                <a:solidFill>
                  <a:srgbClr val="000000"/>
                </a:solidFill>
              </a:rPr>
              <a:t>以外の</a:t>
            </a:r>
            <a:r>
              <a:rPr lang="en-US" altLang="ja-JP" sz="4800" dirty="0" smtClean="0">
                <a:solidFill>
                  <a:srgbClr val="000000"/>
                </a:solidFill>
              </a:rPr>
              <a:t>SNS</a:t>
            </a:r>
            <a:r>
              <a:rPr lang="ja-JP" altLang="en-US" sz="4800" dirty="0" smtClean="0">
                <a:solidFill>
                  <a:srgbClr val="000000"/>
                </a:solidFill>
              </a:rPr>
              <a:t>の利用状況も　含めて調査し，クラウド　　　ファンディングと</a:t>
            </a:r>
            <a:r>
              <a:rPr lang="en-US" altLang="ja-JP" sz="4800" dirty="0" smtClean="0">
                <a:solidFill>
                  <a:srgbClr val="000000"/>
                </a:solidFill>
              </a:rPr>
              <a:t>SNS</a:t>
            </a:r>
            <a:r>
              <a:rPr lang="ja-JP" altLang="en-US" sz="4800" dirty="0" smtClean="0">
                <a:solidFill>
                  <a:srgbClr val="000000"/>
                </a:solidFill>
              </a:rPr>
              <a:t>の関係性を考察する</a:t>
            </a:r>
            <a:endParaRPr lang="en-US" altLang="ja-JP" sz="4800" dirty="0" smtClean="0">
              <a:solidFill>
                <a:srgbClr val="000000"/>
              </a:solidFill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kumimoji="1" lang="ja-JP" altLang="en-US" sz="4800" dirty="0">
                <a:solidFill>
                  <a:srgbClr val="000000"/>
                </a:solidFill>
              </a:rPr>
              <a:t>論文の執筆</a:t>
            </a:r>
            <a:r>
              <a:rPr kumimoji="1" lang="ja-JP" altLang="en-US" sz="4800" dirty="0" smtClean="0">
                <a:solidFill>
                  <a:srgbClr val="000000"/>
                </a:solidFill>
              </a:rPr>
              <a:t>を行う</a:t>
            </a:r>
            <a:endParaRPr kumimoji="1" lang="ja-JP" altLang="en-US" sz="4800" dirty="0">
              <a:solidFill>
                <a:srgbClr val="000000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089232" y="17900098"/>
            <a:ext cx="9767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u="sng" dirty="0" smtClean="0">
                <a:solidFill>
                  <a:srgbClr val="000000"/>
                </a:solidFill>
              </a:rPr>
              <a:t>現在の進捗状況</a:t>
            </a:r>
            <a:endParaRPr kumimoji="1" lang="ja-JP" altLang="en-US" u="sng" dirty="0">
              <a:solidFill>
                <a:srgbClr val="000000"/>
              </a:solidFill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76" y="9293061"/>
            <a:ext cx="3120916" cy="3963864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80168" y="8432795"/>
            <a:ext cx="3899614" cy="53180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5676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2571</TotalTime>
  <Words>148</Words>
  <Application>Microsoft Office PowerPoint</Application>
  <PresentationFormat>ユーザー設定</PresentationFormat>
  <Paragraphs>22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ＭＳ Ｐゴシック</vt:lpstr>
      <vt:lpstr>メイリオ</vt:lpstr>
      <vt:lpstr>Arial</vt:lpstr>
      <vt:lpstr>Calibri</vt:lpstr>
      <vt:lpstr>Century Gothic</vt:lpstr>
      <vt:lpstr>Wingdings</vt:lpstr>
      <vt:lpstr>Wingdings 3</vt:lpstr>
      <vt:lpstr>イオン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yuki0812</dc:creator>
  <cp:lastModifiedBy>yoshino</cp:lastModifiedBy>
  <cp:revision>132</cp:revision>
  <dcterms:created xsi:type="dcterms:W3CDTF">2013-11-27T10:49:02Z</dcterms:created>
  <dcterms:modified xsi:type="dcterms:W3CDTF">2014-12-18T09:40:19Z</dcterms:modified>
</cp:coreProperties>
</file>