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CF8B"/>
    <a:srgbClr val="99FF33"/>
    <a:srgbClr val="99FF66"/>
    <a:srgbClr val="99FFCC"/>
    <a:srgbClr val="66FFFF"/>
    <a:srgbClr val="33CCCC"/>
    <a:srgbClr val="26457C"/>
    <a:srgbClr val="A1D35B"/>
    <a:srgbClr val="33CC3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2796" autoAdjust="0"/>
  </p:normalViewPr>
  <p:slideViewPr>
    <p:cSldViewPr>
      <p:cViewPr>
        <p:scale>
          <a:sx n="44" d="100"/>
          <a:sy n="44" d="100"/>
        </p:scale>
        <p:origin x="354" y="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2016/12/13</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2016/12/13</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正方形/長方形 38"/>
          <p:cNvSpPr/>
          <p:nvPr/>
        </p:nvSpPr>
        <p:spPr>
          <a:xfrm>
            <a:off x="321942" y="18092096"/>
            <a:ext cx="9675864" cy="12167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p:cNvSpPr/>
          <p:nvPr/>
        </p:nvSpPr>
        <p:spPr>
          <a:xfrm>
            <a:off x="10484494" y="19100427"/>
            <a:ext cx="10812575" cy="504056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p:cNvSpPr/>
          <p:nvPr/>
        </p:nvSpPr>
        <p:spPr>
          <a:xfrm>
            <a:off x="135962" y="11141529"/>
            <a:ext cx="8755934" cy="5607533"/>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p:cNvSpPr/>
          <p:nvPr/>
        </p:nvSpPr>
        <p:spPr>
          <a:xfrm>
            <a:off x="9623025" y="4790913"/>
            <a:ext cx="8139527" cy="3021424"/>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 角を丸くする 45"/>
          <p:cNvSpPr/>
          <p:nvPr/>
        </p:nvSpPr>
        <p:spPr>
          <a:xfrm>
            <a:off x="135962" y="4760178"/>
            <a:ext cx="8755934" cy="50375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89650" y="19497662"/>
            <a:ext cx="8842611" cy="483209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p:cNvSpPr/>
          <p:nvPr/>
        </p:nvSpPr>
        <p:spPr>
          <a:xfrm>
            <a:off x="10321283" y="25575859"/>
            <a:ext cx="10869024" cy="42537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96493" y="712137"/>
            <a:ext cx="21386800" cy="1406111"/>
          </a:xfrm>
          <a:prstGeom prst="rect">
            <a:avLst/>
          </a:prstGeom>
          <a:noFill/>
        </p:spPr>
        <p:txBody>
          <a:bodyPr wrap="square" lIns="295232" tIns="147616" rIns="295232" bIns="147616" rtlCol="0">
            <a:spAutoFit/>
          </a:bodyPr>
          <a:lstStyle/>
          <a:p>
            <a:pPr algn="ctr"/>
            <a:r>
              <a:rPr lang="en-US" altLang="ja-JP" sz="7200" b="1" kern="0" dirty="0" err="1">
                <a:effectLst>
                  <a:glow rad="101600">
                    <a:srgbClr val="FFE880">
                      <a:tint val="20000"/>
                      <a:alpha val="60000"/>
                    </a:srgbClr>
                  </a:glow>
                </a:effectLst>
                <a:latin typeface="+mn-ea"/>
              </a:rPr>
              <a:t>RedPen</a:t>
            </a:r>
            <a:r>
              <a:rPr lang="ja-JP" altLang="en-US" sz="7200" b="1" kern="0" dirty="0">
                <a:effectLst>
                  <a:glow rad="101600">
                    <a:srgbClr val="FFE880">
                      <a:tint val="20000"/>
                      <a:alpha val="60000"/>
                    </a:srgbClr>
                  </a:glow>
                </a:effectLst>
                <a:latin typeface="+mn-ea"/>
              </a:rPr>
              <a:t>を使った文書自動添削ツール</a:t>
            </a:r>
            <a:endParaRPr lang="en-US" altLang="ja-JP" sz="7200" b="1" kern="0" dirty="0">
              <a:effectLst>
                <a:glow rad="101600">
                  <a:srgbClr val="FFE880">
                    <a:tint val="20000"/>
                    <a:alpha val="60000"/>
                  </a:srgbClr>
                </a:glow>
              </a:effectLst>
              <a:latin typeface="+mn-ea"/>
            </a:endParaRPr>
          </a:p>
        </p:txBody>
      </p:sp>
      <p:sp>
        <p:nvSpPr>
          <p:cNvPr id="13" name="テキスト ボックス 12"/>
          <p:cNvSpPr txBox="1"/>
          <p:nvPr/>
        </p:nvSpPr>
        <p:spPr>
          <a:xfrm>
            <a:off x="-196493" y="2153739"/>
            <a:ext cx="21386800" cy="1129112"/>
          </a:xfrm>
          <a:prstGeom prst="rect">
            <a:avLst/>
          </a:prstGeom>
          <a:noFill/>
        </p:spPr>
        <p:txBody>
          <a:bodyPr wrap="square" lIns="295232" tIns="147616" rIns="295232" bIns="147616" rtlCol="0">
            <a:spAutoFit/>
          </a:bodyPr>
          <a:lstStyle/>
          <a:p>
            <a:pPr algn="r"/>
            <a:r>
              <a:rPr lang="en-US" altLang="ja-JP" sz="5400" dirty="0">
                <a:latin typeface="+mn-ea"/>
              </a:rPr>
              <a:t>PM</a:t>
            </a:r>
            <a:r>
              <a:rPr lang="ja-JP" altLang="en-US" sz="5400" dirty="0">
                <a:latin typeface="+mn-ea"/>
              </a:rPr>
              <a:t>コース　矢吹研究室　</a:t>
            </a:r>
            <a:r>
              <a:rPr lang="en-US" altLang="ja-JP" sz="5400" dirty="0">
                <a:latin typeface="+mn-ea"/>
              </a:rPr>
              <a:t>1442031 </a:t>
            </a:r>
            <a:r>
              <a:rPr lang="ja-JP" altLang="en-US" sz="5400" dirty="0">
                <a:latin typeface="+mn-ea"/>
              </a:rPr>
              <a:t>小山隆太郎</a:t>
            </a:r>
          </a:p>
        </p:txBody>
      </p:sp>
      <p:sp>
        <p:nvSpPr>
          <p:cNvPr id="6" name="テキスト ボックス 5"/>
          <p:cNvSpPr txBox="1"/>
          <p:nvPr/>
        </p:nvSpPr>
        <p:spPr>
          <a:xfrm>
            <a:off x="382785" y="4063710"/>
            <a:ext cx="2664296" cy="769441"/>
          </a:xfrm>
          <a:prstGeom prst="rect">
            <a:avLst/>
          </a:prstGeom>
          <a:noFill/>
        </p:spPr>
        <p:txBody>
          <a:bodyPr wrap="square" rtlCol="0">
            <a:spAutoFit/>
          </a:bodyPr>
          <a:lstStyle/>
          <a:p>
            <a:r>
              <a:rPr kumimoji="1" lang="ja-JP" altLang="en-US" sz="4400" b="1" dirty="0">
                <a:solidFill>
                  <a:schemeClr val="tx1">
                    <a:lumMod val="85000"/>
                    <a:lumOff val="15000"/>
                  </a:schemeClr>
                </a:solidFill>
                <a:latin typeface="+mj-ea"/>
                <a:ea typeface="+mj-ea"/>
              </a:rPr>
              <a:t>背景</a:t>
            </a:r>
          </a:p>
        </p:txBody>
      </p:sp>
      <p:sp>
        <p:nvSpPr>
          <p:cNvPr id="7" name="テキスト ボックス 6"/>
          <p:cNvSpPr txBox="1"/>
          <p:nvPr/>
        </p:nvSpPr>
        <p:spPr>
          <a:xfrm>
            <a:off x="9169155" y="4060354"/>
            <a:ext cx="2304256" cy="1754326"/>
          </a:xfrm>
          <a:prstGeom prst="rect">
            <a:avLst/>
          </a:prstGeom>
          <a:noFill/>
        </p:spPr>
        <p:txBody>
          <a:bodyPr wrap="square" rtlCol="0">
            <a:spAutoFit/>
          </a:bodyPr>
          <a:lstStyle/>
          <a:p>
            <a:r>
              <a:rPr kumimoji="1" lang="ja-JP" altLang="en-US" sz="4400" b="1" dirty="0">
                <a:latin typeface="+mj-ea"/>
                <a:ea typeface="+mj-ea"/>
              </a:rPr>
              <a:t>目的</a:t>
            </a:r>
            <a:endParaRPr kumimoji="1" lang="en-US" altLang="ja-JP" sz="4400" b="1" dirty="0">
              <a:latin typeface="+mj-ea"/>
              <a:ea typeface="+mj-ea"/>
            </a:endParaRPr>
          </a:p>
          <a:p>
            <a:r>
              <a:rPr kumimoji="1" lang="ja-JP" altLang="en-US" sz="6000" b="1" dirty="0">
                <a:solidFill>
                  <a:schemeClr val="accent1">
                    <a:lumMod val="50000"/>
                  </a:schemeClr>
                </a:solidFill>
                <a:latin typeface="+mj-ea"/>
                <a:ea typeface="+mj-ea"/>
              </a:rPr>
              <a:t>　</a:t>
            </a:r>
          </a:p>
        </p:txBody>
      </p:sp>
      <p:sp>
        <p:nvSpPr>
          <p:cNvPr id="8" name="テキスト ボックス 7"/>
          <p:cNvSpPr txBox="1"/>
          <p:nvPr/>
        </p:nvSpPr>
        <p:spPr>
          <a:xfrm>
            <a:off x="336308" y="10362101"/>
            <a:ext cx="3394113" cy="1754326"/>
          </a:xfrm>
          <a:prstGeom prst="rect">
            <a:avLst/>
          </a:prstGeom>
          <a:noFill/>
        </p:spPr>
        <p:txBody>
          <a:bodyPr wrap="square" rtlCol="0">
            <a:spAutoFit/>
          </a:bodyPr>
          <a:lstStyle/>
          <a:p>
            <a:r>
              <a:rPr kumimoji="1" lang="ja-JP" altLang="en-US" sz="4400" b="1" dirty="0">
                <a:latin typeface="+mj-ea"/>
                <a:ea typeface="+mj-ea"/>
              </a:rPr>
              <a:t>研究方法</a:t>
            </a:r>
            <a:endParaRPr kumimoji="1" lang="en-US" altLang="ja-JP" sz="4400" b="1" dirty="0">
              <a:latin typeface="+mj-ea"/>
              <a:ea typeface="+mj-ea"/>
            </a:endParaRPr>
          </a:p>
          <a:p>
            <a:endParaRPr kumimoji="1" lang="ja-JP" altLang="en-US" sz="6000" b="1" dirty="0">
              <a:solidFill>
                <a:schemeClr val="accent1">
                  <a:lumMod val="50000"/>
                </a:schemeClr>
              </a:solidFill>
              <a:latin typeface="+mj-ea"/>
              <a:ea typeface="+mj-ea"/>
            </a:endParaRPr>
          </a:p>
        </p:txBody>
      </p:sp>
      <p:sp>
        <p:nvSpPr>
          <p:cNvPr id="4" name="テキスト ボックス 3"/>
          <p:cNvSpPr txBox="1"/>
          <p:nvPr/>
        </p:nvSpPr>
        <p:spPr>
          <a:xfrm>
            <a:off x="321941" y="4838590"/>
            <a:ext cx="7886997" cy="1754326"/>
          </a:xfrm>
          <a:prstGeom prst="rect">
            <a:avLst/>
          </a:prstGeom>
          <a:noFill/>
        </p:spPr>
        <p:txBody>
          <a:bodyPr wrap="square" rtlCol="0">
            <a:spAutoFit/>
          </a:bodyPr>
          <a:lstStyle/>
          <a:p>
            <a:r>
              <a:rPr kumimoji="1" lang="ja-JP" altLang="en-US" sz="3600" dirty="0"/>
              <a:t>・エンジニアの間で</a:t>
            </a:r>
            <a:r>
              <a:rPr kumimoji="1" lang="en-US" altLang="ja-JP" sz="3600" dirty="0" err="1"/>
              <a:t>RedPen</a:t>
            </a:r>
            <a:r>
              <a:rPr lang="ja-JP" altLang="en-US" sz="3600" dirty="0"/>
              <a:t>という静的解析ツールが</a:t>
            </a:r>
            <a:r>
              <a:rPr kumimoji="1" lang="ja-JP" altLang="en-US" sz="3600" dirty="0"/>
              <a:t>開発され</a:t>
            </a:r>
            <a:r>
              <a:rPr kumimoji="1" lang="en-US" altLang="ja-JP" sz="3600" dirty="0"/>
              <a:t>,</a:t>
            </a:r>
            <a:r>
              <a:rPr kumimoji="1" lang="ja-JP" altLang="en-US" sz="3600" dirty="0"/>
              <a:t>日々改良がされている</a:t>
            </a:r>
            <a:endParaRPr kumimoji="1" lang="en-US" altLang="ja-JP" sz="3600" dirty="0"/>
          </a:p>
        </p:txBody>
      </p:sp>
      <p:sp>
        <p:nvSpPr>
          <p:cNvPr id="17" name="テキスト ボックス 16"/>
          <p:cNvSpPr txBox="1"/>
          <p:nvPr/>
        </p:nvSpPr>
        <p:spPr>
          <a:xfrm>
            <a:off x="9997805" y="4833151"/>
            <a:ext cx="7645357" cy="1754326"/>
          </a:xfrm>
          <a:prstGeom prst="rect">
            <a:avLst/>
          </a:prstGeom>
          <a:noFill/>
        </p:spPr>
        <p:txBody>
          <a:bodyPr wrap="square" rtlCol="0">
            <a:spAutoFit/>
          </a:bodyPr>
          <a:lstStyle/>
          <a:p>
            <a:r>
              <a:rPr lang="ja-JP" altLang="en-US" sz="3600" dirty="0"/>
              <a:t>・文書添削を機械化することで</a:t>
            </a:r>
            <a:r>
              <a:rPr lang="en-US" altLang="ja-JP" sz="3600" dirty="0"/>
              <a:t>,</a:t>
            </a:r>
            <a:r>
              <a:rPr lang="ja-JP" altLang="en-US" sz="3600" dirty="0"/>
              <a:t>文書作成時間の短縮につなげる</a:t>
            </a:r>
            <a:r>
              <a:rPr lang="en-US" altLang="ja-JP" sz="3600" dirty="0"/>
              <a:t>.</a:t>
            </a:r>
            <a:r>
              <a:rPr lang="ja-JP" altLang="en-US" sz="3600" dirty="0"/>
              <a:t>粒度の高い問題に集中できる</a:t>
            </a:r>
            <a:endParaRPr lang="en-US" altLang="ja-JP" sz="3600" dirty="0"/>
          </a:p>
        </p:txBody>
      </p:sp>
      <p:sp>
        <p:nvSpPr>
          <p:cNvPr id="22" name="テキスト ボックス 21"/>
          <p:cNvSpPr txBox="1"/>
          <p:nvPr/>
        </p:nvSpPr>
        <p:spPr>
          <a:xfrm>
            <a:off x="366468" y="6765425"/>
            <a:ext cx="7633440" cy="2092881"/>
          </a:xfrm>
          <a:prstGeom prst="rect">
            <a:avLst/>
          </a:prstGeom>
          <a:noFill/>
        </p:spPr>
        <p:txBody>
          <a:bodyPr wrap="square" rtlCol="0">
            <a:spAutoFit/>
          </a:bodyPr>
          <a:lstStyle/>
          <a:p>
            <a:r>
              <a:rPr lang="ja-JP" altLang="en-US" sz="3600" dirty="0"/>
              <a:t>・</a:t>
            </a:r>
            <a:r>
              <a:rPr lang="en-US" altLang="ja-JP" sz="3600" dirty="0" err="1"/>
              <a:t>RedPen</a:t>
            </a:r>
            <a:r>
              <a:rPr lang="ja-JP" altLang="en-US" sz="3600" dirty="0"/>
              <a:t>は自然言語で入力された文書の検査を自動で行うことが出来る</a:t>
            </a:r>
            <a:endParaRPr lang="en-US" altLang="ja-JP" sz="3600" dirty="0"/>
          </a:p>
          <a:p>
            <a:endParaRPr kumimoji="1" lang="ja-JP" altLang="en-US" dirty="0"/>
          </a:p>
        </p:txBody>
      </p:sp>
      <p:sp>
        <p:nvSpPr>
          <p:cNvPr id="23" name="テキスト ボックス 22"/>
          <p:cNvSpPr txBox="1"/>
          <p:nvPr/>
        </p:nvSpPr>
        <p:spPr>
          <a:xfrm>
            <a:off x="366468" y="8209445"/>
            <a:ext cx="7633440" cy="1938992"/>
          </a:xfrm>
          <a:prstGeom prst="rect">
            <a:avLst/>
          </a:prstGeom>
          <a:noFill/>
        </p:spPr>
        <p:txBody>
          <a:bodyPr wrap="square" rtlCol="0">
            <a:spAutoFit/>
          </a:bodyPr>
          <a:lstStyle/>
          <a:p>
            <a:r>
              <a:rPr lang="ja-JP" altLang="en-US" sz="4000" dirty="0"/>
              <a:t>・</a:t>
            </a:r>
            <a:r>
              <a:rPr lang="ja-JP" altLang="en-US" sz="3600" dirty="0"/>
              <a:t>文書の添削を機械的に行うことで</a:t>
            </a:r>
            <a:r>
              <a:rPr lang="en-US" altLang="ja-JP" sz="3600" dirty="0"/>
              <a:t>,</a:t>
            </a:r>
            <a:r>
              <a:rPr lang="ja-JP" altLang="en-US" sz="3600" dirty="0"/>
              <a:t>文書作成の効率が上がると考えた</a:t>
            </a:r>
          </a:p>
          <a:p>
            <a:endParaRPr kumimoji="1" lang="ja-JP" altLang="en-US" sz="4000" dirty="0"/>
          </a:p>
        </p:txBody>
      </p:sp>
      <p:sp>
        <p:nvSpPr>
          <p:cNvPr id="24" name="テキスト ボックス 23"/>
          <p:cNvSpPr txBox="1"/>
          <p:nvPr/>
        </p:nvSpPr>
        <p:spPr>
          <a:xfrm>
            <a:off x="9997805" y="6596108"/>
            <a:ext cx="7389968" cy="1200329"/>
          </a:xfrm>
          <a:prstGeom prst="rect">
            <a:avLst/>
          </a:prstGeom>
          <a:noFill/>
        </p:spPr>
        <p:txBody>
          <a:bodyPr wrap="square" rtlCol="0">
            <a:spAutoFit/>
          </a:bodyPr>
          <a:lstStyle/>
          <a:p>
            <a:r>
              <a:rPr kumimoji="1" lang="ja-JP" altLang="en-US" sz="3600" dirty="0"/>
              <a:t>・文中ミスがなるべく少ない状態で書類の提出ができるようにする</a:t>
            </a:r>
          </a:p>
        </p:txBody>
      </p:sp>
      <p:sp>
        <p:nvSpPr>
          <p:cNvPr id="27" name="テキスト ボックス 26"/>
          <p:cNvSpPr txBox="1"/>
          <p:nvPr/>
        </p:nvSpPr>
        <p:spPr>
          <a:xfrm>
            <a:off x="321941" y="11372193"/>
            <a:ext cx="7164397" cy="646331"/>
          </a:xfrm>
          <a:prstGeom prst="rect">
            <a:avLst/>
          </a:prstGeom>
          <a:noFill/>
        </p:spPr>
        <p:txBody>
          <a:bodyPr wrap="none" rtlCol="0">
            <a:spAutoFit/>
          </a:bodyPr>
          <a:lstStyle/>
          <a:p>
            <a:r>
              <a:rPr kumimoji="1" lang="en-US" altLang="ja-JP" sz="3600" dirty="0"/>
              <a:t>1.RedPen</a:t>
            </a:r>
            <a:r>
              <a:rPr kumimoji="1" lang="ja-JP" altLang="en-US" sz="3600" dirty="0"/>
              <a:t>をコマンド上でダウンロード</a:t>
            </a:r>
            <a:endParaRPr kumimoji="1" lang="en-US" altLang="ja-JP" sz="3600" dirty="0"/>
          </a:p>
        </p:txBody>
      </p:sp>
      <p:sp>
        <p:nvSpPr>
          <p:cNvPr id="30" name="テキスト ボックス 29"/>
          <p:cNvSpPr txBox="1"/>
          <p:nvPr/>
        </p:nvSpPr>
        <p:spPr>
          <a:xfrm>
            <a:off x="338522" y="12285611"/>
            <a:ext cx="6668813" cy="646331"/>
          </a:xfrm>
          <a:prstGeom prst="rect">
            <a:avLst/>
          </a:prstGeom>
          <a:noFill/>
        </p:spPr>
        <p:txBody>
          <a:bodyPr wrap="none" rtlCol="0">
            <a:spAutoFit/>
          </a:bodyPr>
          <a:lstStyle/>
          <a:p>
            <a:r>
              <a:rPr lang="en-US" altLang="ja-JP" sz="3600" dirty="0"/>
              <a:t>2</a:t>
            </a:r>
            <a:r>
              <a:rPr kumimoji="1" lang="en-US" altLang="ja-JP" sz="3600" dirty="0"/>
              <a:t>.</a:t>
            </a:r>
            <a:r>
              <a:rPr lang="ja-JP" altLang="en-US" sz="3600" dirty="0"/>
              <a:t>ディレクトリ</a:t>
            </a:r>
            <a:r>
              <a:rPr kumimoji="1" lang="ja-JP" altLang="en-US" sz="3600" dirty="0"/>
              <a:t>管理を</a:t>
            </a:r>
            <a:r>
              <a:rPr lang="en-US" altLang="ja-JP" sz="3600" dirty="0" err="1"/>
              <a:t>WinSCP</a:t>
            </a:r>
            <a:r>
              <a:rPr lang="ja-JP" altLang="en-US" sz="3600" dirty="0"/>
              <a:t>で行う</a:t>
            </a:r>
            <a:endParaRPr kumimoji="1" lang="ja-JP" altLang="en-US" sz="3600" dirty="0"/>
          </a:p>
        </p:txBody>
      </p:sp>
      <p:sp>
        <p:nvSpPr>
          <p:cNvPr id="31" name="テキスト ボックス 30"/>
          <p:cNvSpPr txBox="1"/>
          <p:nvPr/>
        </p:nvSpPr>
        <p:spPr>
          <a:xfrm>
            <a:off x="371494" y="13173636"/>
            <a:ext cx="8677247" cy="646331"/>
          </a:xfrm>
          <a:prstGeom prst="rect">
            <a:avLst/>
          </a:prstGeom>
          <a:noFill/>
        </p:spPr>
        <p:txBody>
          <a:bodyPr wrap="none" rtlCol="0">
            <a:spAutoFit/>
          </a:bodyPr>
          <a:lstStyle/>
          <a:p>
            <a:r>
              <a:rPr lang="en-US" altLang="ja-JP" sz="3600" dirty="0"/>
              <a:t>3</a:t>
            </a:r>
            <a:r>
              <a:rPr kumimoji="1" lang="en-US" altLang="ja-JP" sz="3600" dirty="0"/>
              <a:t>.conf</a:t>
            </a:r>
            <a:r>
              <a:rPr kumimoji="1" lang="ja-JP" altLang="en-US" sz="3600" dirty="0"/>
              <a:t>ファイル</a:t>
            </a:r>
            <a:r>
              <a:rPr lang="ja-JP" altLang="en-US" sz="3600" dirty="0"/>
              <a:t>の設定を書き換え</a:t>
            </a:r>
            <a:r>
              <a:rPr lang="en-US" altLang="ja-JP" sz="3600" dirty="0"/>
              <a:t>,</a:t>
            </a:r>
            <a:r>
              <a:rPr lang="ja-JP" altLang="en-US" sz="3600" dirty="0"/>
              <a:t>起動させる</a:t>
            </a:r>
            <a:endParaRPr kumimoji="1" lang="ja-JP" altLang="en-US" sz="3600" dirty="0"/>
          </a:p>
        </p:txBody>
      </p:sp>
      <p:sp>
        <p:nvSpPr>
          <p:cNvPr id="32" name="テキスト ボックス 31"/>
          <p:cNvSpPr txBox="1"/>
          <p:nvPr/>
        </p:nvSpPr>
        <p:spPr>
          <a:xfrm>
            <a:off x="382785" y="14083084"/>
            <a:ext cx="8345554" cy="1200329"/>
          </a:xfrm>
          <a:prstGeom prst="rect">
            <a:avLst/>
          </a:prstGeom>
          <a:noFill/>
        </p:spPr>
        <p:txBody>
          <a:bodyPr wrap="none" rtlCol="0">
            <a:spAutoFit/>
          </a:bodyPr>
          <a:lstStyle/>
          <a:p>
            <a:r>
              <a:rPr kumimoji="1" lang="en-US" altLang="ja-JP" sz="3600" dirty="0"/>
              <a:t>4.</a:t>
            </a:r>
            <a:r>
              <a:rPr kumimoji="1" lang="ja-JP" altLang="en-US" sz="3600" dirty="0"/>
              <a:t>様々なサンプル文</a:t>
            </a:r>
            <a:r>
              <a:rPr kumimoji="1" lang="en-US" altLang="ja-JP" sz="3600" dirty="0"/>
              <a:t>(</a:t>
            </a:r>
            <a:r>
              <a:rPr kumimoji="1" lang="ja-JP" altLang="en-US" sz="3600" dirty="0"/>
              <a:t>卒論概要</a:t>
            </a:r>
            <a:r>
              <a:rPr kumimoji="1" lang="en-US" altLang="ja-JP" sz="3600" dirty="0"/>
              <a:t>,</a:t>
            </a:r>
            <a:r>
              <a:rPr kumimoji="1" lang="ja-JP" altLang="en-US" sz="3600" dirty="0"/>
              <a:t>書籍文等</a:t>
            </a:r>
            <a:r>
              <a:rPr kumimoji="1" lang="en-US" altLang="ja-JP" sz="3600" dirty="0"/>
              <a:t>)</a:t>
            </a:r>
          </a:p>
          <a:p>
            <a:r>
              <a:rPr kumimoji="1" lang="ja-JP" altLang="en-US" sz="3600" dirty="0"/>
              <a:t>で動作チェックを行い</a:t>
            </a:r>
            <a:r>
              <a:rPr kumimoji="1" lang="en-US" altLang="ja-JP" sz="3600" dirty="0"/>
              <a:t>,</a:t>
            </a:r>
            <a:r>
              <a:rPr kumimoji="1" lang="ja-JP" altLang="en-US" sz="3600" dirty="0"/>
              <a:t>設定</a:t>
            </a:r>
            <a:r>
              <a:rPr lang="ja-JP" altLang="en-US" sz="3600" dirty="0"/>
              <a:t>を構築する</a:t>
            </a:r>
            <a:endParaRPr kumimoji="1" lang="ja-JP" altLang="en-US" sz="3600" dirty="0"/>
          </a:p>
        </p:txBody>
      </p:sp>
      <p:sp>
        <p:nvSpPr>
          <p:cNvPr id="33" name="テキスト ボックス 32"/>
          <p:cNvSpPr txBox="1"/>
          <p:nvPr/>
        </p:nvSpPr>
        <p:spPr>
          <a:xfrm>
            <a:off x="364954" y="17258949"/>
            <a:ext cx="2441694" cy="769441"/>
          </a:xfrm>
          <a:prstGeom prst="rect">
            <a:avLst/>
          </a:prstGeom>
          <a:noFill/>
        </p:spPr>
        <p:txBody>
          <a:bodyPr wrap="none" rtlCol="0">
            <a:spAutoFit/>
          </a:bodyPr>
          <a:lstStyle/>
          <a:p>
            <a:r>
              <a:rPr lang="ja-JP" altLang="en-US" sz="4400" b="1" dirty="0">
                <a:latin typeface="+mj-ea"/>
                <a:ea typeface="+mj-ea"/>
              </a:rPr>
              <a:t>進捗状況</a:t>
            </a:r>
            <a:endParaRPr kumimoji="1" lang="ja-JP" altLang="en-US" sz="4400" b="1" dirty="0">
              <a:latin typeface="+mj-ea"/>
              <a:ea typeface="+mj-ea"/>
            </a:endParaRPr>
          </a:p>
        </p:txBody>
      </p:sp>
      <p:sp>
        <p:nvSpPr>
          <p:cNvPr id="34" name="テキスト ボックス 33"/>
          <p:cNvSpPr txBox="1"/>
          <p:nvPr/>
        </p:nvSpPr>
        <p:spPr>
          <a:xfrm>
            <a:off x="364954" y="15328431"/>
            <a:ext cx="8683787" cy="1200329"/>
          </a:xfrm>
          <a:prstGeom prst="rect">
            <a:avLst/>
          </a:prstGeom>
          <a:noFill/>
        </p:spPr>
        <p:txBody>
          <a:bodyPr wrap="none" rtlCol="0">
            <a:spAutoFit/>
          </a:bodyPr>
          <a:lstStyle/>
          <a:p>
            <a:r>
              <a:rPr lang="en-US" altLang="ja-JP" sz="3600" dirty="0"/>
              <a:t>5.</a:t>
            </a:r>
            <a:r>
              <a:rPr lang="ja-JP" altLang="en-US" sz="3600" dirty="0"/>
              <a:t>添削した卒論概要から多かった文書ミスを</a:t>
            </a:r>
            <a:endParaRPr lang="en-US" altLang="ja-JP" sz="3600" dirty="0"/>
          </a:p>
          <a:p>
            <a:r>
              <a:rPr lang="ja-JP" altLang="en-US" sz="3600" dirty="0"/>
              <a:t>挙げる</a:t>
            </a:r>
            <a:endParaRPr kumimoji="1" lang="ja-JP" altLang="en-US" sz="3600" dirty="0"/>
          </a:p>
        </p:txBody>
      </p:sp>
      <p:sp>
        <p:nvSpPr>
          <p:cNvPr id="36" name="テキスト ボックス 35"/>
          <p:cNvSpPr txBox="1"/>
          <p:nvPr/>
        </p:nvSpPr>
        <p:spPr>
          <a:xfrm>
            <a:off x="611720" y="18262648"/>
            <a:ext cx="8786636" cy="1200329"/>
          </a:xfrm>
          <a:prstGeom prst="rect">
            <a:avLst/>
          </a:prstGeom>
          <a:noFill/>
        </p:spPr>
        <p:txBody>
          <a:bodyPr wrap="none" rtlCol="0">
            <a:spAutoFit/>
          </a:bodyPr>
          <a:lstStyle/>
          <a:p>
            <a:r>
              <a:rPr lang="ja-JP" altLang="en-US" sz="3600" dirty="0"/>
              <a:t>・以下のサンプル文を</a:t>
            </a:r>
            <a:r>
              <a:rPr lang="en-US" altLang="ja-JP" sz="3600" dirty="0" err="1"/>
              <a:t>RedPen</a:t>
            </a:r>
            <a:r>
              <a:rPr lang="ja-JP" altLang="en-US" sz="3600" dirty="0"/>
              <a:t>にかけたところ</a:t>
            </a:r>
            <a:r>
              <a:rPr lang="en-US" altLang="ja-JP" sz="3600" dirty="0"/>
              <a:t>,</a:t>
            </a:r>
          </a:p>
          <a:p>
            <a:r>
              <a:rPr lang="en-US" altLang="ja-JP" sz="3600" dirty="0"/>
              <a:t>3</a:t>
            </a:r>
            <a:r>
              <a:rPr lang="ja-JP" altLang="en-US" sz="3600" dirty="0"/>
              <a:t>件の文中ミスを検知した</a:t>
            </a:r>
            <a:endParaRPr kumimoji="1" lang="ja-JP" altLang="en-US" sz="3600" dirty="0"/>
          </a:p>
        </p:txBody>
      </p:sp>
      <p:sp>
        <p:nvSpPr>
          <p:cNvPr id="37" name="テキスト ボックス 36"/>
          <p:cNvSpPr txBox="1"/>
          <p:nvPr/>
        </p:nvSpPr>
        <p:spPr>
          <a:xfrm>
            <a:off x="989650" y="19497662"/>
            <a:ext cx="8842611" cy="4832092"/>
          </a:xfrm>
          <a:prstGeom prst="rect">
            <a:avLst/>
          </a:prstGeom>
          <a:noFill/>
        </p:spPr>
        <p:txBody>
          <a:bodyPr wrap="square" rtlCol="0">
            <a:spAutoFit/>
          </a:bodyPr>
          <a:lstStyle/>
          <a:p>
            <a:r>
              <a:rPr lang="ja-JP" altLang="en-US" sz="2800" i="1" dirty="0"/>
              <a:t>最近利用されているソフトウェアの中には複数の計算機上で動作（分散）するものが多く存在し、</a:t>
            </a:r>
            <a:endParaRPr lang="en-US" altLang="ja-JP" sz="2800" i="1" dirty="0"/>
          </a:p>
          <a:p>
            <a:r>
              <a:rPr lang="ja-JP" altLang="en-US" sz="2800" i="1" dirty="0"/>
              <a:t>このような分散ソフトウェアは複数の計算機で動作することで大量のデータを扱えたり，高負荷な状況に対処できたりします。</a:t>
            </a:r>
            <a:endParaRPr lang="en-US" altLang="ja-JP" sz="2800" i="1" dirty="0"/>
          </a:p>
          <a:p>
            <a:r>
              <a:rPr lang="ja-JP" altLang="en-US" sz="2800" i="1" dirty="0"/>
              <a:t> 本稿では</a:t>
            </a:r>
            <a:r>
              <a:rPr lang="en-US" altLang="ja-JP" sz="2800" i="1" dirty="0"/>
              <a:t>,</a:t>
            </a:r>
            <a:r>
              <a:rPr lang="ja-JP" altLang="en-US" sz="2800" i="1" dirty="0"/>
              <a:t>複数の計算機（クラスタ</a:t>
            </a:r>
            <a:r>
              <a:rPr lang="ja-JP" altLang="en-US" sz="2800" i="1" dirty="0" err="1"/>
              <a:t>）でで動作</a:t>
            </a:r>
            <a:r>
              <a:rPr lang="ja-JP" altLang="en-US" sz="2800" i="1" dirty="0"/>
              <a:t>する各サーバーを「インスタンス」と呼びまます。 </a:t>
            </a:r>
            <a:endParaRPr lang="en-US" altLang="ja-JP" sz="2800" i="1" dirty="0"/>
          </a:p>
          <a:p>
            <a:r>
              <a:rPr lang="ja-JP" altLang="en-US" sz="2800" i="1" dirty="0"/>
              <a:t>たとえば検索エンジンやデータベースではインデックスを複数のインスタンスで分割して保持します。 </a:t>
            </a:r>
            <a:endParaRPr lang="en-US" altLang="ja-JP" sz="2800" i="1" dirty="0"/>
          </a:p>
          <a:p>
            <a:r>
              <a:rPr lang="ja-JP" altLang="en-US" sz="2800" i="1" dirty="0"/>
              <a:t>このような場合、各インデクスの結果をマージして</a:t>
            </a:r>
            <a:r>
              <a:rPr lang="en-US" altLang="ja-JP" sz="2800" i="1" dirty="0"/>
              <a:t>client</a:t>
            </a:r>
            <a:r>
              <a:rPr lang="ja-JP" altLang="en-US" sz="2800" i="1" dirty="0"/>
              <a:t>プログラムに渡す機構が必要となります。</a:t>
            </a:r>
            <a:endParaRPr kumimoji="1" lang="ja-JP" altLang="en-US" sz="2800" dirty="0"/>
          </a:p>
        </p:txBody>
      </p:sp>
      <p:sp>
        <p:nvSpPr>
          <p:cNvPr id="41" name="テキスト ボックス 40"/>
          <p:cNvSpPr txBox="1"/>
          <p:nvPr/>
        </p:nvSpPr>
        <p:spPr>
          <a:xfrm>
            <a:off x="476371" y="29059309"/>
            <a:ext cx="9464258" cy="1200329"/>
          </a:xfrm>
          <a:prstGeom prst="rect">
            <a:avLst/>
          </a:prstGeom>
          <a:noFill/>
        </p:spPr>
        <p:txBody>
          <a:bodyPr wrap="none" rtlCol="0">
            <a:spAutoFit/>
          </a:bodyPr>
          <a:lstStyle/>
          <a:p>
            <a:r>
              <a:rPr lang="ja-JP" altLang="en-US" sz="3600" dirty="0"/>
              <a:t>・</a:t>
            </a:r>
            <a:r>
              <a:rPr lang="en-US" altLang="ja-JP" sz="3600" dirty="0"/>
              <a:t>[</a:t>
            </a:r>
            <a:r>
              <a:rPr lang="en-US" altLang="ja-JP" sz="3600" dirty="0" err="1"/>
              <a:t>SentenceLength</a:t>
            </a:r>
            <a:r>
              <a:rPr lang="en-US" altLang="ja-JP" sz="3600" dirty="0"/>
              <a:t>]</a:t>
            </a:r>
            <a:r>
              <a:rPr lang="ja-JP" altLang="en-US" sz="3600" dirty="0"/>
              <a:t>文長</a:t>
            </a:r>
            <a:r>
              <a:rPr lang="en-US" altLang="ja-JP" sz="3600" dirty="0"/>
              <a:t>(101)</a:t>
            </a:r>
            <a:r>
              <a:rPr lang="ja-JP" altLang="en-US" sz="3600" dirty="0"/>
              <a:t>が最大値の</a:t>
            </a:r>
            <a:r>
              <a:rPr lang="en-US" altLang="ja-JP" sz="3600" dirty="0"/>
              <a:t>100</a:t>
            </a:r>
            <a:r>
              <a:rPr lang="ja-JP" altLang="en-US" sz="3600" dirty="0" err="1"/>
              <a:t>を超</a:t>
            </a:r>
            <a:endParaRPr lang="en-US" altLang="ja-JP" sz="3600" dirty="0"/>
          </a:p>
          <a:p>
            <a:r>
              <a:rPr lang="ja-JP" altLang="en-US" sz="3600" dirty="0"/>
              <a:t>えている</a:t>
            </a:r>
            <a:endParaRPr kumimoji="1" lang="ja-JP" altLang="en-US" sz="3600" dirty="0"/>
          </a:p>
        </p:txBody>
      </p:sp>
      <p:sp>
        <p:nvSpPr>
          <p:cNvPr id="42" name="テキスト ボックス 41"/>
          <p:cNvSpPr txBox="1"/>
          <p:nvPr/>
        </p:nvSpPr>
        <p:spPr>
          <a:xfrm>
            <a:off x="476371" y="27908930"/>
            <a:ext cx="9314088" cy="1200329"/>
          </a:xfrm>
          <a:prstGeom prst="rect">
            <a:avLst/>
          </a:prstGeom>
          <a:noFill/>
        </p:spPr>
        <p:txBody>
          <a:bodyPr wrap="none" rtlCol="0">
            <a:spAutoFit/>
          </a:bodyPr>
          <a:lstStyle/>
          <a:p>
            <a:r>
              <a:rPr kumimoji="1" lang="ja-JP" altLang="en-US" sz="3600" dirty="0"/>
              <a:t>・</a:t>
            </a:r>
            <a:r>
              <a:rPr kumimoji="1" lang="en-US" altLang="ja-JP" sz="3600" dirty="0"/>
              <a:t>[</a:t>
            </a:r>
            <a:r>
              <a:rPr kumimoji="1" lang="en-US" altLang="ja-JP" sz="3600" dirty="0" err="1"/>
              <a:t>SuccessiveWord</a:t>
            </a:r>
            <a:r>
              <a:rPr lang="en-US" altLang="ja-JP" sz="3600" dirty="0"/>
              <a:t>]</a:t>
            </a:r>
            <a:r>
              <a:rPr lang="ja-JP" altLang="en-US" sz="3600" dirty="0"/>
              <a:t>単語</a:t>
            </a:r>
            <a:r>
              <a:rPr lang="en-US" altLang="ja-JP" sz="3600" dirty="0"/>
              <a:t>”</a:t>
            </a:r>
            <a:r>
              <a:rPr lang="ja-JP" altLang="en-US" sz="3600" dirty="0"/>
              <a:t>で</a:t>
            </a:r>
            <a:r>
              <a:rPr lang="en-US" altLang="ja-JP" sz="3600" dirty="0"/>
              <a:t>”</a:t>
            </a:r>
            <a:r>
              <a:rPr lang="ja-JP" altLang="en-US" sz="3600" dirty="0"/>
              <a:t>が</a:t>
            </a:r>
            <a:r>
              <a:rPr lang="en-US" altLang="ja-JP" sz="3600" dirty="0"/>
              <a:t>2</a:t>
            </a:r>
            <a:r>
              <a:rPr lang="ja-JP" altLang="en-US" sz="3600" dirty="0"/>
              <a:t>回連続で使われ</a:t>
            </a:r>
            <a:endParaRPr lang="en-US" altLang="ja-JP" sz="3600" dirty="0"/>
          </a:p>
          <a:p>
            <a:r>
              <a:rPr lang="ja-JP" altLang="en-US" sz="3600" dirty="0"/>
              <a:t>ている</a:t>
            </a:r>
            <a:endParaRPr kumimoji="1" lang="ja-JP" altLang="en-US" sz="3600" dirty="0"/>
          </a:p>
        </p:txBody>
      </p:sp>
      <p:sp>
        <p:nvSpPr>
          <p:cNvPr id="43" name="テキスト ボックス 42"/>
          <p:cNvSpPr txBox="1"/>
          <p:nvPr/>
        </p:nvSpPr>
        <p:spPr>
          <a:xfrm>
            <a:off x="483021" y="26764063"/>
            <a:ext cx="9514784" cy="1200329"/>
          </a:xfrm>
          <a:prstGeom prst="rect">
            <a:avLst/>
          </a:prstGeom>
          <a:noFill/>
        </p:spPr>
        <p:txBody>
          <a:bodyPr wrap="none" rtlCol="0">
            <a:spAutoFit/>
          </a:bodyPr>
          <a:lstStyle/>
          <a:p>
            <a:r>
              <a:rPr kumimoji="1" lang="ja-JP" altLang="en-US" sz="3600" dirty="0"/>
              <a:t>・</a:t>
            </a:r>
            <a:r>
              <a:rPr kumimoji="1" lang="en-US" altLang="ja-JP" sz="3600" dirty="0"/>
              <a:t>[</a:t>
            </a:r>
            <a:r>
              <a:rPr kumimoji="1" lang="en-US" altLang="ja-JP" sz="3600" dirty="0" err="1"/>
              <a:t>KatakanaEndHyphen</a:t>
            </a:r>
            <a:r>
              <a:rPr kumimoji="1" lang="en-US" altLang="ja-JP" sz="3600" dirty="0"/>
              <a:t>]”</a:t>
            </a:r>
            <a:r>
              <a:rPr kumimoji="1" lang="ja-JP" altLang="en-US" sz="3600" dirty="0"/>
              <a:t>サーバー</a:t>
            </a:r>
            <a:r>
              <a:rPr kumimoji="1" lang="en-US" altLang="ja-JP" sz="3600" dirty="0"/>
              <a:t>”</a:t>
            </a:r>
            <a:r>
              <a:rPr kumimoji="1" lang="ja-JP" altLang="en-US" sz="3600" dirty="0"/>
              <a:t>ではな</a:t>
            </a:r>
            <a:r>
              <a:rPr lang="ja-JP" altLang="en-US" sz="3600" dirty="0"/>
              <a:t>く</a:t>
            </a:r>
            <a:r>
              <a:rPr lang="en-US" altLang="ja-JP" sz="3600" dirty="0"/>
              <a:t>,”</a:t>
            </a:r>
            <a:r>
              <a:rPr lang="ja-JP" altLang="en-US" sz="3600" dirty="0"/>
              <a:t>サー</a:t>
            </a:r>
            <a:endParaRPr lang="en-US" altLang="ja-JP" sz="3600" dirty="0"/>
          </a:p>
          <a:p>
            <a:r>
              <a:rPr lang="ja-JP" altLang="en-US" sz="3600" dirty="0"/>
              <a:t>バ</a:t>
            </a:r>
            <a:r>
              <a:rPr lang="en-US" altLang="ja-JP" sz="3600" dirty="0"/>
              <a:t>”</a:t>
            </a:r>
            <a:r>
              <a:rPr lang="ja-JP" altLang="en-US" sz="3600" dirty="0"/>
              <a:t>がここでは相応しい</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39" y="24512539"/>
            <a:ext cx="8879222" cy="1589270"/>
          </a:xfrm>
          <a:prstGeom prst="rect">
            <a:avLst/>
          </a:prstGeom>
        </p:spPr>
      </p:pic>
      <p:sp>
        <p:nvSpPr>
          <p:cNvPr id="29" name="テキスト ボックス 28"/>
          <p:cNvSpPr txBox="1"/>
          <p:nvPr/>
        </p:nvSpPr>
        <p:spPr>
          <a:xfrm>
            <a:off x="10258737" y="18262648"/>
            <a:ext cx="6441187" cy="646331"/>
          </a:xfrm>
          <a:prstGeom prst="rect">
            <a:avLst/>
          </a:prstGeom>
          <a:noFill/>
        </p:spPr>
        <p:txBody>
          <a:bodyPr wrap="none" rtlCol="0">
            <a:spAutoFit/>
          </a:bodyPr>
          <a:lstStyle/>
          <a:p>
            <a:r>
              <a:rPr kumimoji="1" lang="ja-JP" altLang="en-US" sz="3600" dirty="0"/>
              <a:t>・卒論</a:t>
            </a:r>
            <a:r>
              <a:rPr lang="ja-JP" altLang="en-US" sz="3600" dirty="0"/>
              <a:t>概要</a:t>
            </a:r>
            <a:r>
              <a:rPr kumimoji="1" lang="en-US" altLang="ja-JP" sz="3600" dirty="0"/>
              <a:t>9</a:t>
            </a:r>
            <a:r>
              <a:rPr kumimoji="1" lang="ja-JP" altLang="en-US" sz="3600" dirty="0"/>
              <a:t>人分を添削した結果</a:t>
            </a:r>
          </a:p>
        </p:txBody>
      </p:sp>
      <p:sp>
        <p:nvSpPr>
          <p:cNvPr id="35" name="テキスト ボックス 34"/>
          <p:cNvSpPr txBox="1"/>
          <p:nvPr/>
        </p:nvSpPr>
        <p:spPr>
          <a:xfrm>
            <a:off x="10484494" y="19462977"/>
            <a:ext cx="10730951" cy="646331"/>
          </a:xfrm>
          <a:prstGeom prst="rect">
            <a:avLst/>
          </a:prstGeom>
          <a:noFill/>
        </p:spPr>
        <p:txBody>
          <a:bodyPr wrap="none" rtlCol="0">
            <a:spAutoFit/>
          </a:bodyPr>
          <a:lstStyle/>
          <a:p>
            <a:r>
              <a:rPr lang="ja-JP" altLang="en-US" sz="3600" dirty="0"/>
              <a:t>・</a:t>
            </a:r>
            <a:r>
              <a:rPr lang="en-US" altLang="ja-JP" sz="3600" dirty="0"/>
              <a:t>[</a:t>
            </a:r>
            <a:r>
              <a:rPr lang="en-US" altLang="ja-JP" sz="3600" dirty="0" err="1"/>
              <a:t>KatakanaEndHyphen</a:t>
            </a:r>
            <a:r>
              <a:rPr lang="en-US" altLang="ja-JP" sz="3600" dirty="0"/>
              <a:t>]</a:t>
            </a:r>
            <a:r>
              <a:rPr lang="ja-JP" altLang="en-US" sz="3600" dirty="0"/>
              <a:t>「ユーザー」の単語が検出される</a:t>
            </a:r>
            <a:endParaRPr lang="en-US" altLang="ja-JP" sz="3600" dirty="0"/>
          </a:p>
        </p:txBody>
      </p:sp>
      <p:sp>
        <p:nvSpPr>
          <p:cNvPr id="38" name="テキスト ボックス 37"/>
          <p:cNvSpPr txBox="1"/>
          <p:nvPr/>
        </p:nvSpPr>
        <p:spPr>
          <a:xfrm>
            <a:off x="10484494" y="20126571"/>
            <a:ext cx="10545194" cy="1200329"/>
          </a:xfrm>
          <a:prstGeom prst="rect">
            <a:avLst/>
          </a:prstGeom>
          <a:noFill/>
        </p:spPr>
        <p:txBody>
          <a:bodyPr wrap="none" rtlCol="0">
            <a:spAutoFit/>
          </a:bodyPr>
          <a:lstStyle/>
          <a:p>
            <a:r>
              <a:rPr lang="ja-JP" altLang="en-US" sz="3600" dirty="0"/>
              <a:t>・</a:t>
            </a:r>
            <a:r>
              <a:rPr lang="en-US" altLang="ja-JP" sz="3600" dirty="0"/>
              <a:t>[</a:t>
            </a:r>
            <a:r>
              <a:rPr lang="en-US" altLang="ja-JP" sz="3600" dirty="0" err="1"/>
              <a:t>JapaneseNumberExpression</a:t>
            </a:r>
            <a:r>
              <a:rPr lang="en-US" altLang="ja-JP" sz="3600" dirty="0"/>
              <a:t>]</a:t>
            </a:r>
            <a:r>
              <a:rPr lang="ja-JP" altLang="en-US" sz="3600" dirty="0"/>
              <a:t>「一つ・二つ」</a:t>
            </a:r>
            <a:r>
              <a:rPr lang="en-US" altLang="ja-JP" sz="3600" dirty="0"/>
              <a:t>,</a:t>
            </a:r>
            <a:r>
              <a:rPr lang="ja-JP" altLang="en-US" sz="3600" dirty="0"/>
              <a:t>「１つ・２つ</a:t>
            </a:r>
            <a:endParaRPr lang="en-US" altLang="ja-JP" sz="3600" dirty="0"/>
          </a:p>
          <a:p>
            <a:r>
              <a:rPr lang="ja-JP" altLang="en-US" sz="3600" dirty="0"/>
              <a:t>」と</a:t>
            </a:r>
            <a:r>
              <a:rPr kumimoji="1" lang="ja-JP" altLang="en-US" sz="3600" dirty="0"/>
              <a:t>文中の数値表記</a:t>
            </a:r>
            <a:r>
              <a:rPr lang="ja-JP" altLang="en-US" sz="3600" dirty="0"/>
              <a:t>が統一されていない</a:t>
            </a:r>
            <a:endParaRPr kumimoji="1" lang="ja-JP" altLang="en-US" sz="3600" dirty="0"/>
          </a:p>
        </p:txBody>
      </p:sp>
      <p:sp>
        <p:nvSpPr>
          <p:cNvPr id="40" name="テキスト ボックス 39"/>
          <p:cNvSpPr txBox="1"/>
          <p:nvPr/>
        </p:nvSpPr>
        <p:spPr>
          <a:xfrm>
            <a:off x="10484494" y="21326900"/>
            <a:ext cx="10812575" cy="2308324"/>
          </a:xfrm>
          <a:prstGeom prst="rect">
            <a:avLst/>
          </a:prstGeom>
          <a:noFill/>
        </p:spPr>
        <p:txBody>
          <a:bodyPr wrap="none" rtlCol="0">
            <a:spAutoFit/>
          </a:bodyPr>
          <a:lstStyle/>
          <a:p>
            <a:r>
              <a:rPr lang="ja-JP" altLang="en-US" sz="3600" dirty="0"/>
              <a:t>・</a:t>
            </a:r>
            <a:r>
              <a:rPr lang="en-US" altLang="ja-JP" sz="3600" dirty="0"/>
              <a:t> [</a:t>
            </a:r>
            <a:r>
              <a:rPr lang="en-US" altLang="ja-JP" sz="3600" dirty="0" err="1"/>
              <a:t>JapaneseAmbiguousNounConjunction</a:t>
            </a:r>
            <a:r>
              <a:rPr lang="en-US" altLang="ja-JP" sz="3600" dirty="0"/>
              <a:t>]</a:t>
            </a:r>
          </a:p>
          <a:p>
            <a:r>
              <a:rPr lang="ja-JP" altLang="en-US" sz="3600" dirty="0"/>
              <a:t>助詞の「の」が連続している</a:t>
            </a:r>
            <a:r>
              <a:rPr lang="en-US" altLang="ja-JP" sz="3600" dirty="0"/>
              <a:t>.</a:t>
            </a:r>
            <a:r>
              <a:rPr lang="ja-JP" altLang="en-US" sz="3600" dirty="0"/>
              <a:t> 「</a:t>
            </a:r>
            <a:r>
              <a:rPr lang="en-US" altLang="ja-JP" sz="3600" dirty="0"/>
              <a:t>...*</a:t>
            </a:r>
            <a:r>
              <a:rPr lang="ja-JP" altLang="en-US" sz="3600" dirty="0"/>
              <a:t>の見出しのレベル</a:t>
            </a:r>
            <a:r>
              <a:rPr lang="en-US" altLang="ja-JP" sz="3600" dirty="0"/>
              <a:t>...</a:t>
            </a:r>
            <a:r>
              <a:rPr lang="ja-JP" altLang="en-US" sz="3600" dirty="0"/>
              <a:t>」</a:t>
            </a:r>
            <a:endParaRPr lang="en-US" altLang="ja-JP" sz="3600" dirty="0"/>
          </a:p>
          <a:p>
            <a:r>
              <a:rPr lang="ja-JP" altLang="en-US" sz="3600" dirty="0"/>
              <a:t>や「</a:t>
            </a:r>
            <a:r>
              <a:rPr lang="en-US" altLang="ja-JP" sz="3600" dirty="0"/>
              <a:t>...</a:t>
            </a:r>
            <a:r>
              <a:rPr lang="ja-JP" altLang="en-US" sz="3600" dirty="0"/>
              <a:t>個別の情報の相互運用性</a:t>
            </a:r>
            <a:r>
              <a:rPr lang="en-US" altLang="ja-JP" sz="3600" dirty="0"/>
              <a:t>...</a:t>
            </a:r>
            <a:r>
              <a:rPr lang="ja-JP" altLang="en-US" sz="3600" dirty="0"/>
              <a:t>」など</a:t>
            </a:r>
            <a:r>
              <a:rPr lang="en-US" altLang="ja-JP" sz="3600" dirty="0"/>
              <a:t>,</a:t>
            </a:r>
            <a:r>
              <a:rPr lang="ja-JP" altLang="en-US" sz="3600" dirty="0"/>
              <a:t>このエラー文が</a:t>
            </a:r>
            <a:endParaRPr lang="en-US" altLang="ja-JP" sz="3600" dirty="0"/>
          </a:p>
          <a:p>
            <a:r>
              <a:rPr lang="ja-JP" altLang="en-US" sz="3600" dirty="0"/>
              <a:t>最も多かった</a:t>
            </a:r>
            <a:r>
              <a:rPr lang="en-US" altLang="ja-JP" sz="3600" dirty="0"/>
              <a:t>.</a:t>
            </a:r>
          </a:p>
        </p:txBody>
      </p:sp>
      <p:sp>
        <p:nvSpPr>
          <p:cNvPr id="44" name="テキスト ボックス 43"/>
          <p:cNvSpPr txBox="1"/>
          <p:nvPr/>
        </p:nvSpPr>
        <p:spPr>
          <a:xfrm>
            <a:off x="9997805" y="24741944"/>
            <a:ext cx="3005951" cy="769441"/>
          </a:xfrm>
          <a:prstGeom prst="rect">
            <a:avLst/>
          </a:prstGeom>
          <a:noFill/>
        </p:spPr>
        <p:txBody>
          <a:bodyPr wrap="none" rtlCol="0">
            <a:spAutoFit/>
          </a:bodyPr>
          <a:lstStyle/>
          <a:p>
            <a:r>
              <a:rPr lang="ja-JP" altLang="en-US" sz="4400" b="1" dirty="0"/>
              <a:t>今後の計画</a:t>
            </a:r>
            <a:endParaRPr kumimoji="1" lang="ja-JP" altLang="en-US" sz="4400" b="1" dirty="0"/>
          </a:p>
        </p:txBody>
      </p:sp>
      <p:sp>
        <p:nvSpPr>
          <p:cNvPr id="45" name="テキスト ボックス 44"/>
          <p:cNvSpPr txBox="1"/>
          <p:nvPr/>
        </p:nvSpPr>
        <p:spPr>
          <a:xfrm>
            <a:off x="10693400" y="25704807"/>
            <a:ext cx="10604185" cy="3970318"/>
          </a:xfrm>
          <a:prstGeom prst="rect">
            <a:avLst/>
          </a:prstGeom>
          <a:noFill/>
        </p:spPr>
        <p:txBody>
          <a:bodyPr wrap="none" rtlCol="0">
            <a:spAutoFit/>
          </a:bodyPr>
          <a:lstStyle/>
          <a:p>
            <a:r>
              <a:rPr kumimoji="1" lang="ja-JP" altLang="en-US" sz="3600" dirty="0"/>
              <a:t>・</a:t>
            </a:r>
            <a:r>
              <a:rPr kumimoji="1" lang="en-US" altLang="ja-JP" sz="3600" dirty="0" err="1"/>
              <a:t>RedPen</a:t>
            </a:r>
            <a:r>
              <a:rPr kumimoji="1" lang="ja-JP" altLang="en-US" sz="3600" dirty="0"/>
              <a:t>の設定を行い</a:t>
            </a:r>
            <a:r>
              <a:rPr kumimoji="1" lang="en-US" altLang="ja-JP" sz="3600" dirty="0"/>
              <a:t>,</a:t>
            </a:r>
            <a:r>
              <a:rPr kumimoji="1" lang="ja-JP" altLang="en-US" sz="3600" dirty="0"/>
              <a:t>文書を添削することに成功</a:t>
            </a:r>
            <a:endParaRPr kumimoji="1" lang="en-US" altLang="ja-JP" sz="3600" dirty="0"/>
          </a:p>
          <a:p>
            <a:r>
              <a:rPr lang="ja-JP" altLang="en-US" sz="3600" dirty="0"/>
              <a:t>したが</a:t>
            </a:r>
            <a:r>
              <a:rPr lang="en-US" altLang="ja-JP" sz="3600" dirty="0"/>
              <a:t>,</a:t>
            </a:r>
            <a:r>
              <a:rPr lang="ja-JP" altLang="en-US" sz="3600" dirty="0"/>
              <a:t>中には添削されなかったミスや</a:t>
            </a:r>
            <a:r>
              <a:rPr lang="en-US" altLang="ja-JP" sz="3600" dirty="0"/>
              <a:t>,</a:t>
            </a:r>
            <a:r>
              <a:rPr lang="ja-JP" altLang="en-US" sz="3600" dirty="0"/>
              <a:t>必要では</a:t>
            </a:r>
            <a:r>
              <a:rPr lang="ja-JP" altLang="en-US" sz="3600" dirty="0" err="1"/>
              <a:t>な</a:t>
            </a:r>
            <a:endParaRPr lang="en-US" altLang="ja-JP" sz="3600" dirty="0"/>
          </a:p>
          <a:p>
            <a:r>
              <a:rPr lang="ja-JP" altLang="en-US" sz="3600" dirty="0"/>
              <a:t>いミスが検知されたので</a:t>
            </a:r>
            <a:r>
              <a:rPr lang="en-US" altLang="ja-JP" sz="3600" dirty="0"/>
              <a:t>,</a:t>
            </a:r>
            <a:r>
              <a:rPr lang="ja-JP" altLang="en-US" sz="3600" dirty="0"/>
              <a:t>設定がまだまだな部分が</a:t>
            </a:r>
            <a:endParaRPr lang="en-US" altLang="ja-JP" sz="3600" dirty="0"/>
          </a:p>
          <a:p>
            <a:r>
              <a:rPr lang="ja-JP" altLang="en-US" sz="3600" dirty="0"/>
              <a:t>あった</a:t>
            </a:r>
            <a:r>
              <a:rPr lang="en-US" altLang="ja-JP" sz="3600" dirty="0"/>
              <a:t>.</a:t>
            </a:r>
          </a:p>
          <a:p>
            <a:r>
              <a:rPr lang="ja-JP" altLang="en-US" sz="3600" dirty="0"/>
              <a:t>今回の設定を見直し</a:t>
            </a:r>
            <a:r>
              <a:rPr lang="en-US" altLang="ja-JP" sz="3600" dirty="0"/>
              <a:t>,</a:t>
            </a:r>
            <a:r>
              <a:rPr lang="ja-JP" altLang="en-US" sz="3600" dirty="0"/>
              <a:t>より精度の高い文書添削ツール</a:t>
            </a:r>
            <a:endParaRPr lang="en-US" altLang="ja-JP" sz="3600" dirty="0"/>
          </a:p>
          <a:p>
            <a:r>
              <a:rPr lang="ja-JP" altLang="en-US" sz="3600" dirty="0"/>
              <a:t>を開発した上で</a:t>
            </a:r>
            <a:r>
              <a:rPr lang="en-US" altLang="ja-JP" sz="3600" dirty="0"/>
              <a:t>,</a:t>
            </a:r>
            <a:r>
              <a:rPr lang="ja-JP" altLang="en-US" sz="3600" dirty="0"/>
              <a:t>文書の質や書く時間がどう変化したか</a:t>
            </a:r>
            <a:endParaRPr lang="en-US" altLang="ja-JP" sz="3600" dirty="0"/>
          </a:p>
          <a:p>
            <a:r>
              <a:rPr lang="ja-JP" altLang="en-US" sz="3600" dirty="0"/>
              <a:t>まとめていきたい</a:t>
            </a:r>
            <a:r>
              <a:rPr lang="en-US" altLang="ja-JP" sz="3600" dirty="0"/>
              <a:t>.</a:t>
            </a:r>
          </a:p>
        </p:txBody>
      </p:sp>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r="17398"/>
          <a:stretch/>
        </p:blipFill>
        <p:spPr>
          <a:xfrm>
            <a:off x="15095950" y="10362101"/>
            <a:ext cx="5960784" cy="7128000"/>
          </a:xfrm>
          <a:prstGeom prst="rect">
            <a:avLst/>
          </a:prstGeom>
          <a:ln w="9525">
            <a:solidFill>
              <a:schemeClr val="tx1"/>
            </a:solidFill>
          </a:ln>
        </p:spPr>
      </p:pic>
      <p:pic>
        <p:nvPicPr>
          <p:cNvPr id="10" name="図 9"/>
          <p:cNvPicPr>
            <a:picLocks noChangeAspect="1"/>
          </p:cNvPicPr>
          <p:nvPr/>
        </p:nvPicPr>
        <p:blipFill rotWithShape="1">
          <a:blip r:embed="rId5">
            <a:extLst>
              <a:ext uri="{28A0092B-C50C-407E-A947-70E740481C1C}">
                <a14:useLocalDpi xmlns:a14="http://schemas.microsoft.com/office/drawing/2010/main" val="0"/>
              </a:ext>
            </a:extLst>
          </a:blip>
          <a:srcRect r="22805"/>
          <a:stretch/>
        </p:blipFill>
        <p:spPr>
          <a:xfrm>
            <a:off x="9113923" y="10351728"/>
            <a:ext cx="5760000" cy="7148277"/>
          </a:xfrm>
          <a:prstGeom prst="rect">
            <a:avLst/>
          </a:prstGeom>
          <a:ln>
            <a:solidFill>
              <a:schemeClr val="tx1"/>
            </a:solidFill>
          </a:ln>
        </p:spPr>
      </p:pic>
      <p:sp>
        <p:nvSpPr>
          <p:cNvPr id="11" name="正方形/長方形 10"/>
          <p:cNvSpPr/>
          <p:nvPr/>
        </p:nvSpPr>
        <p:spPr>
          <a:xfrm>
            <a:off x="9503635" y="17585539"/>
            <a:ext cx="4365298" cy="400110"/>
          </a:xfrm>
          <a:prstGeom prst="rect">
            <a:avLst/>
          </a:prstGeom>
        </p:spPr>
        <p:txBody>
          <a:bodyPr wrap="none">
            <a:spAutoFit/>
          </a:bodyPr>
          <a:lstStyle/>
          <a:p>
            <a:pPr algn="ctr"/>
            <a:r>
              <a:rPr lang="ja-JP" altLang="en-US" sz="2000" dirty="0">
                <a:latin typeface="小塚ゴシック Pro B" panose="020B0800000000000000" pitchFamily="34" charset="-128"/>
                <a:ea typeface="小塚ゴシック Pro B" panose="020B0800000000000000" pitchFamily="34" charset="-128"/>
              </a:rPr>
              <a:t>図</a:t>
            </a:r>
            <a:r>
              <a:rPr lang="en-US" altLang="ja-JP" sz="2000" dirty="0">
                <a:latin typeface="小塚ゴシック Pro B" panose="020B0800000000000000" pitchFamily="34" charset="-128"/>
                <a:ea typeface="小塚ゴシック Pro B" panose="020B0800000000000000" pitchFamily="34" charset="-128"/>
              </a:rPr>
              <a:t>1</a:t>
            </a:r>
            <a:r>
              <a:rPr lang="ja-JP" altLang="en-US" sz="2000" dirty="0">
                <a:latin typeface="小塚ゴシック Pro B" panose="020B0800000000000000" pitchFamily="34" charset="-128"/>
                <a:ea typeface="小塚ゴシック Pro B" panose="020B0800000000000000" pitchFamily="34" charset="-128"/>
              </a:rPr>
              <a:t>　</a:t>
            </a:r>
            <a:r>
              <a:rPr lang="en-US" altLang="ja-JP" sz="2000" dirty="0" err="1">
                <a:latin typeface="小塚ゴシック Pro B" panose="020B0800000000000000" pitchFamily="34" charset="-128"/>
                <a:ea typeface="小塚ゴシック Pro B" panose="020B0800000000000000" pitchFamily="34" charset="-128"/>
              </a:rPr>
              <a:t>WinSCP</a:t>
            </a:r>
            <a:r>
              <a:rPr lang="ja-JP" altLang="en-US" sz="2000" dirty="0" err="1">
                <a:latin typeface="小塚ゴシック Pro B" panose="020B0800000000000000" pitchFamily="34" charset="-128"/>
                <a:ea typeface="小塚ゴシック Pro B" panose="020B0800000000000000" pitchFamily="34" charset="-128"/>
              </a:rPr>
              <a:t>での</a:t>
            </a:r>
            <a:r>
              <a:rPr lang="ja-JP" altLang="en-US" sz="2000" dirty="0">
                <a:latin typeface="小塚ゴシック Pro B" panose="020B0800000000000000" pitchFamily="34" charset="-128"/>
                <a:ea typeface="小塚ゴシック Pro B" panose="020B0800000000000000" pitchFamily="34" charset="-128"/>
              </a:rPr>
              <a:t>ディレクトリ管理</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2" name="正方形/長方形 11"/>
          <p:cNvSpPr/>
          <p:nvPr/>
        </p:nvSpPr>
        <p:spPr>
          <a:xfrm>
            <a:off x="16244752" y="17585539"/>
            <a:ext cx="3663182" cy="400110"/>
          </a:xfrm>
          <a:prstGeom prst="rect">
            <a:avLst/>
          </a:prstGeom>
        </p:spPr>
        <p:txBody>
          <a:bodyPr wrap="none">
            <a:spAutoFit/>
          </a:bodyPr>
          <a:lstStyle/>
          <a:p>
            <a:pPr algn="ctr"/>
            <a:r>
              <a:rPr lang="ja-JP" altLang="en-US" sz="2000" dirty="0">
                <a:latin typeface="小塚ゴシック Pro B" panose="020B0800000000000000" pitchFamily="34" charset="-128"/>
                <a:ea typeface="小塚ゴシック Pro B" panose="020B0800000000000000" pitchFamily="34" charset="-128"/>
              </a:rPr>
              <a:t>図</a:t>
            </a:r>
            <a:r>
              <a:rPr lang="en-US" altLang="ja-JP" sz="2000" dirty="0">
                <a:latin typeface="小塚ゴシック Pro B" panose="020B0800000000000000" pitchFamily="34" charset="-128"/>
                <a:ea typeface="小塚ゴシック Pro B" panose="020B0800000000000000" pitchFamily="34" charset="-128"/>
              </a:rPr>
              <a:t>2</a:t>
            </a:r>
            <a:r>
              <a:rPr lang="ja-JP" altLang="en-US" sz="2000" dirty="0">
                <a:latin typeface="小塚ゴシック Pro B" panose="020B0800000000000000" pitchFamily="34" charset="-128"/>
                <a:ea typeface="小塚ゴシック Pro B" panose="020B0800000000000000" pitchFamily="34" charset="-128"/>
              </a:rPr>
              <a:t>　</a:t>
            </a:r>
            <a:r>
              <a:rPr lang="en-US" altLang="ja-JP" sz="2000" dirty="0" err="1">
                <a:latin typeface="小塚ゴシック Pro B" panose="020B0800000000000000" pitchFamily="34" charset="-128"/>
                <a:ea typeface="小塚ゴシック Pro B" panose="020B0800000000000000" pitchFamily="34" charset="-128"/>
              </a:rPr>
              <a:t>conf</a:t>
            </a:r>
            <a:r>
              <a:rPr lang="ja-JP" altLang="en-US" sz="2000" dirty="0">
                <a:latin typeface="小塚ゴシック Pro B" panose="020B0800000000000000" pitchFamily="34" charset="-128"/>
                <a:ea typeface="小塚ゴシック Pro B" panose="020B0800000000000000" pitchFamily="34" charset="-128"/>
              </a:rPr>
              <a:t>ファイルの設定画面</a:t>
            </a:r>
            <a:endParaRPr lang="en-US" altLang="ja-JP" sz="2000" dirty="0">
              <a:latin typeface="小塚ゴシック Pro B" panose="020B0800000000000000" pitchFamily="34" charset="-128"/>
              <a:ea typeface="小塚ゴシック Pro B" panose="020B0800000000000000" pitchFamily="34" charset="-128"/>
            </a:endParaRPr>
          </a:p>
        </p:txBody>
      </p:sp>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1087" y="2790273"/>
            <a:ext cx="3945683" cy="1587495"/>
          </a:xfrm>
          <a:prstGeom prst="rect">
            <a:avLst/>
          </a:prstGeom>
        </p:spPr>
      </p:pic>
      <p:sp>
        <p:nvSpPr>
          <p:cNvPr id="19" name="テキスト ボックス 18"/>
          <p:cNvSpPr txBox="1"/>
          <p:nvPr/>
        </p:nvSpPr>
        <p:spPr>
          <a:xfrm>
            <a:off x="3802506" y="26193401"/>
            <a:ext cx="2811988" cy="400110"/>
          </a:xfrm>
          <a:prstGeom prst="rect">
            <a:avLst/>
          </a:prstGeom>
          <a:noFill/>
        </p:spPr>
        <p:txBody>
          <a:bodyPr wrap="none" rtlCol="0">
            <a:spAutoFit/>
          </a:bodyPr>
          <a:lstStyle/>
          <a:p>
            <a:r>
              <a:rPr kumimoji="1" lang="ja-JP" altLang="en-US" sz="2000" dirty="0"/>
              <a:t>図</a:t>
            </a:r>
            <a:r>
              <a:rPr kumimoji="1" lang="en-US" altLang="ja-JP" sz="2000" dirty="0"/>
              <a:t>3</a:t>
            </a:r>
            <a:r>
              <a:rPr kumimoji="1" lang="ja-JP" altLang="en-US" sz="2000" dirty="0"/>
              <a:t>　</a:t>
            </a:r>
            <a:r>
              <a:rPr kumimoji="1" lang="en-US" altLang="ja-JP" sz="2000" dirty="0" err="1"/>
              <a:t>RedPen</a:t>
            </a:r>
            <a:r>
              <a:rPr kumimoji="1" lang="ja-JP" altLang="en-US" sz="2000" dirty="0"/>
              <a:t>の実行結果</a:t>
            </a:r>
          </a:p>
        </p:txBody>
      </p:sp>
    </p:spTree>
    <p:extLst>
      <p:ext uri="{BB962C8B-B14F-4D97-AF65-F5344CB8AC3E}">
        <p14:creationId xmlns:p14="http://schemas.microsoft.com/office/powerpoint/2010/main" val="26472032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1710</TotalTime>
  <Words>534</Words>
  <Application>Microsoft Office PowerPoint</Application>
  <PresentationFormat>ユーザー設定</PresentationFormat>
  <Paragraphs>52</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小塚ゴシック Pro B</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小山　隆太郎</cp:lastModifiedBy>
  <cp:revision>184</cp:revision>
  <cp:lastPrinted>2015-12-17T07:45:12Z</cp:lastPrinted>
  <dcterms:created xsi:type="dcterms:W3CDTF">2012-09-17T17:26:59Z</dcterms:created>
  <dcterms:modified xsi:type="dcterms:W3CDTF">2016-12-13T04:56:03Z</dcterms:modified>
</cp:coreProperties>
</file>