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2670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7065328"/>
            <a:ext cx="18178780" cy="7859671"/>
          </a:xfrm>
        </p:spPr>
        <p:txBody>
          <a:bodyPr anchor="b">
            <a:normAutofit/>
          </a:bodyPr>
          <a:lstStyle>
            <a:lvl1pPr>
              <a:defRPr sz="142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5700732"/>
            <a:ext cx="14970760" cy="6504587"/>
          </a:xfrm>
        </p:spPr>
        <p:txBody>
          <a:bodyPr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6392441"/>
            <a:ext cx="4812030" cy="19812822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6392439"/>
            <a:ext cx="14079643" cy="1981282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20913369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14144287" y="18560026"/>
            <a:ext cx="6727648" cy="3152623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6126299" y="17993538"/>
            <a:ext cx="12968005" cy="3753595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6616080" y="18047722"/>
            <a:ext cx="12788998" cy="3418626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13119972" y="17988612"/>
            <a:ext cx="7737044" cy="287677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495061" y="17919648"/>
            <a:ext cx="20403007" cy="5871763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295232" tIns="147616" rIns="295232" bIns="14761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908" y="10877302"/>
            <a:ext cx="18178780" cy="6728883"/>
          </a:xfrm>
        </p:spPr>
        <p:txBody>
          <a:bodyPr anchor="t">
            <a:normAutofit/>
          </a:bodyPr>
          <a:lstStyle>
            <a:lvl1pPr algn="ctr">
              <a:defRPr sz="14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8115" y="6346735"/>
            <a:ext cx="15010367" cy="4149482"/>
          </a:xfrm>
        </p:spPr>
        <p:txBody>
          <a:bodyPr anchor="b">
            <a:normAutofit/>
          </a:bodyPr>
          <a:lstStyle>
            <a:lvl1pPr marL="0" indent="0" algn="ctr">
              <a:buNone/>
              <a:defRPr sz="6500">
                <a:solidFill>
                  <a:srgbClr val="FFFFFF"/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82621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5" y="11829377"/>
            <a:ext cx="8939682" cy="1522073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23" y="11824617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4206" y="15139990"/>
            <a:ext cx="8934684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1624" y="11824613"/>
            <a:ext cx="8939682" cy="2824727"/>
          </a:xfrm>
        </p:spPr>
        <p:txBody>
          <a:bodyPr anchor="ctr"/>
          <a:lstStyle>
            <a:lvl1pPr marL="0" indent="0" algn="ctr">
              <a:buNone/>
              <a:defRPr sz="7700" b="0" i="0">
                <a:solidFill>
                  <a:schemeClr val="tx2"/>
                </a:solidFill>
                <a:latin typeface="+mj-lt"/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15139990"/>
            <a:ext cx="8939682" cy="11908724"/>
          </a:xfrm>
        </p:spPr>
        <p:txBody>
          <a:bodyPr/>
          <a:lstStyle>
            <a:lvl1pPr>
              <a:defRPr sz="6500"/>
            </a:lvl1pPr>
            <a:lvl2pPr>
              <a:defRPr sz="5800"/>
            </a:lvl2pPr>
            <a:lvl3pPr>
              <a:defRPr sz="5200"/>
            </a:lvl3pPr>
            <a:lvl4pPr>
              <a:defRPr sz="4500"/>
            </a:lvl4pPr>
            <a:lvl5pPr>
              <a:defRPr sz="45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495061" y="3153352"/>
            <a:ext cx="20403007" cy="5871763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2"/>
            <a:ext cx="20338847" cy="6298235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8680" y="15812878"/>
            <a:ext cx="7841827" cy="8411109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1937"/>
              </a:spcAft>
              <a:buNone/>
              <a:defRPr sz="5800">
                <a:solidFill>
                  <a:schemeClr val="tx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495061" y="3153351"/>
            <a:ext cx="20403007" cy="5879296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138680" y="10093325"/>
            <a:ext cx="7841827" cy="5531142"/>
          </a:xfrm>
        </p:spPr>
        <p:txBody>
          <a:bodyPr anchor="b">
            <a:noAutofit/>
          </a:bodyPr>
          <a:lstStyle>
            <a:lvl1pPr algn="l">
              <a:defRPr sz="103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422" y="8074660"/>
            <a:ext cx="9131200" cy="16822208"/>
          </a:xfrm>
        </p:spPr>
        <p:txBody>
          <a:bodyPr anchor="ctr"/>
          <a:lstStyle>
            <a:lvl1pPr>
              <a:buClr>
                <a:schemeClr val="bg1"/>
              </a:buClr>
              <a:defRPr sz="71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6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5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5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5200">
                <a:solidFill>
                  <a:schemeClr val="tx2"/>
                </a:solidFill>
              </a:defRPr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34670" y="1009333"/>
            <a:ext cx="20338847" cy="26646378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495061" y="23639234"/>
            <a:ext cx="20403007" cy="5879296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0108" y="1495309"/>
            <a:ext cx="8917353" cy="10728834"/>
          </a:xfrm>
        </p:spPr>
        <p:txBody>
          <a:bodyPr anchor="b">
            <a:normAutofit/>
          </a:bodyPr>
          <a:lstStyle>
            <a:lvl1pPr algn="l">
              <a:defRPr sz="90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6491" y="12298904"/>
            <a:ext cx="8930970" cy="10691449"/>
          </a:xfrm>
        </p:spPr>
        <p:txBody>
          <a:bodyPr>
            <a:normAutofit/>
          </a:bodyPr>
          <a:lstStyle>
            <a:lvl1pPr marL="0" indent="0">
              <a:buNone/>
              <a:defRPr sz="5800">
                <a:solidFill>
                  <a:srgbClr val="FFFFFF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0457" y="6055995"/>
            <a:ext cx="8340852" cy="12919456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10300">
                <a:solidFill>
                  <a:schemeClr val="bg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4670" y="1009333"/>
            <a:ext cx="20338847" cy="1090079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495061" y="7415146"/>
            <a:ext cx="20403007" cy="58717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493812"/>
            <a:ext cx="19248120" cy="5531142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7255" y="27596213"/>
            <a:ext cx="885664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200">
                <a:solidFill>
                  <a:schemeClr val="tx2"/>
                </a:solidFill>
              </a:defRPr>
            </a:lvl1pPr>
          </a:lstStyle>
          <a:p>
            <a:fld id="{E0F02D5F-C429-4B0C-9185-7AF1F698AA5A}" type="datetimeFigureOut">
              <a:rPr kumimoji="1" lang="ja-JP" altLang="en-US" smtClean="0"/>
              <a:t>2014/10/15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899" y="27596213"/>
            <a:ext cx="8856650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4711" y="27596208"/>
            <a:ext cx="2717382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fld id="{10B61B1C-34B0-4479-B9E7-2AE199F25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669" y="11812930"/>
            <a:ext cx="17327268" cy="15235781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885697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1860580" indent="-885697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762679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90404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723717" indent="-738081" algn="l" defTabSz="295232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5200" kern="1200">
          <a:solidFill>
            <a:schemeClr val="tx2"/>
          </a:solidFill>
          <a:latin typeface="+mn-lt"/>
          <a:ea typeface="+mn-ea"/>
          <a:cs typeface="+mn-cs"/>
        </a:defRPr>
      </a:lvl5pPr>
      <a:lvl6pPr marL="575703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6790344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7823657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8856970" indent="-738081" algn="l" defTabSz="2952323" rtl="0" eaLnBrk="1" latinLnBrk="0" hangingPunct="1">
        <a:spcBef>
          <a:spcPts val="1240"/>
        </a:spcBef>
        <a:buClr>
          <a:schemeClr val="accent1"/>
        </a:buClr>
        <a:buFont typeface="Symbol" pitchFamily="18" charset="2"/>
        <a:buChar char="*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240" y="234332"/>
            <a:ext cx="20815278" cy="1872208"/>
          </a:xfrm>
          <a:prstGeom prst="rect">
            <a:avLst/>
          </a:prstGeom>
          <a:ln w="1016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6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lang="ja-JP" altLang="en-US" sz="6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開発プロジェクトにおけるタスク処理過程の定量分析</a:t>
            </a:r>
            <a:endParaRPr kumimoji="1" lang="ja-JP" altLang="en-US" sz="6000" b="1" dirty="0">
              <a:solidFill>
                <a:sysClr val="windowText" lastClr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13080" y="2587974"/>
            <a:ext cx="13254438" cy="1341518"/>
          </a:xfrm>
          <a:prstGeom prst="rect">
            <a:avLst/>
          </a:prstGeom>
          <a:ln w="1016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PM</a:t>
            </a:r>
            <a:r>
              <a:rPr kumimoji="1" lang="ja-JP" altLang="en-US" sz="5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コース　</a:t>
            </a:r>
            <a:r>
              <a:rPr lang="ja-JP" altLang="en-US" sz="5000" b="1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矢吹</a:t>
            </a:r>
            <a:r>
              <a:rPr lang="ja-JP" altLang="en-US" sz="5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研究室　</a:t>
            </a:r>
            <a:r>
              <a:rPr lang="en-US" altLang="ja-JP" sz="5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1142009</a:t>
            </a:r>
            <a:r>
              <a:rPr lang="ja-JP" altLang="en-US" sz="5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　安藤勇樹</a:t>
            </a:r>
            <a:endParaRPr kumimoji="1" lang="ja-JP" altLang="en-US" sz="5000" b="1" dirty="0">
              <a:solidFill>
                <a:sysClr val="windowText" lastClr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9682" y="4409082"/>
            <a:ext cx="20042830" cy="5474321"/>
          </a:xfrm>
          <a:prstGeom prst="rect">
            <a:avLst/>
          </a:prstGeom>
          <a:ln w="101600"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solidFill>
                <a:sysClr val="windowText" lastClr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2240" y="3518644"/>
            <a:ext cx="3605259" cy="1368152"/>
          </a:xfrm>
          <a:prstGeom prst="rect">
            <a:avLst/>
          </a:prstGeom>
          <a:ln w="101600">
            <a:solidFill>
              <a:schemeClr val="bg2">
                <a:lumMod val="50000"/>
              </a:schemeClr>
            </a:solidFill>
          </a:ln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 smtClean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rPr>
              <a:t>研究背景</a:t>
            </a:r>
            <a:endParaRPr kumimoji="1" lang="ja-JP" altLang="en-US" sz="6000" b="1" dirty="0">
              <a:solidFill>
                <a:sysClr val="windowText" lastClr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1" y="5140910"/>
            <a:ext cx="3323540" cy="459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092460" y="5140910"/>
            <a:ext cx="3360580" cy="1079263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プロジェクト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092460" y="6304134"/>
            <a:ext cx="3053476" cy="1058989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リポジトリ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092460" y="7487722"/>
            <a:ext cx="2760719" cy="109953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スター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92461" y="8660124"/>
            <a:ext cx="2242421" cy="107926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cxnSp>
        <p:nvCxnSpPr>
          <p:cNvPr id="15" name="カギ線コネクタ 14"/>
          <p:cNvCxnSpPr>
            <a:stCxn id="20" idx="3"/>
          </p:cNvCxnSpPr>
          <p:nvPr/>
        </p:nvCxnSpPr>
        <p:spPr>
          <a:xfrm flipV="1">
            <a:off x="6334882" y="5680541"/>
            <a:ext cx="3566430" cy="3519215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正方形/長方形 1046"/>
          <p:cNvSpPr/>
          <p:nvPr/>
        </p:nvSpPr>
        <p:spPr>
          <a:xfrm>
            <a:off x="9901312" y="6220173"/>
            <a:ext cx="5112568" cy="323778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作業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管理に使われる</a:t>
            </a:r>
            <a:endParaRPr kumimoji="1"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kumimoji="1"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進捗管理ツール</a:t>
            </a:r>
            <a:endParaRPr kumimoji="1"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実施すべき作業・変更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内容などを記述</a:t>
            </a:r>
          </a:p>
        </p:txBody>
      </p:sp>
      <p:sp>
        <p:nvSpPr>
          <p:cNvPr id="1048" name="正方形/長方形 1047"/>
          <p:cNvSpPr/>
          <p:nvPr/>
        </p:nvSpPr>
        <p:spPr>
          <a:xfrm>
            <a:off x="9901312" y="5140910"/>
            <a:ext cx="5112568" cy="107926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チケットとは？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53" name="左矢印吹き出し 1052"/>
          <p:cNvSpPr/>
          <p:nvPr/>
        </p:nvSpPr>
        <p:spPr>
          <a:xfrm>
            <a:off x="15157896" y="5140910"/>
            <a:ext cx="5184576" cy="4317051"/>
          </a:xfrm>
          <a:prstGeom prst="leftArrowCallout">
            <a:avLst>
              <a:gd name="adj1" fmla="val 23539"/>
              <a:gd name="adj2" fmla="val 22079"/>
              <a:gd name="adj3" fmla="val 14775"/>
              <a:gd name="adj4" fmla="val 80735"/>
            </a:avLst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解析すれば・・・</a:t>
            </a:r>
            <a:endParaRPr kumimoji="1" lang="en-US" altLang="ja-JP" sz="3200" b="1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OSS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開発プロジェクト</a:t>
            </a:r>
            <a:r>
              <a:rPr lang="ja-JP" altLang="en-US" sz="32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を幾つかのパターンに分類できる？</a:t>
            </a:r>
            <a:endParaRPr kumimoji="1" lang="ja-JP" altLang="en-US" sz="32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252241" y="10171435"/>
            <a:ext cx="20450271" cy="8503962"/>
            <a:chOff x="252241" y="10171435"/>
            <a:chExt cx="20450271" cy="8503962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6" name="正方形/長方形 15"/>
            <p:cNvSpPr/>
            <p:nvPr/>
          </p:nvSpPr>
          <p:spPr>
            <a:xfrm>
              <a:off x="659682" y="11052211"/>
              <a:ext cx="20042830" cy="7623186"/>
            </a:xfrm>
            <a:prstGeom prst="rect">
              <a:avLst/>
            </a:prstGeom>
            <a:ln w="1016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52241" y="10171435"/>
              <a:ext cx="3605258" cy="1368152"/>
            </a:xfrm>
            <a:prstGeom prst="rect">
              <a:avLst/>
            </a:prstGeom>
            <a:ln w="1016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0" b="1" dirty="0" smtClean="0">
                  <a:solidFill>
                    <a:sysClr val="windowText" lastClr="000000"/>
                  </a:solidFill>
                  <a:latin typeface="ＭＳ ゴシック" pitchFamily="49" charset="-128"/>
                  <a:ea typeface="ＭＳ ゴシック" pitchFamily="49" charset="-128"/>
                </a:rPr>
                <a:t>研究目的</a:t>
              </a:r>
              <a:endParaRPr kumimoji="1" lang="ja-JP" altLang="en-US" sz="6000" b="1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900312" y="11772290"/>
            <a:ext cx="3599017" cy="6696745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4368" y="11748060"/>
            <a:ext cx="2614703" cy="101566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ja-JP" sz="60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GitHub</a:t>
            </a:r>
            <a:endParaRPr kumimoji="1" lang="ja-JP" altLang="en-US" sz="6000" dirty="0">
              <a:ln w="18415" cmpd="sng">
                <a:solidFill>
                  <a:sysClr val="windowText" lastClr="000000"/>
                </a:solidFill>
                <a:prstDash val="solid"/>
              </a:ln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24" name="角丸四角形 1023"/>
          <p:cNvSpPr/>
          <p:nvPr/>
        </p:nvSpPr>
        <p:spPr>
          <a:xfrm>
            <a:off x="1332359" y="12847892"/>
            <a:ext cx="2736304" cy="252479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1332359" y="15656204"/>
            <a:ext cx="2736304" cy="252479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542141" y="16478901"/>
            <a:ext cx="2315358" cy="15481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  <a:endParaRPr kumimoji="1" lang="ja-JP" altLang="en-US" sz="28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548383" y="13680503"/>
            <a:ext cx="2315358" cy="15481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  <a:endParaRPr kumimoji="1" lang="ja-JP" altLang="en-US" sz="28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46" name="直線矢印コネクタ 45"/>
          <p:cNvCxnSpPr>
            <a:stCxn id="31" idx="6"/>
          </p:cNvCxnSpPr>
          <p:nvPr/>
        </p:nvCxnSpPr>
        <p:spPr>
          <a:xfrm>
            <a:off x="3857499" y="17252987"/>
            <a:ext cx="2635641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カギ線コネクタ 1039"/>
          <p:cNvCxnSpPr>
            <a:stCxn id="40" idx="6"/>
          </p:cNvCxnSpPr>
          <p:nvPr/>
        </p:nvCxnSpPr>
        <p:spPr>
          <a:xfrm flipV="1">
            <a:off x="3863741" y="13280103"/>
            <a:ext cx="2629399" cy="1174486"/>
          </a:xfrm>
          <a:prstGeom prst="bentConnector3">
            <a:avLst/>
          </a:prstGeom>
          <a:ln w="1270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9209887" y="15228675"/>
            <a:ext cx="2635642" cy="2016224"/>
          </a:xfrm>
          <a:prstGeom prst="bentConnector3">
            <a:avLst>
              <a:gd name="adj1" fmla="val 50000"/>
            </a:avLst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9181232" y="13284459"/>
            <a:ext cx="26642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正方形/長方形 1043"/>
          <p:cNvSpPr/>
          <p:nvPr/>
        </p:nvSpPr>
        <p:spPr>
          <a:xfrm>
            <a:off x="11845529" y="12276347"/>
            <a:ext cx="5112567" cy="18377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プロジェクトパターン①</a:t>
            </a:r>
            <a:endParaRPr kumimoji="1" lang="ja-JP" altLang="en-US" sz="35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1845528" y="16343283"/>
            <a:ext cx="5112567" cy="18377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kumimoji="1" lang="en-US" altLang="ja-JP" sz="35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35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845529" y="14292571"/>
            <a:ext cx="5112567" cy="18377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5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</a:t>
            </a:r>
            <a:r>
              <a:rPr lang="ja-JP" altLang="en-US" sz="3500" b="1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kumimoji="1" lang="ja-JP" altLang="en-US" sz="35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46" name="右中かっこ 1045"/>
          <p:cNvSpPr/>
          <p:nvPr/>
        </p:nvSpPr>
        <p:spPr>
          <a:xfrm>
            <a:off x="16742072" y="11988315"/>
            <a:ext cx="936104" cy="64807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正方形/長方形 1048"/>
          <p:cNvSpPr/>
          <p:nvPr/>
        </p:nvSpPr>
        <p:spPr>
          <a:xfrm>
            <a:off x="17678176" y="13867346"/>
            <a:ext cx="2736304" cy="2475937"/>
          </a:xfrm>
          <a:prstGeom prst="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分類した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プロジェクトパターンを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解釈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52" name="正方形/長方形 1051"/>
          <p:cNvSpPr/>
          <p:nvPr/>
        </p:nvSpPr>
        <p:spPr>
          <a:xfrm>
            <a:off x="6493139" y="11772290"/>
            <a:ext cx="2716747" cy="640871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チケット収集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&amp;</a:t>
            </a:r>
          </a:p>
          <a:p>
            <a:pPr algn="ctr"/>
            <a:endParaRPr lang="en-US" altLang="ja-JP" sz="3200" b="1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時系列解析</a:t>
            </a:r>
            <a:endParaRPr lang="en-US" altLang="ja-JP" sz="3200" b="1" dirty="0" smtClean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741072" y="24645043"/>
            <a:ext cx="12961440" cy="5256583"/>
            <a:chOff x="7741072" y="24645043"/>
            <a:chExt cx="12961440" cy="5256583"/>
          </a:xfrm>
          <a:solidFill>
            <a:schemeClr val="bg1"/>
          </a:solidFill>
        </p:grpSpPr>
        <p:sp>
          <p:nvSpPr>
            <p:cNvPr id="42" name="正方形/長方形 41"/>
            <p:cNvSpPr/>
            <p:nvPr/>
          </p:nvSpPr>
          <p:spPr>
            <a:xfrm>
              <a:off x="8197226" y="25765767"/>
              <a:ext cx="12505286" cy="4135859"/>
            </a:xfrm>
            <a:prstGeom prst="rect">
              <a:avLst/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741072" y="24645043"/>
              <a:ext cx="4048056" cy="1721984"/>
            </a:xfrm>
            <a:prstGeom prst="rect">
              <a:avLst/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>
                  <a:solidFill>
                    <a:sysClr val="windowText" lastClr="000000"/>
                  </a:solidFill>
                  <a:latin typeface="ＭＳ ゴシック" pitchFamily="49" charset="-128"/>
                  <a:ea typeface="ＭＳ ゴシック" pitchFamily="49" charset="-128"/>
                </a:rPr>
                <a:t>進捗状況</a:t>
              </a:r>
              <a:endParaRPr kumimoji="1" lang="ja-JP" altLang="en-US" sz="6000" b="1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26" name="正方形/長方形 25"/>
          <p:cNvSpPr/>
          <p:nvPr/>
        </p:nvSpPr>
        <p:spPr>
          <a:xfrm>
            <a:off x="8461152" y="26729551"/>
            <a:ext cx="11953328" cy="280955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の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データ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を時系列解析した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．</a:t>
            </a:r>
            <a:endParaRPr lang="en-US" altLang="ja-JP" sz="32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チケットの数や増加率によって分類されていることが分かった．</a:t>
            </a:r>
          </a:p>
          <a:p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今後は，プロジェクトのスター数や共同開発者数が分類パターンに関わっているのかを調査する．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659682" y="18308339"/>
            <a:ext cx="20042830" cy="6048672"/>
            <a:chOff x="659682" y="18308339"/>
            <a:chExt cx="20042830" cy="6048672"/>
          </a:xfrm>
          <a:solidFill>
            <a:schemeClr val="bg1"/>
          </a:solidFill>
        </p:grpSpPr>
        <p:sp>
          <p:nvSpPr>
            <p:cNvPr id="34" name="上矢印 33"/>
            <p:cNvSpPr/>
            <p:nvPr/>
          </p:nvSpPr>
          <p:spPr>
            <a:xfrm>
              <a:off x="6658645" y="18308339"/>
              <a:ext cx="2385734" cy="2434222"/>
            </a:xfrm>
            <a:prstGeom prst="upArrow">
              <a:avLst>
                <a:gd name="adj1" fmla="val 50000"/>
                <a:gd name="adj2" fmla="val 33782"/>
              </a:avLst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59682" y="19525450"/>
              <a:ext cx="20042830" cy="4831561"/>
            </a:xfrm>
            <a:prstGeom prst="rect">
              <a:avLst/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9" name="正方形/長方形 68"/>
          <p:cNvSpPr/>
          <p:nvPr/>
        </p:nvSpPr>
        <p:spPr>
          <a:xfrm>
            <a:off x="900312" y="20861966"/>
            <a:ext cx="5112568" cy="3237788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Wingdings" pitchFamily="2" charset="2"/>
              <a:buChar char="Ø"/>
            </a:pPr>
            <a:r>
              <a:rPr lang="en-US" altLang="ja-JP" sz="3200" dirty="0" err="1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GitHub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内からチケットデータを抽出する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ツールを使用．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完了済チケットと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未完了チケットを抽出．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900312" y="19782703"/>
            <a:ext cx="5112568" cy="107926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チケット収集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34882" y="20861967"/>
            <a:ext cx="14007589" cy="323778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ja-JP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件のプロジェクトのチケットデータを，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階層クラスター分析①と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非階層クラスター分析②を用いて解析．</a:t>
            </a:r>
            <a:endParaRPr lang="en-US" altLang="ja-JP" sz="3200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解析結果から，プロジェクトを幾つかの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パターンに分類．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334882" y="19782704"/>
            <a:ext cx="14007589" cy="107926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時系列解析</a:t>
            </a:r>
            <a:endParaRPr kumimoji="1" lang="ja-JP" altLang="en-US" sz="4000" b="1" dirty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299" y="21000333"/>
            <a:ext cx="5802034" cy="292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グループ化 52"/>
          <p:cNvGrpSpPr/>
          <p:nvPr/>
        </p:nvGrpSpPr>
        <p:grpSpPr>
          <a:xfrm>
            <a:off x="180232" y="24645043"/>
            <a:ext cx="7272808" cy="5256583"/>
            <a:chOff x="180232" y="24645043"/>
            <a:chExt cx="7272808" cy="5256583"/>
          </a:xfrm>
          <a:solidFill>
            <a:schemeClr val="bg1"/>
          </a:solidFill>
        </p:grpSpPr>
        <p:sp>
          <p:nvSpPr>
            <p:cNvPr id="79" name="正方形/長方形 78"/>
            <p:cNvSpPr/>
            <p:nvPr/>
          </p:nvSpPr>
          <p:spPr>
            <a:xfrm>
              <a:off x="636925" y="25765767"/>
              <a:ext cx="6816115" cy="4135859"/>
            </a:xfrm>
            <a:prstGeom prst="rect">
              <a:avLst/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180232" y="24645043"/>
              <a:ext cx="4048056" cy="1721984"/>
            </a:xfrm>
            <a:prstGeom prst="rect">
              <a:avLst/>
            </a:prstGeom>
            <a:grpFill/>
            <a:ln w="101600">
              <a:solidFill>
                <a:schemeClr val="bg2">
                  <a:lumMod val="50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6000" b="1" dirty="0">
                  <a:solidFill>
                    <a:sysClr val="windowText" lastClr="000000"/>
                  </a:solidFill>
                  <a:latin typeface="ＭＳ ゴシック" pitchFamily="49" charset="-128"/>
                  <a:ea typeface="ＭＳ ゴシック" pitchFamily="49" charset="-128"/>
                </a:rPr>
                <a:t>成果物</a:t>
              </a:r>
              <a:endParaRPr kumimoji="1" lang="ja-JP" altLang="en-US" sz="6000" b="1" dirty="0">
                <a:solidFill>
                  <a:sysClr val="windowText" lastClr="000000"/>
                </a:solidFill>
                <a:latin typeface="ＭＳ ゴシック" pitchFamily="49" charset="-128"/>
                <a:ea typeface="ＭＳ ゴシック" pitchFamily="49" charset="-128"/>
              </a:endParaRPr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987357" y="26729551"/>
            <a:ext cx="6158579" cy="280955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50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件のプロジェクト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のチケットデータ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を時系列解析し</a:t>
            </a:r>
            <a:r>
              <a:rPr lang="ja-JP" altLang="en-US" sz="3200" dirty="0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，幾つ</a:t>
            </a:r>
            <a:r>
              <a:rPr lang="ja-JP" altLang="en-US" sz="3200" dirty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かのパターンに分類する．</a:t>
            </a:r>
            <a:endParaRPr lang="en-US" altLang="ja-JP" sz="3200" dirty="0" smtClean="0">
              <a:solidFill>
                <a:schemeClr val="tx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4368" y="12971036"/>
            <a:ext cx="268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04368" y="15779348"/>
            <a:ext cx="2686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プロジェクト</a:t>
            </a:r>
            <a:endParaRPr kumimoji="1"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26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1436</TotalTime>
  <Words>205</Words>
  <Application>Microsoft Office PowerPoint</Application>
  <PresentationFormat>ユーザー設定</PresentationFormat>
  <Paragraphs>48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ウェーブ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半凶</cp:lastModifiedBy>
  <cp:revision>56</cp:revision>
  <dcterms:created xsi:type="dcterms:W3CDTF">2014-10-02T09:48:09Z</dcterms:created>
  <dcterms:modified xsi:type="dcterms:W3CDTF">2014-10-15T07:33:32Z</dcterms:modified>
</cp:coreProperties>
</file>