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69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299" autoAdjust="0"/>
  </p:normalViewPr>
  <p:slideViewPr>
    <p:cSldViewPr>
      <p:cViewPr>
        <p:scale>
          <a:sx n="20" d="100"/>
          <a:sy n="20" d="100"/>
        </p:scale>
        <p:origin x="1988" y="-78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06" y="4549040"/>
            <a:ext cx="4769192" cy="35768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/>
              <a:t>ゲーム</a:t>
            </a:r>
            <a:r>
              <a:rPr lang="ja-JP" altLang="en-US" sz="7200" dirty="0"/>
              <a:t>攻略</a:t>
            </a:r>
            <a:r>
              <a:rPr lang="en-US" altLang="ja-JP" sz="7200" dirty="0"/>
              <a:t>Wiki</a:t>
            </a:r>
            <a:r>
              <a:rPr lang="ja-JP" altLang="en-US" sz="7200" dirty="0"/>
              <a:t>に</a:t>
            </a:r>
            <a:r>
              <a:rPr lang="ja-JP" altLang="en-US" sz="7200" dirty="0" smtClean="0"/>
              <a:t>おける</a:t>
            </a:r>
            <a:endParaRPr lang="en-US" altLang="ja-JP" sz="7200" dirty="0" smtClean="0"/>
          </a:p>
          <a:p>
            <a:pPr algn="ctr"/>
            <a:r>
              <a:rPr lang="ja-JP" altLang="en-US" sz="7200" dirty="0" smtClean="0"/>
              <a:t>プロジェクトマネジメント状況</a:t>
            </a:r>
            <a:r>
              <a:rPr lang="ja-JP" altLang="en-US" sz="7200" dirty="0"/>
              <a:t>の</a:t>
            </a:r>
            <a:r>
              <a:rPr lang="ja-JP" altLang="en-US" sz="7200" dirty="0" smtClean="0"/>
              <a:t>分析</a:t>
            </a:r>
            <a:endParaRPr lang="en-US" altLang="ja-JP" sz="72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514411" y="3834731"/>
            <a:ext cx="20431999" cy="58175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496602" y="3837164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背景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6230" y="9940459"/>
            <a:ext cx="20431999" cy="36462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対角する 2 つの角を切り取った四角形 28"/>
          <p:cNvSpPr/>
          <p:nvPr/>
        </p:nvSpPr>
        <p:spPr>
          <a:xfrm>
            <a:off x="496602" y="9955411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目的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19187" y="14054694"/>
            <a:ext cx="9990840" cy="116501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対角する 2 つの角を切り取った四角形 11"/>
          <p:cNvSpPr/>
          <p:nvPr/>
        </p:nvSpPr>
        <p:spPr>
          <a:xfrm>
            <a:off x="541904" y="14072896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研究</a:t>
            </a:r>
            <a:r>
              <a:rPr lang="ja-JP" altLang="en-US" dirty="0">
                <a:solidFill>
                  <a:sysClr val="windowText" lastClr="000000"/>
                </a:solidFill>
              </a:rPr>
              <a:t>手法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2"/>
          <p:cNvGrpSpPr>
            <a:grpSpLocks noChangeAspect="1"/>
          </p:cNvGrpSpPr>
          <p:nvPr/>
        </p:nvGrpSpPr>
        <p:grpSpPr bwMode="auto">
          <a:xfrm>
            <a:off x="15539616" y="14673920"/>
            <a:ext cx="5161435" cy="5148678"/>
            <a:chOff x="4713" y="7519"/>
            <a:chExt cx="4046" cy="4036"/>
          </a:xfrm>
        </p:grpSpPr>
        <p:sp>
          <p:nvSpPr>
            <p:cNvPr id="54" name="AutoShape 41"/>
            <p:cNvSpPr>
              <a:spLocks noChangeAspect="1" noChangeArrowheads="1" noTextEdit="1"/>
            </p:cNvSpPr>
            <p:nvPr/>
          </p:nvSpPr>
          <p:spPr bwMode="auto">
            <a:xfrm>
              <a:off x="4713" y="7519"/>
              <a:ext cx="4046" cy="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5309" y="10978"/>
              <a:ext cx="30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5309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5749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6188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6634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7073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>
              <a:off x="7513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>
              <a:off x="7952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8398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5261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5701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6140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6586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7025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7438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7877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8323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 flipV="1">
              <a:off x="5183" y="8463"/>
              <a:ext cx="0" cy="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 flipH="1">
              <a:off x="5128" y="10863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 flipH="1">
              <a:off x="5128" y="10262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 flipH="1">
              <a:off x="5128" y="9660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 flipH="1">
              <a:off x="5128" y="9059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H="1">
              <a:off x="5128" y="8463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 rot="16200000">
              <a:off x="4964" y="10726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 rot="16200000">
              <a:off x="4900" y="10125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 rot="16200000">
              <a:off x="4900" y="9523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69"/>
            <p:cNvSpPr>
              <a:spLocks noChangeArrowheads="1"/>
            </p:cNvSpPr>
            <p:nvPr/>
          </p:nvSpPr>
          <p:spPr bwMode="auto">
            <a:xfrm rot="16200000">
              <a:off x="4900" y="8922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 rot="16200000">
              <a:off x="4900" y="8326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71"/>
            <p:cNvSpPr>
              <a:spLocks noChangeArrowheads="1"/>
            </p:cNvSpPr>
            <p:nvPr/>
          </p:nvSpPr>
          <p:spPr bwMode="auto">
            <a:xfrm>
              <a:off x="5309" y="8102"/>
              <a:ext cx="440" cy="276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5749" y="10563"/>
              <a:ext cx="439" cy="3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6188" y="10863"/>
              <a:ext cx="446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6634" y="10803"/>
              <a:ext cx="439" cy="6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7073" y="10833"/>
              <a:ext cx="440" cy="3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7513" y="10863"/>
              <a:ext cx="439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7952" y="10833"/>
              <a:ext cx="446" cy="3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</p:grpSp>
      <p:grpSp>
        <p:nvGrpSpPr>
          <p:cNvPr id="91" name="Group 80"/>
          <p:cNvGrpSpPr>
            <a:grpSpLocks noChangeAspect="1"/>
          </p:cNvGrpSpPr>
          <p:nvPr/>
        </p:nvGrpSpPr>
        <p:grpSpPr bwMode="auto">
          <a:xfrm>
            <a:off x="15805982" y="20080154"/>
            <a:ext cx="4976811" cy="4964510"/>
            <a:chOff x="1702" y="9131"/>
            <a:chExt cx="4046" cy="4036"/>
          </a:xfrm>
        </p:grpSpPr>
        <p:sp>
          <p:nvSpPr>
            <p:cNvPr id="92" name="AutoShape 79"/>
            <p:cNvSpPr>
              <a:spLocks noChangeAspect="1" noChangeArrowheads="1" noTextEdit="1"/>
            </p:cNvSpPr>
            <p:nvPr/>
          </p:nvSpPr>
          <p:spPr bwMode="auto">
            <a:xfrm>
              <a:off x="1702" y="9131"/>
              <a:ext cx="4046" cy="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3" name="Line 81"/>
            <p:cNvSpPr>
              <a:spLocks noChangeShapeType="1"/>
            </p:cNvSpPr>
            <p:nvPr/>
          </p:nvSpPr>
          <p:spPr bwMode="auto">
            <a:xfrm>
              <a:off x="2298" y="12590"/>
              <a:ext cx="30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4" name="Line 82"/>
            <p:cNvSpPr>
              <a:spLocks noChangeShapeType="1"/>
            </p:cNvSpPr>
            <p:nvPr/>
          </p:nvSpPr>
          <p:spPr bwMode="auto">
            <a:xfrm>
              <a:off x="2298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5" name="Line 83"/>
            <p:cNvSpPr>
              <a:spLocks noChangeShapeType="1"/>
            </p:cNvSpPr>
            <p:nvPr/>
          </p:nvSpPr>
          <p:spPr bwMode="auto">
            <a:xfrm>
              <a:off x="2810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6" name="Line 84"/>
            <p:cNvSpPr>
              <a:spLocks noChangeShapeType="1"/>
            </p:cNvSpPr>
            <p:nvPr/>
          </p:nvSpPr>
          <p:spPr bwMode="auto">
            <a:xfrm>
              <a:off x="3328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7" name="Line 85"/>
            <p:cNvSpPr>
              <a:spLocks noChangeShapeType="1"/>
            </p:cNvSpPr>
            <p:nvPr/>
          </p:nvSpPr>
          <p:spPr bwMode="auto">
            <a:xfrm>
              <a:off x="3839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8" name="Line 86"/>
            <p:cNvSpPr>
              <a:spLocks noChangeShapeType="1"/>
            </p:cNvSpPr>
            <p:nvPr/>
          </p:nvSpPr>
          <p:spPr bwMode="auto">
            <a:xfrm>
              <a:off x="4357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9" name="Line 87"/>
            <p:cNvSpPr>
              <a:spLocks noChangeShapeType="1"/>
            </p:cNvSpPr>
            <p:nvPr/>
          </p:nvSpPr>
          <p:spPr bwMode="auto">
            <a:xfrm>
              <a:off x="4869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0" name="Line 88"/>
            <p:cNvSpPr>
              <a:spLocks noChangeShapeType="1"/>
            </p:cNvSpPr>
            <p:nvPr/>
          </p:nvSpPr>
          <p:spPr bwMode="auto">
            <a:xfrm>
              <a:off x="5387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2211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2723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3241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92"/>
            <p:cNvSpPr>
              <a:spLocks noChangeArrowheads="1"/>
            </p:cNvSpPr>
            <p:nvPr/>
          </p:nvSpPr>
          <p:spPr bwMode="auto">
            <a:xfrm>
              <a:off x="3752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4270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4782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5300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3.0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Line 96"/>
            <p:cNvSpPr>
              <a:spLocks noChangeShapeType="1"/>
            </p:cNvSpPr>
            <p:nvPr/>
          </p:nvSpPr>
          <p:spPr bwMode="auto">
            <a:xfrm flipV="1">
              <a:off x="2172" y="9841"/>
              <a:ext cx="0" cy="26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9" name="Line 97"/>
            <p:cNvSpPr>
              <a:spLocks noChangeShapeType="1"/>
            </p:cNvSpPr>
            <p:nvPr/>
          </p:nvSpPr>
          <p:spPr bwMode="auto">
            <a:xfrm flipH="1">
              <a:off x="2117" y="12475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0" name="Line 98"/>
            <p:cNvSpPr>
              <a:spLocks noChangeShapeType="1"/>
            </p:cNvSpPr>
            <p:nvPr/>
          </p:nvSpPr>
          <p:spPr bwMode="auto">
            <a:xfrm flipH="1">
              <a:off x="2117" y="12036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1" name="Line 99"/>
            <p:cNvSpPr>
              <a:spLocks noChangeShapeType="1"/>
            </p:cNvSpPr>
            <p:nvPr/>
          </p:nvSpPr>
          <p:spPr bwMode="auto">
            <a:xfrm flipH="1">
              <a:off x="2117" y="11597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2" name="Line 100"/>
            <p:cNvSpPr>
              <a:spLocks noChangeShapeType="1"/>
            </p:cNvSpPr>
            <p:nvPr/>
          </p:nvSpPr>
          <p:spPr bwMode="auto">
            <a:xfrm flipH="1">
              <a:off x="2117" y="11158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3" name="Line 101"/>
            <p:cNvSpPr>
              <a:spLocks noChangeShapeType="1"/>
            </p:cNvSpPr>
            <p:nvPr/>
          </p:nvSpPr>
          <p:spPr bwMode="auto">
            <a:xfrm flipH="1">
              <a:off x="2117" y="10719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4" name="Line 102"/>
            <p:cNvSpPr>
              <a:spLocks noChangeShapeType="1"/>
            </p:cNvSpPr>
            <p:nvPr/>
          </p:nvSpPr>
          <p:spPr bwMode="auto">
            <a:xfrm flipH="1">
              <a:off x="2117" y="10280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 flipH="1">
              <a:off x="2117" y="9841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6" name="Rectangle 104"/>
            <p:cNvSpPr>
              <a:spLocks noChangeArrowheads="1"/>
            </p:cNvSpPr>
            <p:nvPr/>
          </p:nvSpPr>
          <p:spPr bwMode="auto">
            <a:xfrm rot="16200000">
              <a:off x="1954" y="12339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 rot="16200000">
              <a:off x="1889" y="11900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06"/>
            <p:cNvSpPr>
              <a:spLocks noChangeArrowheads="1"/>
            </p:cNvSpPr>
            <p:nvPr/>
          </p:nvSpPr>
          <p:spPr bwMode="auto">
            <a:xfrm rot="16200000">
              <a:off x="1889" y="11461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07"/>
            <p:cNvSpPr>
              <a:spLocks noChangeArrowheads="1"/>
            </p:cNvSpPr>
            <p:nvPr/>
          </p:nvSpPr>
          <p:spPr bwMode="auto">
            <a:xfrm rot="16200000">
              <a:off x="1889" y="11022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08"/>
            <p:cNvSpPr>
              <a:spLocks noChangeArrowheads="1"/>
            </p:cNvSpPr>
            <p:nvPr/>
          </p:nvSpPr>
          <p:spPr bwMode="auto">
            <a:xfrm rot="16200000">
              <a:off x="1889" y="10583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auto">
            <a:xfrm rot="16200000">
              <a:off x="1889" y="1014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auto">
            <a:xfrm rot="16200000">
              <a:off x="1889" y="9705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auto">
            <a:xfrm>
              <a:off x="2298" y="9714"/>
              <a:ext cx="512" cy="276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auto">
            <a:xfrm>
              <a:off x="2810" y="11820"/>
              <a:ext cx="518" cy="65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auto">
            <a:xfrm>
              <a:off x="3328" y="11904"/>
              <a:ext cx="511" cy="57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6" name="Rectangle 114"/>
            <p:cNvSpPr>
              <a:spLocks noChangeArrowheads="1"/>
            </p:cNvSpPr>
            <p:nvPr/>
          </p:nvSpPr>
          <p:spPr bwMode="auto">
            <a:xfrm>
              <a:off x="3839" y="12343"/>
              <a:ext cx="518" cy="13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7" name="Rectangle 115"/>
            <p:cNvSpPr>
              <a:spLocks noChangeArrowheads="1"/>
            </p:cNvSpPr>
            <p:nvPr/>
          </p:nvSpPr>
          <p:spPr bwMode="auto">
            <a:xfrm>
              <a:off x="4357" y="12211"/>
              <a:ext cx="512" cy="26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8" name="Rectangle 116"/>
            <p:cNvSpPr>
              <a:spLocks noChangeArrowheads="1"/>
            </p:cNvSpPr>
            <p:nvPr/>
          </p:nvSpPr>
          <p:spPr bwMode="auto">
            <a:xfrm>
              <a:off x="4869" y="12343"/>
              <a:ext cx="518" cy="13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</p:grpSp>
      <p:sp>
        <p:nvSpPr>
          <p:cNvPr id="130" name="正方形/長方形 129"/>
          <p:cNvSpPr/>
          <p:nvPr/>
        </p:nvSpPr>
        <p:spPr>
          <a:xfrm>
            <a:off x="10902741" y="14085801"/>
            <a:ext cx="9990840" cy="11619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対角する 2 つの角を切り取った四角形 130"/>
          <p:cNvSpPr/>
          <p:nvPr/>
        </p:nvSpPr>
        <p:spPr>
          <a:xfrm>
            <a:off x="10902741" y="14103377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進行</a:t>
            </a:r>
            <a:r>
              <a:rPr lang="ja-JP" altLang="en-US" dirty="0">
                <a:solidFill>
                  <a:sysClr val="windowText" lastClr="000000"/>
                </a:solidFill>
              </a:rPr>
              <a:t>状況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498634" y="19718253"/>
            <a:ext cx="397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　編集回数のヒストグラム</a:t>
            </a:r>
            <a:endParaRPr kumimoji="1" lang="ja-JP" altLang="en-US" sz="24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6308813" y="24976198"/>
            <a:ext cx="44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図</a:t>
            </a:r>
            <a:r>
              <a:rPr lang="en-US" altLang="ja-JP" sz="2400" dirty="0"/>
              <a:t>2</a:t>
            </a:r>
            <a:r>
              <a:rPr kumimoji="1" lang="ja-JP" altLang="en-US" sz="2400" dirty="0" smtClean="0"/>
              <a:t>　編集文字数のヒストグラム</a:t>
            </a:r>
            <a:endParaRPr kumimoji="1" lang="ja-JP" altLang="en-US" sz="24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514411" y="26229137"/>
            <a:ext cx="20431999" cy="29041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対角する 2 つの角を切り取った四角形 133"/>
          <p:cNvSpPr/>
          <p:nvPr/>
        </p:nvSpPr>
        <p:spPr>
          <a:xfrm>
            <a:off x="514410" y="26229137"/>
            <a:ext cx="4063467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今後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の</a:t>
            </a:r>
            <a:r>
              <a:rPr lang="ja-JP" altLang="en-US" dirty="0">
                <a:solidFill>
                  <a:sysClr val="windowText" lastClr="000000"/>
                </a:solidFill>
              </a:rPr>
              <a:t>計画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7907" y="27495545"/>
            <a:ext cx="2016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wiki</a:t>
            </a:r>
            <a:r>
              <a:rPr lang="ja-JP" altLang="en-US" sz="3600" dirty="0"/>
              <a:t>からデータを取得する工程を自動化するために</a:t>
            </a:r>
            <a:r>
              <a:rPr lang="ja-JP" altLang="en-US" sz="3600" dirty="0" smtClean="0"/>
              <a:t>，</a:t>
            </a:r>
            <a:r>
              <a:rPr lang="en-US" altLang="ja-JP" sz="3600" dirty="0" err="1" smtClean="0"/>
              <a:t>pukiwiki</a:t>
            </a:r>
            <a:r>
              <a:rPr lang="ja-JP" altLang="en-US" sz="3600" dirty="0" smtClean="0"/>
              <a:t>から</a:t>
            </a:r>
            <a:r>
              <a:rPr lang="ja-JP" altLang="en-US" sz="3600" dirty="0"/>
              <a:t>機械的にデータを取得する方法を見つける</a:t>
            </a:r>
            <a:r>
              <a:rPr lang="ja-JP" altLang="en-US" sz="3600" dirty="0" smtClean="0"/>
              <a:t>．</a:t>
            </a:r>
            <a:r>
              <a:rPr lang="en-US" altLang="ja-JP" sz="3600" dirty="0" smtClean="0"/>
              <a:t>※</a:t>
            </a:r>
            <a:r>
              <a:rPr lang="en-US" altLang="ja-JP" sz="3600" dirty="0" err="1" smtClean="0"/>
              <a:t>pukiwiki</a:t>
            </a:r>
            <a:r>
              <a:rPr lang="ja-JP" altLang="en-US" sz="3600" dirty="0" smtClean="0"/>
              <a:t>とは，</a:t>
            </a:r>
            <a:r>
              <a:rPr lang="en-US" altLang="ja-JP" sz="3600" dirty="0" smtClean="0"/>
              <a:t>wiki</a:t>
            </a:r>
            <a:r>
              <a:rPr lang="ja-JP" altLang="en-US" sz="3600" dirty="0" smtClean="0"/>
              <a:t>の一種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514521" y="2803168"/>
            <a:ext cx="794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n w="0"/>
              </a:rPr>
              <a:t>矢吹研究室　</a:t>
            </a:r>
            <a:r>
              <a:rPr lang="en-US" altLang="ja-JP" sz="4400" dirty="0">
                <a:ln w="0"/>
              </a:rPr>
              <a:t>1342014</a:t>
            </a:r>
            <a:r>
              <a:rPr lang="ja-JP" altLang="ja-JP" sz="4400" dirty="0">
                <a:ln w="0"/>
              </a:rPr>
              <a:t>　</a:t>
            </a:r>
            <a:r>
              <a:rPr lang="ja-JP" altLang="en-US" sz="4400" dirty="0">
                <a:ln w="0"/>
              </a:rPr>
              <a:t>泉雄</a:t>
            </a:r>
            <a:r>
              <a:rPr lang="ja-JP" altLang="en-US" sz="4400" dirty="0" smtClean="0">
                <a:ln w="0"/>
              </a:rPr>
              <a:t>太</a:t>
            </a:r>
            <a:endParaRPr lang="ja-JP" altLang="en-US" sz="4400" dirty="0">
              <a:ln w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7" y="5179101"/>
            <a:ext cx="3502065" cy="2414822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4577877" y="5489621"/>
            <a:ext cx="1767631" cy="1573112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ネット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の普及</a:t>
            </a:r>
            <a:endParaRPr kumimoji="1" lang="ja-JP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465292" y="8285965"/>
            <a:ext cx="2037789" cy="683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攻略本</a:t>
            </a:r>
            <a:endParaRPr kumimoji="1" lang="ja-JP" altLang="en-US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6918051" y="8327318"/>
            <a:ext cx="2153386" cy="683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4400" dirty="0" smtClean="0">
                <a:solidFill>
                  <a:sysClr val="windowText" lastClr="000000"/>
                </a:solidFill>
              </a:rPr>
              <a:t>web</a:t>
            </a:r>
          </a:p>
        </p:txBody>
      </p:sp>
      <p:sp>
        <p:nvSpPr>
          <p:cNvPr id="19" name="フローチャート: 磁気ディスク 18"/>
          <p:cNvSpPr/>
          <p:nvPr/>
        </p:nvSpPr>
        <p:spPr>
          <a:xfrm>
            <a:off x="16793179" y="4963055"/>
            <a:ext cx="3172783" cy="355975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wiki</a:t>
            </a:r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1743865" y="4819708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2" name="直線コネクタ 21"/>
          <p:cNvCxnSpPr>
            <a:stCxn id="20" idx="3"/>
            <a:endCxn id="19" idx="2"/>
          </p:cNvCxnSpPr>
          <p:nvPr/>
        </p:nvCxnSpPr>
        <p:spPr>
          <a:xfrm>
            <a:off x="13994179" y="5179101"/>
            <a:ext cx="2799000" cy="1563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11743865" y="6084173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11744734" y="7288611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11743865" y="8412986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39" name="直線コネクタ 138"/>
          <p:cNvCxnSpPr>
            <a:stCxn id="136" idx="3"/>
            <a:endCxn id="19" idx="2"/>
          </p:cNvCxnSpPr>
          <p:nvPr/>
        </p:nvCxnSpPr>
        <p:spPr>
          <a:xfrm>
            <a:off x="13994179" y="6443566"/>
            <a:ext cx="2799000" cy="299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137" idx="3"/>
            <a:endCxn id="19" idx="2"/>
          </p:cNvCxnSpPr>
          <p:nvPr/>
        </p:nvCxnSpPr>
        <p:spPr>
          <a:xfrm flipV="1">
            <a:off x="13995048" y="6742932"/>
            <a:ext cx="2798131" cy="905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3"/>
            <a:endCxn id="19" idx="2"/>
          </p:cNvCxnSpPr>
          <p:nvPr/>
        </p:nvCxnSpPr>
        <p:spPr>
          <a:xfrm flipV="1">
            <a:off x="13994179" y="6742932"/>
            <a:ext cx="2799000" cy="2029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" idx="0"/>
            <a:endCxn id="2" idx="2"/>
          </p:cNvCxnSpPr>
          <p:nvPr/>
        </p:nvCxnSpPr>
        <p:spPr>
          <a:xfrm>
            <a:off x="10730411" y="3834731"/>
            <a:ext cx="0" cy="58175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フローチャート: 磁気ディスク 141"/>
          <p:cNvSpPr/>
          <p:nvPr/>
        </p:nvSpPr>
        <p:spPr>
          <a:xfrm>
            <a:off x="16815209" y="10385531"/>
            <a:ext cx="3799646" cy="308127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Wikipedia</a:t>
            </a:r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5" name="左矢印 144"/>
          <p:cNvSpPr/>
          <p:nvPr/>
        </p:nvSpPr>
        <p:spPr>
          <a:xfrm>
            <a:off x="13396794" y="11214271"/>
            <a:ext cx="2987315" cy="2126643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データ</a:t>
            </a:r>
            <a:endParaRPr kumimoji="1" lang="ja-JP" altLang="en-US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6" name="右矢印 145"/>
          <p:cNvSpPr/>
          <p:nvPr/>
        </p:nvSpPr>
        <p:spPr>
          <a:xfrm>
            <a:off x="5228027" y="11204608"/>
            <a:ext cx="2987315" cy="212664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データ</a:t>
            </a:r>
            <a:endParaRPr kumimoji="1" lang="ja-JP" altLang="en-US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7" name="フローチャート: 磁気ディスク 146"/>
          <p:cNvSpPr/>
          <p:nvPr/>
        </p:nvSpPr>
        <p:spPr>
          <a:xfrm>
            <a:off x="783124" y="11204608"/>
            <a:ext cx="3799646" cy="222548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攻略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wiki</a:t>
            </a:r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00" y="10772190"/>
            <a:ext cx="4207639" cy="2738327"/>
          </a:xfrm>
          <a:prstGeom prst="rect">
            <a:avLst/>
          </a:prstGeom>
        </p:spPr>
      </p:pic>
      <p:sp>
        <p:nvSpPr>
          <p:cNvPr id="45" name="角丸四角形 44"/>
          <p:cNvSpPr/>
          <p:nvPr/>
        </p:nvSpPr>
        <p:spPr>
          <a:xfrm>
            <a:off x="9613280" y="10171435"/>
            <a:ext cx="2050217" cy="60075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4400" dirty="0" smtClean="0">
                <a:solidFill>
                  <a:sysClr val="windowText" lastClr="000000"/>
                </a:solidFill>
              </a:rPr>
              <a:t>比較</a:t>
            </a:r>
            <a:endParaRPr kumimoji="1" lang="ja-JP" altLang="en-US" sz="4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01" y="14448418"/>
            <a:ext cx="4966346" cy="3474606"/>
          </a:xfrm>
          <a:prstGeom prst="rect">
            <a:avLst/>
          </a:prstGeom>
        </p:spPr>
      </p:pic>
      <p:sp>
        <p:nvSpPr>
          <p:cNvPr id="48" name="角丸四角形 47"/>
          <p:cNvSpPr/>
          <p:nvPr/>
        </p:nvSpPr>
        <p:spPr>
          <a:xfrm>
            <a:off x="867972" y="15398492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 smtClean="0">
                <a:solidFill>
                  <a:sysClr val="windowText" lastClr="000000"/>
                </a:solidFill>
              </a:rPr>
              <a:t>web</a:t>
            </a:r>
            <a:r>
              <a:rPr kumimoji="1" lang="ja-JP" altLang="en-US" sz="5400" dirty="0" smtClean="0">
                <a:solidFill>
                  <a:sysClr val="windowText" lastClr="000000"/>
                </a:solidFill>
              </a:rPr>
              <a:t>ページ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8" name="角丸四角形 147"/>
          <p:cNvSpPr/>
          <p:nvPr/>
        </p:nvSpPr>
        <p:spPr>
          <a:xfrm>
            <a:off x="867972" y="19449842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400" dirty="0">
                <a:solidFill>
                  <a:sysClr val="windowText" lastClr="000000"/>
                </a:solidFill>
              </a:rPr>
              <a:t>Excel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9" name="角丸四角形 148"/>
          <p:cNvSpPr/>
          <p:nvPr/>
        </p:nvSpPr>
        <p:spPr>
          <a:xfrm>
            <a:off x="934916" y="23428439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400" dirty="0">
                <a:solidFill>
                  <a:sysClr val="windowText" lastClr="000000"/>
                </a:solidFill>
              </a:rPr>
              <a:t>R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1076565" y="17444457"/>
            <a:ext cx="3212759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4000" dirty="0" smtClean="0">
                <a:solidFill>
                  <a:sysClr val="windowText" lastClr="000000"/>
                </a:solidFill>
              </a:rPr>
              <a:t>データ抽出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0" name="下矢印 149"/>
          <p:cNvSpPr/>
          <p:nvPr/>
        </p:nvSpPr>
        <p:spPr>
          <a:xfrm>
            <a:off x="1011550" y="21444162"/>
            <a:ext cx="3212759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4000" dirty="0" smtClean="0">
                <a:solidFill>
                  <a:sysClr val="windowText" lastClr="000000"/>
                </a:solidFill>
              </a:rPr>
              <a:t>データ解析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35434"/>
              </p:ext>
            </p:extLst>
          </p:nvPr>
        </p:nvGraphicFramePr>
        <p:xfrm>
          <a:off x="4935205" y="18850853"/>
          <a:ext cx="5300593" cy="3047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5527"/>
                <a:gridCol w="2675066"/>
              </a:tblGrid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編集者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編集文字数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BiO9B9t4xiT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BiO9B9t4xiT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keYEKDrRYl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E5oN997tA9v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HrG78k72T2s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1" name="テキスト ボックス 50"/>
          <p:cNvSpPr txBox="1"/>
          <p:nvPr/>
        </p:nvSpPr>
        <p:spPr>
          <a:xfrm>
            <a:off x="4872819" y="23585316"/>
            <a:ext cx="5584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R</a:t>
            </a:r>
            <a:r>
              <a:rPr kumimoji="1" lang="ja-JP" altLang="en-US" sz="4400" dirty="0" smtClean="0"/>
              <a:t>とは</a:t>
            </a:r>
            <a:r>
              <a:rPr kumimoji="1" lang="en-US" altLang="ja-JP" sz="4400" dirty="0" smtClean="0"/>
              <a:t>…</a:t>
            </a:r>
          </a:p>
          <a:p>
            <a:r>
              <a:rPr kumimoji="1" lang="ja-JP" altLang="en-US" sz="4400" dirty="0" smtClean="0"/>
              <a:t>統計解析ソフトのこと</a:t>
            </a:r>
            <a:endParaRPr kumimoji="1" lang="ja-JP" altLang="en-US" sz="4400" dirty="0"/>
          </a:p>
        </p:txBody>
      </p:sp>
      <p:sp>
        <p:nvSpPr>
          <p:cNvPr id="157" name="角丸四角形 156"/>
          <p:cNvSpPr/>
          <p:nvPr/>
        </p:nvSpPr>
        <p:spPr>
          <a:xfrm>
            <a:off x="11372732" y="15508896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 smtClean="0">
                <a:solidFill>
                  <a:sysClr val="windowText" lastClr="000000"/>
                </a:solidFill>
              </a:rPr>
              <a:t>web</a:t>
            </a:r>
            <a:r>
              <a:rPr kumimoji="1" lang="ja-JP" altLang="en-US" sz="5400" dirty="0" smtClean="0">
                <a:solidFill>
                  <a:sysClr val="windowText" lastClr="000000"/>
                </a:solidFill>
              </a:rPr>
              <a:t>ページ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11372732" y="19560246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400" dirty="0">
                <a:solidFill>
                  <a:sysClr val="windowText" lastClr="000000"/>
                </a:solidFill>
              </a:rPr>
              <a:t>Excel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11439676" y="23538843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400" dirty="0">
                <a:solidFill>
                  <a:sysClr val="windowText" lastClr="000000"/>
                </a:solidFill>
              </a:rPr>
              <a:t>R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0" name="下矢印 159"/>
          <p:cNvSpPr/>
          <p:nvPr/>
        </p:nvSpPr>
        <p:spPr>
          <a:xfrm>
            <a:off x="11581325" y="17554861"/>
            <a:ext cx="3212759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dirty="0" smtClean="0">
                <a:solidFill>
                  <a:sysClr val="windowText" lastClr="000000"/>
                </a:solidFill>
              </a:rPr>
              <a:t>106</a:t>
            </a:r>
            <a:r>
              <a:rPr lang="ja-JP" altLang="en-US" sz="3200" dirty="0" smtClean="0">
                <a:solidFill>
                  <a:sysClr val="windowText" lastClr="000000"/>
                </a:solidFill>
              </a:rPr>
              <a:t>人</a:t>
            </a:r>
            <a:endParaRPr lang="en-US" altLang="ja-JP" sz="3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3200" dirty="0" smtClean="0">
                <a:solidFill>
                  <a:sysClr val="windowText" lastClr="000000"/>
                </a:solidFill>
              </a:rPr>
              <a:t>3</a:t>
            </a:r>
            <a:r>
              <a:rPr kumimoji="1" lang="ja-JP" altLang="en-US" sz="3200" dirty="0" smtClean="0">
                <a:solidFill>
                  <a:sysClr val="windowText" lastClr="000000"/>
                </a:solidFill>
              </a:rPr>
              <a:t>ページ</a:t>
            </a:r>
            <a:endParaRPr kumimoji="1" lang="ja-JP" altLang="en-US" sz="3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1" name="下矢印 160"/>
          <p:cNvSpPr/>
          <p:nvPr/>
        </p:nvSpPr>
        <p:spPr>
          <a:xfrm>
            <a:off x="11516310" y="21554566"/>
            <a:ext cx="3212759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</a:rPr>
              <a:t>ヒストグラム作成</a:t>
            </a:r>
            <a:endParaRPr kumimoji="1" lang="ja-JP" altLang="en-US" sz="28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</TotalTime>
  <Words>141</Words>
  <Application>Microsoft Office PowerPoint</Application>
  <PresentationFormat>ユーザー設定</PresentationFormat>
  <Paragraphs>76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泉雄太</cp:lastModifiedBy>
  <cp:revision>437</cp:revision>
  <dcterms:created xsi:type="dcterms:W3CDTF">2014-09-26T05:41:04Z</dcterms:created>
  <dcterms:modified xsi:type="dcterms:W3CDTF">2016-10-11T10:07:39Z</dcterms:modified>
</cp:coreProperties>
</file>