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62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6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A37-E345-4782-84BA-8FCF7DC024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7136" y="200604"/>
            <a:ext cx="61926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データ分析教育へのアクティブラーニング手法の導入提案と実践</a:t>
            </a:r>
            <a:endParaRPr kumimoji="1" lang="ja-JP" altLang="en-US" sz="17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4220" y="54207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PM</a:t>
            </a:r>
            <a:r>
              <a:rPr kumimoji="1" lang="ja-JP" altLang="en-US" dirty="0" smtClean="0"/>
              <a:t>コース　矢吹研究室　</a:t>
            </a:r>
            <a:r>
              <a:rPr kumimoji="1" lang="en-US" altLang="ja-JP" dirty="0" smtClean="0"/>
              <a:t>1342015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板倉</a:t>
            </a:r>
            <a:r>
              <a:rPr lang="ja-JP" altLang="en-US" dirty="0"/>
              <a:t>啓太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60648" y="1043608"/>
            <a:ext cx="6192688" cy="17265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0648" y="2867025"/>
            <a:ext cx="6219711" cy="1200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33624" y="4175873"/>
            <a:ext cx="3087363" cy="3123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3626" y="7407751"/>
            <a:ext cx="3087361" cy="1628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49322" y="1129392"/>
            <a:ext cx="1296145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1396" y="2976966"/>
            <a:ext cx="1379084" cy="3072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47123" y="4267508"/>
            <a:ext cx="1396596" cy="30449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456581" y="4267509"/>
            <a:ext cx="3033230" cy="4768988"/>
            <a:chOff x="3447129" y="3349367"/>
            <a:chExt cx="3033230" cy="3166850"/>
          </a:xfrm>
        </p:grpSpPr>
        <p:sp>
          <p:nvSpPr>
            <p:cNvPr id="10" name="正方形/長方形 9"/>
            <p:cNvSpPr/>
            <p:nvPr/>
          </p:nvSpPr>
          <p:spPr>
            <a:xfrm>
              <a:off x="3447129" y="4354932"/>
              <a:ext cx="3033230" cy="2161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538921" y="3349367"/>
              <a:ext cx="1224136" cy="252028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進捗状況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3548373" y="5874493"/>
            <a:ext cx="1379084" cy="29869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63" y="1622673"/>
            <a:ext cx="3061373" cy="101566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アクティブ・</a:t>
            </a:r>
            <a:r>
              <a:rPr lang="ja-JP" altLang="en-US" sz="1200" dirty="0" smtClean="0"/>
              <a:t>ラーニング</a:t>
            </a:r>
            <a:r>
              <a:rPr lang="ja-JP" altLang="en-US" sz="1200" dirty="0"/>
              <a:t>とは，「能動的な学習」のことで，講師が</a:t>
            </a:r>
            <a:r>
              <a:rPr lang="ja-JP" altLang="en-US" sz="1200" dirty="0" smtClean="0"/>
              <a:t>一方的</a:t>
            </a:r>
            <a:r>
              <a:rPr lang="ja-JP" altLang="en-US" sz="1200" dirty="0"/>
              <a:t>に学生に知識伝達をする講義形式では</a:t>
            </a:r>
            <a:r>
              <a:rPr lang="ja-JP" altLang="en-US" sz="1200" dirty="0" smtClean="0"/>
              <a:t>なく，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PBL</a:t>
            </a:r>
            <a:r>
              <a:rPr lang="ja-JP" altLang="en-US" sz="1200" dirty="0" smtClean="0"/>
              <a:t>や</a:t>
            </a:r>
            <a:r>
              <a:rPr lang="ja-JP" altLang="en-US" sz="1200" dirty="0"/>
              <a:t>課題</a:t>
            </a:r>
            <a:r>
              <a:rPr lang="ja-JP" altLang="en-US" sz="1200" dirty="0" smtClean="0"/>
              <a:t>研究，ディスカッション</a:t>
            </a:r>
            <a:r>
              <a:rPr lang="ja-JP" altLang="en-US" sz="1200" dirty="0"/>
              <a:t>，</a:t>
            </a:r>
            <a:r>
              <a:rPr lang="ja-JP" altLang="en-US" sz="1200" dirty="0" smtClean="0"/>
              <a:t>プレゼンテーションなど，学生</a:t>
            </a:r>
            <a:r>
              <a:rPr lang="ja-JP" altLang="en-US" sz="1200" dirty="0"/>
              <a:t>の能動的な学習法の総称である．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09613" y="1201578"/>
            <a:ext cx="2727167" cy="83099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1990</a:t>
            </a:r>
            <a:r>
              <a:rPr kumimoji="1" lang="ja-JP" altLang="en-US" sz="1200" dirty="0" smtClean="0"/>
              <a:t>年代以降は，</a:t>
            </a:r>
            <a:r>
              <a:rPr lang="ja-JP" altLang="en-US" sz="1200" dirty="0"/>
              <a:t>基礎的な知識に加え，多様性・創造性や他者と</a:t>
            </a:r>
            <a:r>
              <a:rPr lang="ja-JP" altLang="en-US" sz="1200" dirty="0" smtClean="0"/>
              <a:t>交渉する</a:t>
            </a:r>
            <a:r>
              <a:rPr lang="ja-JP" altLang="en-US" sz="1200" dirty="0"/>
              <a:t>力などを備えた新しい社会を創出できる</a:t>
            </a:r>
            <a:r>
              <a:rPr lang="ja-JP" altLang="en-US" sz="1200" dirty="0" smtClean="0"/>
              <a:t>人材が</a:t>
            </a:r>
            <a:r>
              <a:rPr lang="ja-JP" altLang="en-US" sz="1200" dirty="0"/>
              <a:t>求められるようになった．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4663" y="3369785"/>
            <a:ext cx="594112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本研究では，</a:t>
            </a:r>
            <a:r>
              <a:rPr lang="en-US" altLang="ja-JP" sz="1200" dirty="0"/>
              <a:t> PM </a:t>
            </a:r>
            <a:r>
              <a:rPr lang="ja-JP" altLang="en-US" sz="1200" dirty="0"/>
              <a:t>学科の</a:t>
            </a:r>
            <a:r>
              <a:rPr lang="en-US" altLang="ja-JP" sz="1200" dirty="0"/>
              <a:t>PM </a:t>
            </a:r>
            <a:r>
              <a:rPr lang="ja-JP" altLang="en-US" sz="1200" dirty="0"/>
              <a:t>コース・</a:t>
            </a:r>
            <a:r>
              <a:rPr lang="en-US" altLang="ja-JP" sz="1200" dirty="0"/>
              <a:t>JABEE </a:t>
            </a:r>
            <a:r>
              <a:rPr lang="ja-JP" altLang="en-US" sz="1200" dirty="0"/>
              <a:t>コースの</a:t>
            </a:r>
            <a:r>
              <a:rPr lang="ja-JP" altLang="en-US" sz="1200" dirty="0" smtClean="0"/>
              <a:t>データマイニング</a:t>
            </a:r>
            <a:r>
              <a:rPr lang="ja-JP" altLang="en-US" sz="1200" dirty="0"/>
              <a:t>入門を受講した学生を対象に，</a:t>
            </a:r>
            <a:r>
              <a:rPr lang="ja-JP" altLang="en-US" sz="1200" dirty="0" smtClean="0"/>
              <a:t>アクティブ</a:t>
            </a:r>
            <a:r>
              <a:rPr lang="ja-JP" altLang="en-US" sz="1200" dirty="0"/>
              <a:t>・ラーニングをデータマイニング教育に</a:t>
            </a:r>
            <a:r>
              <a:rPr lang="ja-JP" altLang="en-US" sz="1200" dirty="0" smtClean="0"/>
              <a:t>取り入れ</a:t>
            </a:r>
            <a:r>
              <a:rPr lang="ja-JP" altLang="en-US" sz="1200" dirty="0"/>
              <a:t>，受講者の能動的な学習への参加を取り入れた</a:t>
            </a:r>
            <a:r>
              <a:rPr lang="ja-JP" altLang="en-US" sz="1200" dirty="0" smtClean="0"/>
              <a:t>能力</a:t>
            </a:r>
            <a:r>
              <a:rPr lang="ja-JP" altLang="en-US" sz="1200" dirty="0"/>
              <a:t>の育成を図る</a:t>
            </a:r>
            <a:r>
              <a:rPr lang="ja-JP" altLang="en-US" sz="1200" dirty="0" smtClean="0"/>
              <a:t>．</a:t>
            </a:r>
            <a:endParaRPr kumimoji="1" lang="ja-JP" altLang="en-US" sz="1200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401240" y="4175873"/>
            <a:ext cx="6079119" cy="4805848"/>
            <a:chOff x="-2237465" y="3967288"/>
            <a:chExt cx="6079119" cy="4805848"/>
          </a:xfrm>
        </p:grpSpPr>
        <p:sp>
          <p:nvSpPr>
            <p:cNvPr id="9" name="正方形/長方形 8"/>
            <p:cNvSpPr/>
            <p:nvPr/>
          </p:nvSpPr>
          <p:spPr>
            <a:xfrm>
              <a:off x="827331" y="3967288"/>
              <a:ext cx="3014323" cy="14979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-2237465" y="7757473"/>
              <a:ext cx="2845351" cy="1015663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受講者にデータマイニング入門の知識の定着を促進し，汎用的能力の育成を</a:t>
              </a:r>
              <a:r>
                <a:rPr lang="ja-JP" altLang="en-US" sz="1200" dirty="0" smtClean="0"/>
                <a:t>図る．</a:t>
              </a:r>
              <a:endParaRPr lang="en-US" altLang="ja-JP" sz="1200" dirty="0" smtClean="0"/>
            </a:p>
            <a:p>
              <a:endParaRPr lang="en-US" altLang="ja-JP" sz="1200" dirty="0" smtClean="0"/>
            </a:p>
            <a:p>
              <a:r>
                <a:rPr lang="ja-JP" altLang="en-US" sz="1200" dirty="0" smtClean="0"/>
                <a:t>例</a:t>
              </a:r>
              <a:r>
                <a:rPr lang="en-US" altLang="ja-JP" sz="1200" dirty="0" smtClean="0"/>
                <a:t>)</a:t>
              </a:r>
              <a:r>
                <a:rPr lang="ja-JP" altLang="en-US" sz="1200" dirty="0" smtClean="0"/>
                <a:t>グラフからデータを読み取</a:t>
              </a:r>
              <a:r>
                <a:rPr lang="ja-JP" altLang="en-US" sz="1200" dirty="0"/>
                <a:t>り</a:t>
              </a:r>
              <a:r>
                <a:rPr lang="ja-JP" altLang="en-US" sz="1200" dirty="0" smtClean="0"/>
                <a:t>，解析手</a:t>
              </a:r>
              <a:r>
                <a:rPr lang="ja-JP" altLang="en-US" sz="1200" dirty="0"/>
                <a:t>　</a:t>
              </a:r>
              <a:r>
                <a:rPr lang="ja-JP" altLang="en-US" sz="1200" smtClean="0"/>
                <a:t>法を使うこと</a:t>
              </a:r>
              <a:r>
                <a:rPr lang="ja-JP" altLang="en-US" sz="1200" dirty="0" smtClean="0"/>
                <a:t>ができるようになる．</a:t>
              </a:r>
              <a:endParaRPr lang="en-US" altLang="ja-JP" sz="1200" dirty="0"/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404663" y="4709883"/>
            <a:ext cx="2845351" cy="249299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200" dirty="0"/>
              <a:t>受講者</a:t>
            </a:r>
            <a:r>
              <a:rPr lang="ja-JP" altLang="en-US" sz="1200" dirty="0" smtClean="0"/>
              <a:t>を</a:t>
            </a:r>
            <a:r>
              <a:rPr lang="en-US" altLang="ja-JP" sz="1200" dirty="0"/>
              <a:t>1</a:t>
            </a:r>
            <a:r>
              <a:rPr lang="ja-JP" altLang="en-US" sz="1200" dirty="0"/>
              <a:t>グループ</a:t>
            </a:r>
            <a:r>
              <a:rPr lang="en-US" altLang="ja-JP" sz="1200" dirty="0" smtClean="0"/>
              <a:t>4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5</a:t>
            </a:r>
            <a:r>
              <a:rPr lang="ja-JP" altLang="en-US" sz="1200" dirty="0" smtClean="0"/>
              <a:t>人になるようにランダムに分ける．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ja-JP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各グループに勉学に</a:t>
            </a:r>
            <a:r>
              <a:rPr lang="ja-JP" altLang="en-US" sz="1200" dirty="0"/>
              <a:t>関</a:t>
            </a:r>
            <a:r>
              <a:rPr lang="ja-JP" altLang="en-US" sz="1200" dirty="0" smtClean="0"/>
              <a:t>する質問を</a:t>
            </a:r>
            <a:r>
              <a:rPr lang="en-US" altLang="ja-JP" sz="1200" dirty="0" smtClean="0"/>
              <a:t>3</a:t>
            </a:r>
            <a:r>
              <a:rPr lang="ja-JP" altLang="en-US" sz="1200" smtClean="0"/>
              <a:t>つ考えて</a:t>
            </a:r>
            <a:r>
              <a:rPr lang="ja-JP" altLang="en-US" sz="1200" dirty="0" smtClean="0"/>
              <a:t>もらう．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質問を</a:t>
            </a:r>
            <a:r>
              <a:rPr lang="en-US" altLang="ja-JP" sz="1200" dirty="0" smtClean="0"/>
              <a:t>Google</a:t>
            </a:r>
            <a:r>
              <a:rPr lang="ja-JP" altLang="en-US" sz="1200" dirty="0" smtClean="0"/>
              <a:t>フォームにまとめ，アンケートを設計し実施する．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解析手法を学んだ</a:t>
            </a:r>
            <a:r>
              <a:rPr lang="ja-JP" altLang="en-US" sz="1200" dirty="0"/>
              <a:t>後，自分のグループの質問</a:t>
            </a:r>
            <a:r>
              <a:rPr lang="ja-JP" altLang="en-US" sz="1200" dirty="0" smtClean="0"/>
              <a:t>の結果</a:t>
            </a:r>
            <a:r>
              <a:rPr lang="ja-JP" altLang="en-US" sz="1200" dirty="0"/>
              <a:t>と全ての質問の結果をデータマイニング</a:t>
            </a:r>
            <a:r>
              <a:rPr lang="ja-JP" altLang="en-US" sz="1200" dirty="0" smtClean="0"/>
              <a:t>して</a:t>
            </a:r>
            <a:r>
              <a:rPr lang="ja-JP" altLang="en-US" sz="1200" dirty="0"/>
              <a:t>もらい，その結果から考察を交えて発表</a:t>
            </a:r>
            <a:r>
              <a:rPr lang="ja-JP" altLang="en-US" sz="1200" dirty="0" smtClean="0"/>
              <a:t>してもらう．</a:t>
            </a:r>
            <a:endParaRPr lang="en-US" altLang="ja-JP" sz="12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608295" y="4754969"/>
            <a:ext cx="2737807" cy="83099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現在，データマイニング入門の</a:t>
            </a:r>
            <a:r>
              <a:rPr lang="ja-JP" altLang="en-US" sz="1200" dirty="0" smtClean="0"/>
              <a:t>指導教員</a:t>
            </a:r>
            <a:r>
              <a:rPr lang="ja-JP" altLang="en-US" sz="1200" dirty="0"/>
              <a:t>である</a:t>
            </a:r>
            <a:r>
              <a:rPr lang="ja-JP" altLang="en-US" sz="1200" dirty="0" smtClean="0"/>
              <a:t>矢吹太朗准</a:t>
            </a:r>
            <a:r>
              <a:rPr lang="ja-JP" altLang="en-US" sz="1200" dirty="0"/>
              <a:t>教授にアクティブ・ラーニング手法の</a:t>
            </a:r>
            <a:r>
              <a:rPr lang="ja-JP" altLang="en-US" sz="1200" dirty="0" smtClean="0"/>
              <a:t>導入の</a:t>
            </a:r>
            <a:r>
              <a:rPr lang="ja-JP" altLang="en-US" sz="1200" dirty="0"/>
              <a:t>提案をし，手法と実践日ついて調整している．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08295" y="2170801"/>
            <a:ext cx="2737497" cy="46166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教育改革が進む中，アクティブ・ラーニングが注目を集めている．</a:t>
            </a:r>
            <a:endParaRPr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7123" y="7509250"/>
            <a:ext cx="1920800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成果物のイメージ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6556"/>
              </p:ext>
            </p:extLst>
          </p:nvPr>
        </p:nvGraphicFramePr>
        <p:xfrm>
          <a:off x="3608293" y="6283379"/>
          <a:ext cx="2728488" cy="261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11"/>
                <a:gridCol w="1971677"/>
              </a:tblGrid>
              <a:tr h="245623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10/24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受講者を各グループ</a:t>
                      </a:r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err="1" smtClean="0"/>
                        <a:t>，</a:t>
                      </a:r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人に分ける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各グループで勉学に関する質問を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つ決める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11/7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Google</a:t>
                      </a:r>
                      <a:r>
                        <a:rPr kumimoji="1" lang="ja-JP" altLang="en-US" sz="1200" dirty="0" smtClean="0"/>
                        <a:t>フォームでアンケートの設計と実施をする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受講者は質問結果をマイニングし発表する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99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</a:p>
                    <a:p>
                      <a:r>
                        <a:rPr kumimoji="1" lang="ja-JP" altLang="en-US" sz="1200" dirty="0" smtClean="0"/>
                        <a:t>以降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結果を</a:t>
                      </a:r>
                      <a:r>
                        <a:rPr kumimoji="1" lang="ja-JP" altLang="en-US" sz="1200" smtClean="0"/>
                        <a:t>まとめ，引き続き論文</a:t>
                      </a:r>
                      <a:r>
                        <a:rPr kumimoji="1" lang="ja-JP" altLang="en-US" sz="1200" dirty="0" smtClean="0"/>
                        <a:t>を執筆する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368</Words>
  <Application>Microsoft Office PowerPoint</Application>
  <PresentationFormat>画面に合わせる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itakura</dc:creator>
  <cp:lastModifiedBy>itakura</cp:lastModifiedBy>
  <cp:revision>19</cp:revision>
  <dcterms:created xsi:type="dcterms:W3CDTF">2015-10-05T13:54:22Z</dcterms:created>
  <dcterms:modified xsi:type="dcterms:W3CDTF">2016-10-06T21:01:49Z</dcterms:modified>
</cp:coreProperties>
</file>