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386800" cy="30279975"/>
  <p:notesSz cx="6858000" cy="9144000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4" d="100"/>
          <a:sy n="34" d="100"/>
        </p:scale>
        <p:origin x="-1068" y="1536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16639-CED4-47A0-B554-534581D7A030}" type="datetimeFigureOut">
              <a:rPr kumimoji="1" lang="ja-JP" altLang="en-US" smtClean="0"/>
              <a:t>2014/10/12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E7539-7FD2-47CC-B451-F7FF59C973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306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010" y="9406424"/>
            <a:ext cx="18178780" cy="6490568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8175-46C5-4D67-8740-11699C1E35AF}" type="datetimeFigureOut">
              <a:rPr kumimoji="1" lang="ja-JP" altLang="en-US" smtClean="0"/>
              <a:t>2014/10/12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36E-DD48-4D10-BB50-EFAD12F30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92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8175-46C5-4D67-8740-11699C1E35AF}" type="datetimeFigureOut">
              <a:rPr kumimoji="1" lang="ja-JP" altLang="en-US" smtClean="0"/>
              <a:t>2014/10/12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36E-DD48-4D10-BB50-EFAD12F30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33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1629071" y="1619141"/>
            <a:ext cx="3609024" cy="3444347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02007" y="1619141"/>
            <a:ext cx="10470622" cy="3444347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8175-46C5-4D67-8740-11699C1E35AF}" type="datetimeFigureOut">
              <a:rPr kumimoji="1" lang="ja-JP" altLang="en-US" smtClean="0"/>
              <a:t>2014/10/12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36E-DD48-4D10-BB50-EFAD12F30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58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8175-46C5-4D67-8740-11699C1E35AF}" type="datetimeFigureOut">
              <a:rPr kumimoji="1" lang="ja-JP" altLang="en-US" smtClean="0"/>
              <a:t>2014/10/12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36E-DD48-4D10-BB50-EFAD12F30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35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411" y="19457689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411" y="12833949"/>
            <a:ext cx="18178780" cy="6623741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8175-46C5-4D67-8740-11699C1E35AF}" type="datetimeFigureOut">
              <a:rPr kumimoji="1" lang="ja-JP" altLang="en-US" smtClean="0"/>
              <a:t>2014/10/12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36E-DD48-4D10-BB50-EFAD12F30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529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02006" y="9420438"/>
            <a:ext cx="7039822" cy="26642176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198275" y="9420438"/>
            <a:ext cx="7039822" cy="26642176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8175-46C5-4D67-8740-11699C1E35AF}" type="datetimeFigureOut">
              <a:rPr kumimoji="1" lang="ja-JP" altLang="en-US" smtClean="0"/>
              <a:t>2014/10/12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36E-DD48-4D10-BB50-EFAD12F30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46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1" y="6777949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341" y="9602676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4200" y="6777949"/>
            <a:ext cx="9453262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4200" y="9602676"/>
            <a:ext cx="9453262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8175-46C5-4D67-8740-11699C1E35AF}" type="datetimeFigureOut">
              <a:rPr kumimoji="1" lang="ja-JP" altLang="en-US" smtClean="0"/>
              <a:t>2014/10/12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36E-DD48-4D10-BB50-EFAD12F30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80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8175-46C5-4D67-8740-11699C1E35AF}" type="datetimeFigureOut">
              <a:rPr kumimoji="1" lang="ja-JP" altLang="en-US" smtClean="0"/>
              <a:t>2014/10/12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36E-DD48-4D10-BB50-EFAD12F30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23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8175-46C5-4D67-8740-11699C1E35AF}" type="datetimeFigureOut">
              <a:rPr kumimoji="1" lang="ja-JP" altLang="en-US" smtClean="0"/>
              <a:t>2014/10/12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36E-DD48-4D10-BB50-EFAD12F30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68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1" y="1205592"/>
            <a:ext cx="7036111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7" cy="25843121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341" y="6336368"/>
            <a:ext cx="7036111" cy="20712347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8175-46C5-4D67-8740-11699C1E35AF}" type="datetimeFigureOut">
              <a:rPr kumimoji="1" lang="ja-JP" altLang="en-US" smtClean="0"/>
              <a:t>2014/10/12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36E-DD48-4D10-BB50-EFAD12F30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62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2" y="21195984"/>
            <a:ext cx="12832080" cy="2502307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962" y="2705571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962" y="23698291"/>
            <a:ext cx="12832080" cy="3553688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8175-46C5-4D67-8740-11699C1E35AF}" type="datetimeFigureOut">
              <a:rPr kumimoji="1" lang="ja-JP" altLang="en-US" smtClean="0"/>
              <a:t>2014/10/12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36E-DD48-4D10-BB50-EFAD12F30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16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CC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7065332"/>
            <a:ext cx="19248120" cy="19983383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340" y="28065055"/>
            <a:ext cx="4990253" cy="1612127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F8175-46C5-4D67-8740-11699C1E35AF}" type="datetimeFigureOut">
              <a:rPr kumimoji="1" lang="ja-JP" altLang="en-US" smtClean="0"/>
              <a:t>2014/10/12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7157" y="28065055"/>
            <a:ext cx="6772487" cy="1612127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7207" y="28065055"/>
            <a:ext cx="4990253" cy="1612127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4736E-DD48-4D10-BB50-EFAD12F30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19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kumimoji="1"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842745" y="117545"/>
            <a:ext cx="19385017" cy="3252770"/>
          </a:xfrm>
          <a:prstGeom prst="rect">
            <a:avLst/>
          </a:prstGeom>
          <a:noFill/>
          <a:ln>
            <a:noFill/>
          </a:ln>
        </p:spPr>
        <p:txBody>
          <a:bodyPr wrap="square" lIns="295232" tIns="147616" rIns="295232" bIns="147616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ja-JP" altLang="en-US" sz="9600" b="1" spc="161" dirty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小塚ゴシック Pr6N M"/>
              </a:rPr>
              <a:t>物語を活用する</a:t>
            </a:r>
            <a:endParaRPr lang="en-US" altLang="ja-JP" sz="9600" b="1" spc="161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ea typeface="小塚ゴシック Pr6N M"/>
            </a:endParaRPr>
          </a:p>
          <a:p>
            <a:pPr algn="ctr"/>
            <a:r>
              <a:rPr lang="ja-JP" altLang="en-US" sz="9600" b="1" spc="161" dirty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小塚ゴシック Pr6N M"/>
              </a:rPr>
              <a:t>プロジェクトマネジメント教育</a:t>
            </a:r>
          </a:p>
        </p:txBody>
      </p:sp>
      <p:pic>
        <p:nvPicPr>
          <p:cNvPr id="5" name="Picture 2" descr="illust3617.png (851×70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6128" y="832898"/>
            <a:ext cx="4059363" cy="354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12997656" y="3801202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b="1" dirty="0" smtClean="0">
                <a:ea typeface="小塚ゴシック Pr6N M"/>
              </a:rPr>
              <a:t>1142064</a:t>
            </a:r>
            <a:r>
              <a:rPr lang="ja-JP" altLang="en-US" sz="3600" b="1" dirty="0" smtClean="0">
                <a:ea typeface="小塚ゴシック Pr6N M"/>
              </a:rPr>
              <a:t>　鈴木淳子</a:t>
            </a:r>
            <a:endParaRPr kumimoji="1" lang="ja-JP" altLang="en-US" sz="3600" b="1" dirty="0">
              <a:ea typeface="小塚ゴシック Pr6N M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350102" y="4472148"/>
            <a:ext cx="20568434" cy="4763183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ja-JP" sz="6600" b="1" dirty="0" smtClean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rPr>
              <a:t>PM</a:t>
            </a:r>
            <a:r>
              <a:rPr lang="ja-JP" altLang="en-US" sz="6600" b="1" dirty="0" smtClean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rPr>
              <a:t>桃太郎　</a:t>
            </a:r>
            <a:r>
              <a:rPr lang="ja-JP" altLang="en-US" sz="6000" b="1" dirty="0" smtClean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rPr>
              <a:t>昔話「桃太郎」を使用</a:t>
            </a:r>
            <a:endParaRPr lang="en-US" altLang="ja-JP" sz="3200" b="1" dirty="0">
              <a:solidFill>
                <a:schemeClr val="tx1"/>
              </a:solidFill>
              <a:latin typeface="小塚ゴシック Pr6N M" pitchFamily="34" charset="-128"/>
              <a:ea typeface="小塚ゴシック Pr6N M" pitchFamily="34" charset="-128"/>
            </a:endParaRPr>
          </a:p>
          <a:p>
            <a:r>
              <a:rPr lang="en-US" altLang="ja-JP" sz="3600" b="1" dirty="0" smtClean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rPr>
              <a:t>2011/3/26</a:t>
            </a:r>
            <a:r>
              <a:rPr lang="ja-JP" altLang="en-US" sz="3600" b="1" dirty="0" smtClean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rPr>
              <a:t>～</a:t>
            </a:r>
            <a:r>
              <a:rPr lang="en-US" altLang="ja-JP" sz="3600" b="1" dirty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rPr>
              <a:t>3/27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5724848" y="5824304"/>
            <a:ext cx="4943765" cy="962679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b="1" dirty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rPr>
              <a:t>物語の整理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2870510" y="5750719"/>
            <a:ext cx="7399954" cy="1612404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rPr>
              <a:t>基本計画書の作成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5724848" y="7984544"/>
            <a:ext cx="4943765" cy="96267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b="1" dirty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rPr>
              <a:t>役割分担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5724848" y="6904424"/>
            <a:ext cx="4943765" cy="96267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b="1" dirty="0" smtClean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rPr>
              <a:t>時系列の整理</a:t>
            </a:r>
            <a:endParaRPr lang="ja-JP" altLang="en-US" sz="5400" b="1" dirty="0">
              <a:solidFill>
                <a:schemeClr val="tx1"/>
              </a:solidFill>
              <a:latin typeface="小塚ゴシック Pr6N M" pitchFamily="34" charset="-128"/>
              <a:ea typeface="小塚ゴシック Pr6N M" pitchFamily="34" charset="-128"/>
            </a:endParaRPr>
          </a:p>
        </p:txBody>
      </p:sp>
      <p:sp>
        <p:nvSpPr>
          <p:cNvPr id="26" name="右矢印 25"/>
          <p:cNvSpPr/>
          <p:nvPr/>
        </p:nvSpPr>
        <p:spPr>
          <a:xfrm>
            <a:off x="10907487" y="6282925"/>
            <a:ext cx="1658121" cy="748465"/>
          </a:xfrm>
          <a:prstGeom prst="rightArrow">
            <a:avLst/>
          </a:prstGeom>
          <a:solidFill>
            <a:srgbClr val="0070C0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800" b="1"/>
          </a:p>
        </p:txBody>
      </p:sp>
      <p:sp>
        <p:nvSpPr>
          <p:cNvPr id="27" name="角丸四角形 26"/>
          <p:cNvSpPr/>
          <p:nvPr/>
        </p:nvSpPr>
        <p:spPr>
          <a:xfrm>
            <a:off x="11629504" y="7614919"/>
            <a:ext cx="8948618" cy="126842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 smtClean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rPr>
              <a:t>絵本の作成（オリジナル）</a:t>
            </a:r>
            <a:endParaRPr kumimoji="1" lang="ja-JP" altLang="en-US" sz="5400" b="1" dirty="0">
              <a:solidFill>
                <a:schemeClr val="tx1"/>
              </a:solidFill>
              <a:latin typeface="小塚ゴシック Pr6N M" pitchFamily="34" charset="-128"/>
              <a:ea typeface="小塚ゴシック Pr6N M" pitchFamily="34" charset="-128"/>
            </a:endParaRP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05784" y="6499027"/>
            <a:ext cx="3195229" cy="2931909"/>
          </a:xfrm>
          <a:prstGeom prst="rect">
            <a:avLst/>
          </a:prstGeom>
        </p:spPr>
      </p:pic>
      <p:grpSp>
        <p:nvGrpSpPr>
          <p:cNvPr id="2" name="グループ化 1"/>
          <p:cNvGrpSpPr/>
          <p:nvPr/>
        </p:nvGrpSpPr>
        <p:grpSpPr>
          <a:xfrm>
            <a:off x="360811" y="9434670"/>
            <a:ext cx="21105671" cy="7433509"/>
            <a:chOff x="360811" y="9434670"/>
            <a:chExt cx="21105671" cy="7433509"/>
          </a:xfrm>
        </p:grpSpPr>
        <p:sp>
          <p:nvSpPr>
            <p:cNvPr id="30" name="角丸四角形 29"/>
            <p:cNvSpPr/>
            <p:nvPr/>
          </p:nvSpPr>
          <p:spPr>
            <a:xfrm>
              <a:off x="360811" y="9434670"/>
              <a:ext cx="20568434" cy="7416824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r>
                <a:rPr lang="en-US" altLang="ja-JP" sz="6000" b="1" dirty="0" smtClean="0">
                  <a:solidFill>
                    <a:schemeClr val="tx1"/>
                  </a:solidFill>
                  <a:latin typeface="+mn-ea"/>
                  <a:ea typeface="小塚ゴシック Pr6N M"/>
                </a:rPr>
                <a:t>TDS</a:t>
              </a:r>
              <a:r>
                <a:rPr lang="ja-JP" altLang="en-US" sz="6000" b="1" dirty="0" smtClean="0">
                  <a:solidFill>
                    <a:schemeClr val="tx1"/>
                  </a:solidFill>
                  <a:latin typeface="+mn-ea"/>
                  <a:ea typeface="小塚ゴシック Pr6N M"/>
                </a:rPr>
                <a:t>プロジェクト</a:t>
              </a:r>
              <a:endParaRPr lang="en-US" altLang="ja-JP" sz="6000" b="1" dirty="0" smtClean="0">
                <a:solidFill>
                  <a:schemeClr val="tx1"/>
                </a:solidFill>
                <a:latin typeface="+mn-ea"/>
                <a:ea typeface="小塚ゴシック Pr6N M"/>
              </a:endParaRPr>
            </a:p>
            <a:p>
              <a:r>
                <a:rPr lang="en-US" altLang="ja-JP" sz="3600" b="1" dirty="0" smtClean="0">
                  <a:solidFill>
                    <a:schemeClr val="tx1"/>
                  </a:solidFill>
                  <a:latin typeface="+mn-ea"/>
                  <a:ea typeface="小塚ゴシック Pr6N M"/>
                </a:rPr>
                <a:t>2014/4/21</a:t>
              </a:r>
              <a:r>
                <a:rPr lang="ja-JP" altLang="en-US" sz="3600" b="1" dirty="0" smtClean="0">
                  <a:solidFill>
                    <a:schemeClr val="tx1"/>
                  </a:solidFill>
                  <a:latin typeface="+mn-ea"/>
                  <a:ea typeface="小塚ゴシック Pr6N M"/>
                </a:rPr>
                <a:t>～</a:t>
              </a:r>
              <a:r>
                <a:rPr lang="en-US" altLang="ja-JP" sz="3600" b="1" dirty="0" smtClean="0">
                  <a:solidFill>
                    <a:schemeClr val="tx1"/>
                  </a:solidFill>
                  <a:latin typeface="+mn-ea"/>
                  <a:ea typeface="小塚ゴシック Pr6N M"/>
                </a:rPr>
                <a:t>7/5</a:t>
              </a:r>
            </a:p>
            <a:p>
              <a:endParaRPr lang="en-US" altLang="ja-JP" sz="3600" b="1" dirty="0" smtClean="0">
                <a:solidFill>
                  <a:schemeClr val="tx1"/>
                </a:solidFill>
                <a:latin typeface="+mn-ea"/>
                <a:ea typeface="小塚ゴシック Pr6N M"/>
              </a:endParaRPr>
            </a:p>
            <a:p>
              <a:r>
                <a:rPr lang="ja-JP" altLang="en-US" sz="4000" b="1" dirty="0" smtClean="0">
                  <a:solidFill>
                    <a:schemeClr val="tx1"/>
                  </a:solidFill>
                  <a:latin typeface="+mn-ea"/>
                  <a:ea typeface="小塚ゴシック Pr6N M"/>
                </a:rPr>
                <a:t>矢吹グループの</a:t>
              </a:r>
              <a:r>
                <a:rPr lang="ja-JP" altLang="en-US" sz="4000" b="1" dirty="0" smtClean="0">
                  <a:solidFill>
                    <a:schemeClr val="tx1"/>
                  </a:solidFill>
                  <a:latin typeface="+mn-ea"/>
                  <a:ea typeface="小塚ゴシック Pr6N M"/>
                </a:rPr>
                <a:t>学生</a:t>
              </a:r>
              <a:endParaRPr lang="en-US" altLang="ja-JP" sz="4000" b="1" dirty="0" smtClean="0">
                <a:solidFill>
                  <a:schemeClr val="tx1"/>
                </a:solidFill>
                <a:latin typeface="+mn-ea"/>
                <a:ea typeface="小塚ゴシック Pr6N M"/>
              </a:endParaRPr>
            </a:p>
            <a:p>
              <a:r>
                <a:rPr lang="en-US" altLang="ja-JP" sz="4000" b="1" dirty="0">
                  <a:solidFill>
                    <a:schemeClr val="tx1"/>
                  </a:solidFill>
                  <a:latin typeface="+mn-ea"/>
                  <a:ea typeface="小塚ゴシック Pr6N M"/>
                </a:rPr>
                <a:t>	</a:t>
              </a:r>
              <a:r>
                <a:rPr lang="ja-JP" altLang="en-US" sz="4000" b="1" dirty="0">
                  <a:solidFill>
                    <a:schemeClr val="tx1"/>
                  </a:solidFill>
                  <a:latin typeface="+mn-ea"/>
                  <a:ea typeface="小塚ゴシック Pr6N M"/>
                </a:rPr>
                <a:t>１０名</a:t>
              </a:r>
              <a:endParaRPr lang="en-US" altLang="ja-JP" sz="4000" b="1" dirty="0">
                <a:solidFill>
                  <a:schemeClr val="tx1"/>
                </a:solidFill>
                <a:latin typeface="+mn-ea"/>
                <a:ea typeface="小塚ゴシック Pr6N M"/>
              </a:endParaRPr>
            </a:p>
          </p:txBody>
        </p:sp>
        <p:grpSp>
          <p:nvGrpSpPr>
            <p:cNvPr id="47" name="グループ化 46"/>
            <p:cNvGrpSpPr/>
            <p:nvPr/>
          </p:nvGrpSpPr>
          <p:grpSpPr>
            <a:xfrm>
              <a:off x="1332360" y="13267779"/>
              <a:ext cx="3927802" cy="2695486"/>
              <a:chOff x="1148974" y="14931521"/>
              <a:chExt cx="3927802" cy="2695486"/>
            </a:xfrm>
          </p:grpSpPr>
          <p:grpSp>
            <p:nvGrpSpPr>
              <p:cNvPr id="34" name="グループ化 33"/>
              <p:cNvGrpSpPr/>
              <p:nvPr/>
            </p:nvGrpSpPr>
            <p:grpSpPr>
              <a:xfrm>
                <a:off x="1148974" y="14931521"/>
                <a:ext cx="1170383" cy="2187118"/>
                <a:chOff x="3726372" y="15516712"/>
                <a:chExt cx="1170383" cy="2187118"/>
              </a:xfrm>
            </p:grpSpPr>
            <p:sp>
              <p:nvSpPr>
                <p:cNvPr id="33" name="二等辺三角形 32"/>
                <p:cNvSpPr/>
                <p:nvPr/>
              </p:nvSpPr>
              <p:spPr>
                <a:xfrm>
                  <a:off x="3771504" y="16605960"/>
                  <a:ext cx="1080120" cy="1097870"/>
                </a:xfrm>
                <a:prstGeom prst="triangle">
                  <a:avLst/>
                </a:prstGeom>
                <a:solidFill>
                  <a:schemeClr val="accent6"/>
                </a:solidFill>
                <a:ln w="571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n>
                      <a:solidFill>
                        <a:srgbClr val="92D050"/>
                      </a:solidFill>
                    </a:ln>
                    <a:latin typeface="+mn-ea"/>
                    <a:ea typeface="小塚ゴシック Pr6N M"/>
                  </a:endParaRPr>
                </a:p>
              </p:txBody>
            </p:sp>
            <p:sp>
              <p:nvSpPr>
                <p:cNvPr id="32" name="円/楕円 31"/>
                <p:cNvSpPr/>
                <p:nvPr/>
              </p:nvSpPr>
              <p:spPr>
                <a:xfrm>
                  <a:off x="3726372" y="15516712"/>
                  <a:ext cx="1170383" cy="1170383"/>
                </a:xfrm>
                <a:prstGeom prst="ellipse">
                  <a:avLst/>
                </a:prstGeom>
                <a:solidFill>
                  <a:schemeClr val="accent6"/>
                </a:solidFill>
                <a:ln w="571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n>
                      <a:solidFill>
                        <a:srgbClr val="92D050"/>
                      </a:solidFill>
                    </a:ln>
                    <a:latin typeface="+mn-ea"/>
                    <a:ea typeface="小塚ゴシック Pr6N M"/>
                  </a:endParaRPr>
                </a:p>
              </p:txBody>
            </p:sp>
          </p:grpSp>
          <p:grpSp>
            <p:nvGrpSpPr>
              <p:cNvPr id="38" name="グループ化 37"/>
              <p:cNvGrpSpPr/>
              <p:nvPr/>
            </p:nvGrpSpPr>
            <p:grpSpPr>
              <a:xfrm>
                <a:off x="3906393" y="14931521"/>
                <a:ext cx="1170383" cy="2187118"/>
                <a:chOff x="3726372" y="15516712"/>
                <a:chExt cx="1170383" cy="2187118"/>
              </a:xfrm>
            </p:grpSpPr>
            <p:sp>
              <p:nvSpPr>
                <p:cNvPr id="39" name="二等辺三角形 38"/>
                <p:cNvSpPr/>
                <p:nvPr/>
              </p:nvSpPr>
              <p:spPr>
                <a:xfrm>
                  <a:off x="3771504" y="16605960"/>
                  <a:ext cx="1080120" cy="1097870"/>
                </a:xfrm>
                <a:prstGeom prst="triangle">
                  <a:avLst/>
                </a:prstGeom>
                <a:solidFill>
                  <a:schemeClr val="accent6"/>
                </a:solidFill>
                <a:ln w="571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n>
                      <a:solidFill>
                        <a:srgbClr val="92D050"/>
                      </a:solidFill>
                    </a:ln>
                    <a:latin typeface="+mn-ea"/>
                    <a:ea typeface="小塚ゴシック Pr6N M"/>
                  </a:endParaRPr>
                </a:p>
              </p:txBody>
            </p:sp>
            <p:sp>
              <p:nvSpPr>
                <p:cNvPr id="40" name="円/楕円 39"/>
                <p:cNvSpPr/>
                <p:nvPr/>
              </p:nvSpPr>
              <p:spPr>
                <a:xfrm>
                  <a:off x="3726372" y="15516712"/>
                  <a:ext cx="1170383" cy="1170383"/>
                </a:xfrm>
                <a:prstGeom prst="ellipse">
                  <a:avLst/>
                </a:prstGeom>
                <a:solidFill>
                  <a:schemeClr val="accent6"/>
                </a:solidFill>
                <a:ln w="571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n>
                      <a:solidFill>
                        <a:srgbClr val="92D050"/>
                      </a:solidFill>
                    </a:ln>
                    <a:latin typeface="+mn-ea"/>
                    <a:ea typeface="小塚ゴシック Pr6N M"/>
                  </a:endParaRPr>
                </a:p>
              </p:txBody>
            </p:sp>
          </p:grpSp>
          <p:grpSp>
            <p:nvGrpSpPr>
              <p:cNvPr id="41" name="グループ化 40"/>
              <p:cNvGrpSpPr/>
              <p:nvPr/>
            </p:nvGrpSpPr>
            <p:grpSpPr>
              <a:xfrm>
                <a:off x="2517126" y="15439889"/>
                <a:ext cx="1170383" cy="2187118"/>
                <a:chOff x="3726372" y="15516712"/>
                <a:chExt cx="1170383" cy="2187118"/>
              </a:xfrm>
            </p:grpSpPr>
            <p:sp>
              <p:nvSpPr>
                <p:cNvPr id="42" name="二等辺三角形 41"/>
                <p:cNvSpPr/>
                <p:nvPr/>
              </p:nvSpPr>
              <p:spPr>
                <a:xfrm>
                  <a:off x="3771504" y="16605960"/>
                  <a:ext cx="1080120" cy="1097870"/>
                </a:xfrm>
                <a:prstGeom prst="triangle">
                  <a:avLst/>
                </a:prstGeom>
                <a:solidFill>
                  <a:schemeClr val="accent6"/>
                </a:solidFill>
                <a:ln w="571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n>
                      <a:solidFill>
                        <a:srgbClr val="92D050"/>
                      </a:solidFill>
                    </a:ln>
                    <a:latin typeface="+mn-ea"/>
                    <a:ea typeface="小塚ゴシック Pr6N M"/>
                  </a:endParaRPr>
                </a:p>
              </p:txBody>
            </p:sp>
            <p:sp>
              <p:nvSpPr>
                <p:cNvPr id="43" name="円/楕円 42"/>
                <p:cNvSpPr/>
                <p:nvPr/>
              </p:nvSpPr>
              <p:spPr>
                <a:xfrm>
                  <a:off x="3726372" y="15516712"/>
                  <a:ext cx="1170383" cy="1170383"/>
                </a:xfrm>
                <a:prstGeom prst="ellipse">
                  <a:avLst/>
                </a:prstGeom>
                <a:solidFill>
                  <a:schemeClr val="accent6"/>
                </a:solidFill>
                <a:ln w="571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n>
                      <a:solidFill>
                        <a:srgbClr val="92D050"/>
                      </a:solidFill>
                    </a:ln>
                    <a:latin typeface="+mn-ea"/>
                    <a:ea typeface="小塚ゴシック Pr6N M"/>
                  </a:endParaRPr>
                </a:p>
              </p:txBody>
            </p:sp>
          </p:grpSp>
        </p:grpSp>
        <p:sp>
          <p:nvSpPr>
            <p:cNvPr id="46" name="正方形/長方形 45"/>
            <p:cNvSpPr/>
            <p:nvPr/>
          </p:nvSpPr>
          <p:spPr>
            <a:xfrm>
              <a:off x="7453040" y="10866536"/>
              <a:ext cx="14013442" cy="600164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ja-JP" altLang="en-US" sz="4800" b="1" dirty="0" smtClean="0">
                  <a:latin typeface="+mn-ea"/>
                  <a:ea typeface="小塚ゴシック Pr6N M"/>
                </a:rPr>
                <a:t>①東京ディズニーシーに関する物語の調査</a:t>
              </a:r>
              <a:endParaRPr lang="en-US" altLang="ja-JP" sz="4800" b="1" dirty="0" smtClean="0">
                <a:latin typeface="+mn-ea"/>
                <a:ea typeface="小塚ゴシック Pr6N M"/>
              </a:endParaRPr>
            </a:p>
            <a:p>
              <a:r>
                <a:rPr lang="ja-JP" altLang="en-US" sz="4800" b="1" dirty="0" smtClean="0">
                  <a:latin typeface="+mn-ea"/>
                  <a:ea typeface="小塚ゴシック Pr6N M"/>
                </a:rPr>
                <a:t>②調査した物語から，テーマにする物語を選択</a:t>
              </a:r>
              <a:endParaRPr lang="en-US" altLang="ja-JP" sz="4800" b="1" dirty="0" smtClean="0">
                <a:latin typeface="+mn-ea"/>
                <a:ea typeface="小塚ゴシック Pr6N M"/>
              </a:endParaRPr>
            </a:p>
            <a:p>
              <a:r>
                <a:rPr lang="ja-JP" altLang="en-US" sz="4800" b="1" dirty="0" smtClean="0">
                  <a:latin typeface="+mn-ea"/>
                  <a:ea typeface="小塚ゴシック Pr6N M"/>
                </a:rPr>
                <a:t>③テーマにした物語を再度調査及び整理</a:t>
              </a:r>
              <a:endParaRPr lang="en-US" altLang="ja-JP" sz="4800" b="1" dirty="0" smtClean="0">
                <a:latin typeface="+mn-ea"/>
                <a:ea typeface="小塚ゴシック Pr6N M"/>
              </a:endParaRPr>
            </a:p>
            <a:p>
              <a:r>
                <a:rPr lang="ja-JP" altLang="en-US" sz="4800" b="1" dirty="0" smtClean="0">
                  <a:latin typeface="+mn-ea"/>
                  <a:ea typeface="小塚ゴシック Pr6N M"/>
                </a:rPr>
                <a:t>④</a:t>
              </a:r>
              <a:r>
                <a:rPr lang="ja-JP" altLang="en-US" sz="4800" b="1" dirty="0">
                  <a:latin typeface="+mn-ea"/>
                  <a:ea typeface="小塚ゴシック Pr6N M"/>
                </a:rPr>
                <a:t>ＰＭＢＯＫ</a:t>
              </a:r>
              <a:r>
                <a:rPr lang="ja-JP" altLang="en-US" sz="4800" b="1" dirty="0" smtClean="0">
                  <a:latin typeface="+mn-ea"/>
                  <a:ea typeface="小塚ゴシック Pr6N M"/>
                </a:rPr>
                <a:t>「</a:t>
              </a:r>
              <a:r>
                <a:rPr lang="en-US" altLang="ja-JP" sz="4800" b="1" dirty="0" smtClean="0">
                  <a:latin typeface="+mn-ea"/>
                  <a:ea typeface="小塚ゴシック Pr6N M"/>
                </a:rPr>
                <a:t>9</a:t>
              </a:r>
              <a:r>
                <a:rPr lang="ja-JP" altLang="en-US" sz="4800" b="1" dirty="0" err="1" smtClean="0">
                  <a:latin typeface="+mn-ea"/>
                  <a:ea typeface="小塚ゴシック Pr6N M"/>
                </a:rPr>
                <a:t>つの</a:t>
              </a:r>
              <a:r>
                <a:rPr lang="ja-JP" altLang="en-US" sz="4800" b="1" dirty="0" smtClean="0">
                  <a:latin typeface="+mn-ea"/>
                  <a:ea typeface="小塚ゴシック Pr6N M"/>
                </a:rPr>
                <a:t>知識エリア」について学習</a:t>
              </a:r>
              <a:endParaRPr lang="en-US" altLang="ja-JP" sz="4800" b="1" dirty="0" smtClean="0">
                <a:latin typeface="+mn-ea"/>
                <a:ea typeface="小塚ゴシック Pr6N M"/>
              </a:endParaRPr>
            </a:p>
            <a:p>
              <a:r>
                <a:rPr lang="ja-JP" altLang="en-US" sz="4800" b="1" dirty="0" smtClean="0">
                  <a:latin typeface="+mn-ea"/>
                  <a:ea typeface="小塚ゴシック Pr6N M"/>
                </a:rPr>
                <a:t>⑤テーマにした物語を「</a:t>
              </a:r>
              <a:r>
                <a:rPr lang="en-US" altLang="ja-JP" sz="4800" b="1" dirty="0" smtClean="0">
                  <a:latin typeface="+mn-ea"/>
                  <a:ea typeface="小塚ゴシック Pr6N M"/>
                </a:rPr>
                <a:t>9</a:t>
              </a:r>
              <a:r>
                <a:rPr lang="ja-JP" altLang="en-US" sz="4800" b="1" dirty="0" err="1" smtClean="0">
                  <a:latin typeface="+mn-ea"/>
                  <a:ea typeface="小塚ゴシック Pr6N M"/>
                </a:rPr>
                <a:t>つの</a:t>
              </a:r>
              <a:r>
                <a:rPr lang="ja-JP" altLang="en-US" sz="4800" b="1" dirty="0" smtClean="0">
                  <a:latin typeface="+mn-ea"/>
                  <a:ea typeface="小塚ゴシック Pr6N M"/>
                </a:rPr>
                <a:t>知識エリア」に</a:t>
              </a:r>
              <a:endParaRPr lang="en-US" altLang="ja-JP" sz="4800" b="1" dirty="0" smtClean="0">
                <a:latin typeface="+mn-ea"/>
                <a:ea typeface="小塚ゴシック Pr6N M"/>
              </a:endParaRPr>
            </a:p>
            <a:p>
              <a:r>
                <a:rPr lang="ja-JP" altLang="en-US" sz="4800" b="1" dirty="0" smtClean="0">
                  <a:latin typeface="+mn-ea"/>
                  <a:ea typeface="小塚ゴシック Pr6N M"/>
                </a:rPr>
                <a:t>　 当てはめて，マネジメントについての考察</a:t>
              </a:r>
              <a:endParaRPr lang="en-US" altLang="ja-JP" sz="4800" b="1" dirty="0" smtClean="0">
                <a:latin typeface="+mn-ea"/>
                <a:ea typeface="小塚ゴシック Pr6N M"/>
              </a:endParaRPr>
            </a:p>
            <a:p>
              <a:r>
                <a:rPr lang="ja-JP" altLang="en-US" sz="4800" b="1" dirty="0" smtClean="0">
                  <a:latin typeface="+mn-ea"/>
                  <a:ea typeface="小塚ゴシック Pr6N M"/>
                </a:rPr>
                <a:t>⑥考察をもとに，オリジナルストーリーの作成</a:t>
              </a:r>
              <a:endParaRPr lang="ja-JP" altLang="ja-JP" sz="4800" b="1" dirty="0">
                <a:latin typeface="+mn-ea"/>
                <a:ea typeface="小塚ゴシック Pr6N M"/>
              </a:endParaRPr>
            </a:p>
            <a:p>
              <a:endParaRPr lang="ja-JP" altLang="ja-JP" sz="4800" b="1" dirty="0">
                <a:latin typeface="+mn-ea"/>
                <a:ea typeface="小塚ゴシック Pr6N M"/>
              </a:endParaRPr>
            </a:p>
          </p:txBody>
        </p:sp>
      </p:grpSp>
      <p:sp>
        <p:nvSpPr>
          <p:cNvPr id="49" name="角丸四角形 48"/>
          <p:cNvSpPr/>
          <p:nvPr/>
        </p:nvSpPr>
        <p:spPr>
          <a:xfrm>
            <a:off x="303890" y="17156211"/>
            <a:ext cx="20568434" cy="561662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ja-JP" altLang="en-US" sz="66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成果物のイメージ</a:t>
            </a:r>
            <a:endParaRPr lang="en-US" altLang="ja-JP" sz="6600" b="1" dirty="0" smtClean="0">
              <a:solidFill>
                <a:schemeClr val="tx1"/>
              </a:solidFill>
              <a:latin typeface="+mn-ea"/>
              <a:ea typeface="小塚ゴシック Pr6N M"/>
            </a:endParaRPr>
          </a:p>
          <a:p>
            <a:r>
              <a:rPr lang="ja-JP" altLang="en-US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①</a:t>
            </a:r>
            <a:r>
              <a:rPr lang="ja-JP" altLang="ja-JP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矢吹</a:t>
            </a:r>
            <a:r>
              <a:rPr lang="ja-JP" altLang="ja-JP" sz="4400" b="1" dirty="0">
                <a:solidFill>
                  <a:schemeClr val="tx1"/>
                </a:solidFill>
                <a:latin typeface="+mn-ea"/>
                <a:ea typeface="小塚ゴシック Pr6N M"/>
              </a:rPr>
              <a:t>グループの学生の成績</a:t>
            </a:r>
            <a:r>
              <a:rPr lang="ja-JP" altLang="ja-JP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が</a:t>
            </a:r>
            <a:r>
              <a:rPr lang="ja-JP" altLang="en-US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，</a:t>
            </a:r>
            <a:endParaRPr lang="en-US" altLang="ja-JP" sz="4400" b="1" dirty="0" smtClean="0">
              <a:solidFill>
                <a:schemeClr val="tx1"/>
              </a:solidFill>
              <a:latin typeface="+mn-ea"/>
              <a:ea typeface="小塚ゴシック Pr6N M"/>
            </a:endParaRPr>
          </a:p>
          <a:p>
            <a:r>
              <a:rPr lang="ja-JP" altLang="en-US" sz="4400" b="1" dirty="0">
                <a:solidFill>
                  <a:schemeClr val="tx1"/>
                </a:solidFill>
                <a:latin typeface="+mn-ea"/>
                <a:ea typeface="小塚ゴシック Pr6N M"/>
              </a:rPr>
              <a:t>　</a:t>
            </a:r>
            <a:r>
              <a:rPr lang="ja-JP" altLang="en-US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　</a:t>
            </a:r>
            <a:r>
              <a:rPr lang="ja-JP" altLang="ja-JP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他</a:t>
            </a:r>
            <a:r>
              <a:rPr lang="ja-JP" altLang="ja-JP" sz="4400" b="1" dirty="0">
                <a:solidFill>
                  <a:schemeClr val="tx1"/>
                </a:solidFill>
                <a:latin typeface="+mn-ea"/>
                <a:ea typeface="小塚ゴシック Pr6N M"/>
              </a:rPr>
              <a:t>学生の成績よりも</a:t>
            </a:r>
            <a:r>
              <a:rPr lang="ja-JP" altLang="ja-JP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上回</a:t>
            </a:r>
            <a:r>
              <a:rPr lang="ja-JP" altLang="en-US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る</a:t>
            </a:r>
            <a:endParaRPr lang="en-US" altLang="ja-JP" sz="4400" b="1" dirty="0" smtClean="0">
              <a:solidFill>
                <a:schemeClr val="tx1"/>
              </a:solidFill>
              <a:latin typeface="+mn-ea"/>
              <a:ea typeface="小塚ゴシック Pr6N M"/>
            </a:endParaRPr>
          </a:p>
          <a:p>
            <a:r>
              <a:rPr lang="ja-JP" altLang="en-US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②</a:t>
            </a:r>
            <a:r>
              <a:rPr lang="ja-JP" altLang="ja-JP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プログラム</a:t>
            </a:r>
            <a:r>
              <a:rPr lang="ja-JP" altLang="en-US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の</a:t>
            </a:r>
            <a:r>
              <a:rPr lang="ja-JP" altLang="ja-JP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実施に</a:t>
            </a:r>
            <a:r>
              <a:rPr lang="ja-JP" altLang="en-US" sz="4400" b="1" dirty="0">
                <a:solidFill>
                  <a:schemeClr val="tx1"/>
                </a:solidFill>
                <a:latin typeface="+mn-ea"/>
                <a:ea typeface="小塚ゴシック Pr6N M"/>
              </a:rPr>
              <a:t>より</a:t>
            </a:r>
            <a:r>
              <a:rPr lang="ja-JP" altLang="ja-JP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，</a:t>
            </a:r>
            <a:endParaRPr lang="en-US" altLang="ja-JP" sz="4400" b="1" dirty="0" smtClean="0">
              <a:solidFill>
                <a:schemeClr val="tx1"/>
              </a:solidFill>
              <a:latin typeface="+mn-ea"/>
              <a:ea typeface="小塚ゴシック Pr6N M"/>
            </a:endParaRPr>
          </a:p>
          <a:p>
            <a:r>
              <a:rPr lang="ja-JP" altLang="en-US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　　</a:t>
            </a:r>
            <a:r>
              <a:rPr lang="ja-JP" altLang="ja-JP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プロジェクトマネジメント知識</a:t>
            </a:r>
            <a:endParaRPr lang="en-US" altLang="ja-JP" sz="4400" b="1" dirty="0" smtClean="0">
              <a:solidFill>
                <a:schemeClr val="tx1"/>
              </a:solidFill>
              <a:latin typeface="+mn-ea"/>
              <a:ea typeface="小塚ゴシック Pr6N M"/>
            </a:endParaRPr>
          </a:p>
          <a:p>
            <a:r>
              <a:rPr lang="ja-JP" altLang="en-US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　　</a:t>
            </a:r>
            <a:r>
              <a:rPr lang="ja-JP" altLang="ja-JP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習得</a:t>
            </a:r>
            <a:r>
              <a:rPr lang="ja-JP" altLang="en-US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の</a:t>
            </a:r>
            <a:r>
              <a:rPr lang="ja-JP" altLang="ja-JP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貢献が証明</a:t>
            </a:r>
            <a:r>
              <a:rPr lang="ja-JP" altLang="ja-JP" sz="4400" b="1" dirty="0">
                <a:solidFill>
                  <a:schemeClr val="tx1"/>
                </a:solidFill>
                <a:latin typeface="+mn-ea"/>
                <a:ea typeface="小塚ゴシック Pr6N M"/>
              </a:rPr>
              <a:t>できる</a:t>
            </a:r>
            <a:r>
              <a:rPr lang="ja-JP" altLang="ja-JP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こと</a:t>
            </a:r>
            <a:r>
              <a:rPr lang="ja-JP" altLang="en-US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を</a:t>
            </a:r>
            <a:endParaRPr lang="en-US" altLang="ja-JP" sz="4400" b="1" dirty="0" smtClean="0">
              <a:solidFill>
                <a:schemeClr val="tx1"/>
              </a:solidFill>
              <a:latin typeface="+mn-ea"/>
              <a:ea typeface="小塚ゴシック Pr6N M"/>
            </a:endParaRPr>
          </a:p>
          <a:p>
            <a:r>
              <a:rPr lang="ja-JP" altLang="en-US" sz="4400" b="1" dirty="0">
                <a:solidFill>
                  <a:schemeClr val="tx1"/>
                </a:solidFill>
                <a:latin typeface="+mn-ea"/>
                <a:ea typeface="小塚ゴシック Pr6N M"/>
              </a:rPr>
              <a:t>　</a:t>
            </a:r>
            <a:r>
              <a:rPr lang="ja-JP" altLang="en-US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　</a:t>
            </a:r>
            <a:r>
              <a:rPr lang="ja-JP" altLang="ja-JP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目標</a:t>
            </a:r>
            <a:r>
              <a:rPr lang="ja-JP" altLang="en-US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としている</a:t>
            </a:r>
            <a:endParaRPr lang="en-US" altLang="ja-JP" sz="4400" b="1" dirty="0">
              <a:solidFill>
                <a:schemeClr val="tx1"/>
              </a:solidFill>
              <a:latin typeface="+mn-ea"/>
              <a:ea typeface="小塚ゴシック Pr6N M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303890" y="22988859"/>
            <a:ext cx="20568434" cy="6984776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en-US" altLang="ja-JP" sz="5400" b="1" dirty="0">
              <a:solidFill>
                <a:schemeClr val="tx1"/>
              </a:solidFill>
              <a:latin typeface="小塚ゴシック Pr6N M" pitchFamily="34" charset="-128"/>
              <a:ea typeface="小塚ゴシック Pr6N M" pitchFamily="34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84287" y="23349469"/>
            <a:ext cx="14689633" cy="78483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 sz="6000" b="1" dirty="0" smtClean="0">
                <a:ea typeface="小塚ゴシック Pr6N M"/>
              </a:rPr>
              <a:t>現在の進捗（完了項目）</a:t>
            </a:r>
            <a:endParaRPr kumimoji="1" lang="en-US" altLang="ja-JP" sz="6000" b="1" dirty="0" smtClean="0">
              <a:ea typeface="小塚ゴシック Pr6N M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800" b="1" dirty="0" smtClean="0">
                <a:ea typeface="小塚ゴシック Pr6N M"/>
              </a:rPr>
              <a:t>オリジナルプログラム実施</a:t>
            </a:r>
            <a:endParaRPr kumimoji="1" lang="en-US" altLang="ja-JP" sz="4800" b="1" dirty="0" smtClean="0">
              <a:ea typeface="小塚ゴシック Pr6N M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800" b="1" dirty="0" smtClean="0">
                <a:ea typeface="小塚ゴシック Pr6N M"/>
              </a:rPr>
              <a:t>矢吹グループへのアンケート調査</a:t>
            </a:r>
            <a:endParaRPr lang="en-US" altLang="ja-JP" sz="4800" b="1" dirty="0" smtClean="0">
              <a:ea typeface="小塚ゴシック Pr6N M"/>
            </a:endParaRPr>
          </a:p>
          <a:p>
            <a:r>
              <a:rPr lang="ja-JP" altLang="en-US" sz="6000" b="1" dirty="0" smtClean="0">
                <a:ea typeface="小塚ゴシック Pr6N M"/>
              </a:rPr>
              <a:t>これから</a:t>
            </a:r>
            <a:r>
              <a:rPr lang="ja-JP" altLang="en-US" sz="6000" b="1" dirty="0">
                <a:ea typeface="小塚ゴシック Pr6N M"/>
              </a:rPr>
              <a:t>の作業</a:t>
            </a:r>
            <a:endParaRPr lang="en-US" altLang="ja-JP" sz="6000" b="1" dirty="0">
              <a:ea typeface="小塚ゴシック Pr6N M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ja-JP" sz="4800" b="1" dirty="0" smtClean="0">
                <a:ea typeface="小塚ゴシック Pr6N M"/>
              </a:rPr>
              <a:t>学生の成績</a:t>
            </a:r>
            <a:r>
              <a:rPr lang="ja-JP" altLang="en-US" sz="4800" b="1" dirty="0" smtClean="0">
                <a:ea typeface="小塚ゴシック Pr6N M"/>
              </a:rPr>
              <a:t>を収集</a:t>
            </a:r>
            <a:r>
              <a:rPr lang="ja-JP" altLang="ja-JP" sz="4800" b="1" dirty="0" smtClean="0">
                <a:ea typeface="小塚ゴシック Pr6N M"/>
              </a:rPr>
              <a:t>（一般的な科目の成績と</a:t>
            </a:r>
            <a:endParaRPr lang="en-US" altLang="ja-JP" sz="4800" b="1" dirty="0" smtClean="0">
              <a:ea typeface="小塚ゴシック Pr6N M"/>
            </a:endParaRPr>
          </a:p>
          <a:p>
            <a:r>
              <a:rPr lang="ja-JP" altLang="en-US" sz="4800" b="1" dirty="0" smtClean="0">
                <a:ea typeface="小塚ゴシック Pr6N M"/>
              </a:rPr>
              <a:t>　　</a:t>
            </a:r>
            <a:r>
              <a:rPr lang="ja-JP" altLang="ja-JP" sz="4800" b="1" dirty="0" smtClean="0">
                <a:ea typeface="小塚ゴシック Pr6N M"/>
              </a:rPr>
              <a:t>プロジェクトマネジメントに</a:t>
            </a:r>
            <a:r>
              <a:rPr lang="ja-JP" altLang="ja-JP" sz="4800" b="1" dirty="0" smtClean="0">
                <a:ea typeface="小塚ゴシック Pr6N M"/>
              </a:rPr>
              <a:t>関する</a:t>
            </a:r>
            <a:endParaRPr lang="en-US" altLang="ja-JP" sz="4800" b="1" dirty="0">
              <a:ea typeface="小塚ゴシック Pr6N M"/>
            </a:endParaRPr>
          </a:p>
          <a:p>
            <a:r>
              <a:rPr lang="en-US" altLang="ja-JP" sz="4800" b="1" dirty="0" smtClean="0">
                <a:ea typeface="小塚ゴシック Pr6N M"/>
              </a:rPr>
              <a:t>			</a:t>
            </a:r>
            <a:r>
              <a:rPr lang="ja-JP" altLang="ja-JP" sz="4800" b="1" dirty="0" smtClean="0">
                <a:ea typeface="小塚ゴシック Pr6N M"/>
              </a:rPr>
              <a:t>授業</a:t>
            </a:r>
            <a:r>
              <a:rPr lang="ja-JP" altLang="ja-JP" sz="4800" b="1" dirty="0" smtClean="0">
                <a:ea typeface="小塚ゴシック Pr6N M"/>
              </a:rPr>
              <a:t>の成績）</a:t>
            </a:r>
            <a:endParaRPr lang="en-US" altLang="ja-JP" sz="4800" b="1" dirty="0" smtClean="0">
              <a:ea typeface="小塚ゴシック Pr6N M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ja-JP" altLang="en-US" sz="4800" b="1" dirty="0" smtClean="0">
                <a:ea typeface="小塚ゴシック Pr6N M"/>
              </a:rPr>
              <a:t>成績の分析及び考察</a:t>
            </a:r>
            <a:endParaRPr lang="ja-JP" altLang="ja-JP" sz="4800" b="1" dirty="0" smtClean="0">
              <a:ea typeface="小塚ゴシック Pr6N M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ja-JP" altLang="en-US" sz="4800" b="1" dirty="0">
              <a:ea typeface="小塚ゴシック Pr6N M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ja-JP" altLang="en-US" sz="4800" b="1" dirty="0">
              <a:ea typeface="小塚ゴシック Pr6N M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084888" y="9691186"/>
            <a:ext cx="1519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ea typeface="小塚ゴシック Pr6N M"/>
              </a:rPr>
              <a:t>オリジナルプログラムの実施</a:t>
            </a:r>
            <a:endParaRPr kumimoji="1" lang="ja-JP" altLang="en-US" sz="72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ea typeface="小塚ゴシック Pr6N M"/>
            </a:endParaRPr>
          </a:p>
        </p:txBody>
      </p:sp>
      <p:cxnSp>
        <p:nvCxnSpPr>
          <p:cNvPr id="58" name="直線矢印コネクタ 57"/>
          <p:cNvCxnSpPr/>
          <p:nvPr/>
        </p:nvCxnSpPr>
        <p:spPr>
          <a:xfrm flipV="1">
            <a:off x="11619609" y="17343790"/>
            <a:ext cx="0" cy="481697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11197456" y="21836731"/>
            <a:ext cx="7704856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10765407" y="17320798"/>
            <a:ext cx="7200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ea typeface="小塚ゴシック Pr6N M"/>
              </a:rPr>
              <a:t>プロマネに関する成績</a:t>
            </a:r>
            <a:endParaRPr kumimoji="1" lang="ja-JP" altLang="en-US" sz="2800" b="1" dirty="0">
              <a:ea typeface="小塚ゴシック Pr6N M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15055238" y="21972036"/>
            <a:ext cx="4381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ea typeface="小塚ゴシック Pr6N M"/>
              </a:rPr>
              <a:t>一般的な科目の成績</a:t>
            </a:r>
            <a:endParaRPr kumimoji="1" lang="ja-JP" altLang="en-US" sz="3200" b="1" dirty="0">
              <a:ea typeface="小塚ゴシック Pr6N M"/>
            </a:endParaRPr>
          </a:p>
        </p:txBody>
      </p:sp>
      <p:sp>
        <p:nvSpPr>
          <p:cNvPr id="70" name="円/楕円 69"/>
          <p:cNvSpPr/>
          <p:nvPr/>
        </p:nvSpPr>
        <p:spPr>
          <a:xfrm>
            <a:off x="13033659" y="20036531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/>
        </p:nvSpPr>
        <p:spPr>
          <a:xfrm>
            <a:off x="13033659" y="19502309"/>
            <a:ext cx="252029" cy="246190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72" name="円/楕円 71"/>
          <p:cNvSpPr/>
          <p:nvPr/>
        </p:nvSpPr>
        <p:spPr>
          <a:xfrm>
            <a:off x="16742072" y="18482521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/>
        </p:nvSpPr>
        <p:spPr>
          <a:xfrm>
            <a:off x="16742072" y="18122481"/>
            <a:ext cx="252029" cy="246190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82" name="円/楕円 81"/>
          <p:cNvSpPr/>
          <p:nvPr/>
        </p:nvSpPr>
        <p:spPr>
          <a:xfrm>
            <a:off x="16886088" y="21232258"/>
            <a:ext cx="378043" cy="36928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円/楕円 82"/>
          <p:cNvSpPr/>
          <p:nvPr/>
        </p:nvSpPr>
        <p:spPr>
          <a:xfrm>
            <a:off x="16886088" y="20609799"/>
            <a:ext cx="378043" cy="369285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84" name="円/楕円 83"/>
          <p:cNvSpPr/>
          <p:nvPr/>
        </p:nvSpPr>
        <p:spPr>
          <a:xfrm>
            <a:off x="14473819" y="19172435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/楕円 84"/>
          <p:cNvSpPr/>
          <p:nvPr/>
        </p:nvSpPr>
        <p:spPr>
          <a:xfrm>
            <a:off x="14581832" y="19100427"/>
            <a:ext cx="252029" cy="246190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17371848" y="20566084"/>
            <a:ext cx="3781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ea typeface="小塚ゴシック Pr6N M"/>
              </a:rPr>
              <a:t>矢吹グループの学生</a:t>
            </a:r>
            <a:endParaRPr kumimoji="1" lang="ja-JP" altLang="en-US" sz="2800" b="1" dirty="0">
              <a:ea typeface="小塚ゴシック Pr6N M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17371848" y="21169495"/>
            <a:ext cx="3781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ea typeface="小塚ゴシック Pr6N M"/>
              </a:rPr>
              <a:t>他</a:t>
            </a:r>
            <a:r>
              <a:rPr kumimoji="1" lang="ja-JP" altLang="en-US" sz="2800" b="1" dirty="0" smtClean="0">
                <a:ea typeface="小塚ゴシック Pr6N M"/>
              </a:rPr>
              <a:t>の学生</a:t>
            </a:r>
            <a:endParaRPr kumimoji="1" lang="ja-JP" altLang="en-US" sz="2800" b="1" dirty="0">
              <a:ea typeface="小塚ゴシック Pr6N M"/>
            </a:endParaRPr>
          </a:p>
        </p:txBody>
      </p:sp>
      <p:pic>
        <p:nvPicPr>
          <p:cNvPr id="88" name="Picture 2" descr="桃太郎・鬼・キジ・犬・猿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3908" y="24226325"/>
            <a:ext cx="6515094" cy="471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円/楕円 47"/>
          <p:cNvSpPr/>
          <p:nvPr/>
        </p:nvSpPr>
        <p:spPr>
          <a:xfrm>
            <a:off x="14977875" y="18926245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14977875" y="18524363"/>
            <a:ext cx="252029" cy="246190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55" name="円/楕円 54"/>
          <p:cNvSpPr/>
          <p:nvPr/>
        </p:nvSpPr>
        <p:spPr>
          <a:xfrm>
            <a:off x="13825747" y="19388459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/>
        </p:nvSpPr>
        <p:spPr>
          <a:xfrm>
            <a:off x="13825747" y="19112103"/>
            <a:ext cx="252029" cy="246190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57" name="円/楕円 56"/>
          <p:cNvSpPr/>
          <p:nvPr/>
        </p:nvSpPr>
        <p:spPr>
          <a:xfrm>
            <a:off x="12385587" y="20108539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/>
        </p:nvSpPr>
        <p:spPr>
          <a:xfrm>
            <a:off x="12385587" y="19748499"/>
            <a:ext cx="252029" cy="246190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61" name="円/楕円 60"/>
          <p:cNvSpPr/>
          <p:nvPr/>
        </p:nvSpPr>
        <p:spPr>
          <a:xfrm>
            <a:off x="15769963" y="18740387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/>
        </p:nvSpPr>
        <p:spPr>
          <a:xfrm>
            <a:off x="15769963" y="18338505"/>
            <a:ext cx="252029" cy="246190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65" name="円/楕円 64"/>
          <p:cNvSpPr/>
          <p:nvPr/>
        </p:nvSpPr>
        <p:spPr>
          <a:xfrm>
            <a:off x="18218235" y="17990141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>
            <a:off x="18218235" y="17660267"/>
            <a:ext cx="252029" cy="246190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67" name="円/楕円 66"/>
          <p:cNvSpPr/>
          <p:nvPr/>
        </p:nvSpPr>
        <p:spPr>
          <a:xfrm>
            <a:off x="17498155" y="18380347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17498155" y="18050473"/>
            <a:ext cx="252029" cy="246190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69" name="円/楕円 68"/>
          <p:cNvSpPr/>
          <p:nvPr/>
        </p:nvSpPr>
        <p:spPr>
          <a:xfrm>
            <a:off x="13537715" y="19532475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13537715" y="19286285"/>
            <a:ext cx="252029" cy="246190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75" name="円/楕円 74"/>
          <p:cNvSpPr/>
          <p:nvPr/>
        </p:nvSpPr>
        <p:spPr>
          <a:xfrm>
            <a:off x="17138115" y="18854237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15481931" y="18638213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/楕円 76"/>
          <p:cNvSpPr/>
          <p:nvPr/>
        </p:nvSpPr>
        <p:spPr>
          <a:xfrm>
            <a:off x="14581832" y="19430301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/楕円 77"/>
          <p:cNvSpPr/>
          <p:nvPr/>
        </p:nvSpPr>
        <p:spPr>
          <a:xfrm>
            <a:off x="15301912" y="19244443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/>
          <p:cNvSpPr/>
          <p:nvPr/>
        </p:nvSpPr>
        <p:spPr>
          <a:xfrm>
            <a:off x="16742072" y="19358293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/楕円 79"/>
          <p:cNvSpPr/>
          <p:nvPr/>
        </p:nvSpPr>
        <p:spPr>
          <a:xfrm>
            <a:off x="16346027" y="18350181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80"/>
          <p:cNvSpPr/>
          <p:nvPr/>
        </p:nvSpPr>
        <p:spPr>
          <a:xfrm>
            <a:off x="12169563" y="19358293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円/楕円 88"/>
          <p:cNvSpPr/>
          <p:nvPr/>
        </p:nvSpPr>
        <p:spPr>
          <a:xfrm>
            <a:off x="12961651" y="19172435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円/楕円 89"/>
          <p:cNvSpPr/>
          <p:nvPr/>
        </p:nvSpPr>
        <p:spPr>
          <a:xfrm>
            <a:off x="17858195" y="17948299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円/楕円 90"/>
          <p:cNvSpPr/>
          <p:nvPr/>
        </p:nvSpPr>
        <p:spPr>
          <a:xfrm>
            <a:off x="13969765" y="19634649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円/楕円 91"/>
          <p:cNvSpPr/>
          <p:nvPr/>
        </p:nvSpPr>
        <p:spPr>
          <a:xfrm>
            <a:off x="12205568" y="20078373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円/楕円 92"/>
          <p:cNvSpPr/>
          <p:nvPr/>
        </p:nvSpPr>
        <p:spPr>
          <a:xfrm>
            <a:off x="12997656" y="19892515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円/楕円 93"/>
          <p:cNvSpPr/>
          <p:nvPr/>
        </p:nvSpPr>
        <p:spPr>
          <a:xfrm>
            <a:off x="14365808" y="20006365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712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2469</TotalTime>
  <Words>152</Words>
  <Application>Microsoft Office PowerPoint</Application>
  <PresentationFormat>ユーザー設定</PresentationFormat>
  <Paragraphs>42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Jun</dc:creator>
  <cp:lastModifiedBy>Jun</cp:lastModifiedBy>
  <cp:revision>14</cp:revision>
  <dcterms:created xsi:type="dcterms:W3CDTF">2014-10-02T09:41:14Z</dcterms:created>
  <dcterms:modified xsi:type="dcterms:W3CDTF">2014-10-12T14:15:33Z</dcterms:modified>
</cp:coreProperties>
</file>