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21383625" cy="30275213"/>
  <p:notesSz cx="6797675" cy="9926638"/>
  <p:custDataLst>
    <p:tags r:id="rId4"/>
  </p:custDataLst>
  <p:defaultTextStyle>
    <a:defPPr>
      <a:defRPr lang="ja-JP"/>
    </a:defPPr>
    <a:lvl1pPr marL="0" algn="l" defTabSz="2817573" rtl="0" eaLnBrk="1" latinLnBrk="0" hangingPunct="1">
      <a:defRPr kumimoji="1" sz="5547" kern="1200">
        <a:solidFill>
          <a:schemeClr val="tx1"/>
        </a:solidFill>
        <a:latin typeface="+mn-lt"/>
        <a:ea typeface="+mn-ea"/>
        <a:cs typeface="+mn-cs"/>
      </a:defRPr>
    </a:lvl1pPr>
    <a:lvl2pPr marL="1408788" algn="l" defTabSz="2817573" rtl="0" eaLnBrk="1" latinLnBrk="0" hangingPunct="1">
      <a:defRPr kumimoji="1" sz="5547" kern="1200">
        <a:solidFill>
          <a:schemeClr val="tx1"/>
        </a:solidFill>
        <a:latin typeface="+mn-lt"/>
        <a:ea typeface="+mn-ea"/>
        <a:cs typeface="+mn-cs"/>
      </a:defRPr>
    </a:lvl2pPr>
    <a:lvl3pPr marL="2817573" algn="l" defTabSz="2817573" rtl="0" eaLnBrk="1" latinLnBrk="0" hangingPunct="1">
      <a:defRPr kumimoji="1" sz="5547" kern="1200">
        <a:solidFill>
          <a:schemeClr val="tx1"/>
        </a:solidFill>
        <a:latin typeface="+mn-lt"/>
        <a:ea typeface="+mn-ea"/>
        <a:cs typeface="+mn-cs"/>
      </a:defRPr>
    </a:lvl3pPr>
    <a:lvl4pPr marL="4226360" algn="l" defTabSz="2817573" rtl="0" eaLnBrk="1" latinLnBrk="0" hangingPunct="1">
      <a:defRPr kumimoji="1" sz="5547" kern="1200">
        <a:solidFill>
          <a:schemeClr val="tx1"/>
        </a:solidFill>
        <a:latin typeface="+mn-lt"/>
        <a:ea typeface="+mn-ea"/>
        <a:cs typeface="+mn-cs"/>
      </a:defRPr>
    </a:lvl4pPr>
    <a:lvl5pPr marL="5635148" algn="l" defTabSz="2817573" rtl="0" eaLnBrk="1" latinLnBrk="0" hangingPunct="1">
      <a:defRPr kumimoji="1" sz="5547" kern="1200">
        <a:solidFill>
          <a:schemeClr val="tx1"/>
        </a:solidFill>
        <a:latin typeface="+mn-lt"/>
        <a:ea typeface="+mn-ea"/>
        <a:cs typeface="+mn-cs"/>
      </a:defRPr>
    </a:lvl5pPr>
    <a:lvl6pPr marL="7043933" algn="l" defTabSz="2817573" rtl="0" eaLnBrk="1" latinLnBrk="0" hangingPunct="1">
      <a:defRPr kumimoji="1" sz="5547" kern="1200">
        <a:solidFill>
          <a:schemeClr val="tx1"/>
        </a:solidFill>
        <a:latin typeface="+mn-lt"/>
        <a:ea typeface="+mn-ea"/>
        <a:cs typeface="+mn-cs"/>
      </a:defRPr>
    </a:lvl6pPr>
    <a:lvl7pPr marL="8452721" algn="l" defTabSz="2817573" rtl="0" eaLnBrk="1" latinLnBrk="0" hangingPunct="1">
      <a:defRPr kumimoji="1" sz="5547" kern="1200">
        <a:solidFill>
          <a:schemeClr val="tx1"/>
        </a:solidFill>
        <a:latin typeface="+mn-lt"/>
        <a:ea typeface="+mn-ea"/>
        <a:cs typeface="+mn-cs"/>
      </a:defRPr>
    </a:lvl7pPr>
    <a:lvl8pPr marL="9861509" algn="l" defTabSz="2817573" rtl="0" eaLnBrk="1" latinLnBrk="0" hangingPunct="1">
      <a:defRPr kumimoji="1" sz="5547" kern="1200">
        <a:solidFill>
          <a:schemeClr val="tx1"/>
        </a:solidFill>
        <a:latin typeface="+mn-lt"/>
        <a:ea typeface="+mn-ea"/>
        <a:cs typeface="+mn-cs"/>
      </a:defRPr>
    </a:lvl8pPr>
    <a:lvl9pPr marL="11270294" algn="l" defTabSz="2817573" rtl="0" eaLnBrk="1" latinLnBrk="0" hangingPunct="1">
      <a:defRPr kumimoji="1" sz="554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30" autoAdjust="0"/>
    <p:restoredTop sz="94660"/>
  </p:normalViewPr>
  <p:slideViewPr>
    <p:cSldViewPr>
      <p:cViewPr varScale="1">
        <p:scale>
          <a:sx n="25" d="100"/>
          <a:sy n="25" d="100"/>
        </p:scale>
        <p:origin x="3372" y="84"/>
      </p:cViewPr>
      <p:guideLst>
        <p:guide orient="horz" pos="9536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087D-DF9F-42D6-A2CD-E6B26F00C14B}" type="datetimeFigureOut">
              <a:rPr kumimoji="1" lang="ja-JP" altLang="en-US" smtClean="0"/>
              <a:t>2016/12/14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1241425"/>
            <a:ext cx="23653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367D4-8E7C-461E-B668-DEFDD9F63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130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817573" rtl="0" eaLnBrk="1" latinLnBrk="0" hangingPunct="1">
      <a:defRPr kumimoji="1" sz="3698" kern="1200">
        <a:solidFill>
          <a:schemeClr val="tx1"/>
        </a:solidFill>
        <a:latin typeface="+mn-lt"/>
        <a:ea typeface="+mn-ea"/>
        <a:cs typeface="+mn-cs"/>
      </a:defRPr>
    </a:lvl1pPr>
    <a:lvl2pPr marL="1408788" algn="l" defTabSz="2817573" rtl="0" eaLnBrk="1" latinLnBrk="0" hangingPunct="1">
      <a:defRPr kumimoji="1" sz="3698" kern="1200">
        <a:solidFill>
          <a:schemeClr val="tx1"/>
        </a:solidFill>
        <a:latin typeface="+mn-lt"/>
        <a:ea typeface="+mn-ea"/>
        <a:cs typeface="+mn-cs"/>
      </a:defRPr>
    </a:lvl2pPr>
    <a:lvl3pPr marL="2817573" algn="l" defTabSz="2817573" rtl="0" eaLnBrk="1" latinLnBrk="0" hangingPunct="1">
      <a:defRPr kumimoji="1" sz="3698" kern="1200">
        <a:solidFill>
          <a:schemeClr val="tx1"/>
        </a:solidFill>
        <a:latin typeface="+mn-lt"/>
        <a:ea typeface="+mn-ea"/>
        <a:cs typeface="+mn-cs"/>
      </a:defRPr>
    </a:lvl3pPr>
    <a:lvl4pPr marL="4226360" algn="l" defTabSz="2817573" rtl="0" eaLnBrk="1" latinLnBrk="0" hangingPunct="1">
      <a:defRPr kumimoji="1" sz="3698" kern="1200">
        <a:solidFill>
          <a:schemeClr val="tx1"/>
        </a:solidFill>
        <a:latin typeface="+mn-lt"/>
        <a:ea typeface="+mn-ea"/>
        <a:cs typeface="+mn-cs"/>
      </a:defRPr>
    </a:lvl4pPr>
    <a:lvl5pPr marL="5635148" algn="l" defTabSz="2817573" rtl="0" eaLnBrk="1" latinLnBrk="0" hangingPunct="1">
      <a:defRPr kumimoji="1" sz="3698" kern="1200">
        <a:solidFill>
          <a:schemeClr val="tx1"/>
        </a:solidFill>
        <a:latin typeface="+mn-lt"/>
        <a:ea typeface="+mn-ea"/>
        <a:cs typeface="+mn-cs"/>
      </a:defRPr>
    </a:lvl5pPr>
    <a:lvl6pPr marL="7043933" algn="l" defTabSz="2817573" rtl="0" eaLnBrk="1" latinLnBrk="0" hangingPunct="1">
      <a:defRPr kumimoji="1" sz="3698" kern="1200">
        <a:solidFill>
          <a:schemeClr val="tx1"/>
        </a:solidFill>
        <a:latin typeface="+mn-lt"/>
        <a:ea typeface="+mn-ea"/>
        <a:cs typeface="+mn-cs"/>
      </a:defRPr>
    </a:lvl6pPr>
    <a:lvl7pPr marL="8452721" algn="l" defTabSz="2817573" rtl="0" eaLnBrk="1" latinLnBrk="0" hangingPunct="1">
      <a:defRPr kumimoji="1" sz="3698" kern="1200">
        <a:solidFill>
          <a:schemeClr val="tx1"/>
        </a:solidFill>
        <a:latin typeface="+mn-lt"/>
        <a:ea typeface="+mn-ea"/>
        <a:cs typeface="+mn-cs"/>
      </a:defRPr>
    </a:lvl7pPr>
    <a:lvl8pPr marL="9861509" algn="l" defTabSz="2817573" rtl="0" eaLnBrk="1" latinLnBrk="0" hangingPunct="1">
      <a:defRPr kumimoji="1" sz="3698" kern="1200">
        <a:solidFill>
          <a:schemeClr val="tx1"/>
        </a:solidFill>
        <a:latin typeface="+mn-lt"/>
        <a:ea typeface="+mn-ea"/>
        <a:cs typeface="+mn-cs"/>
      </a:defRPr>
    </a:lvl8pPr>
    <a:lvl9pPr marL="11270294" algn="l" defTabSz="2817573" rtl="0" eaLnBrk="1" latinLnBrk="0" hangingPunct="1">
      <a:defRPr kumimoji="1" sz="369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03772" y="9404951"/>
            <a:ext cx="18176081" cy="6489547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207544" y="17155955"/>
            <a:ext cx="14968538" cy="773699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9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794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1920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589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986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384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781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1787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2016/12/14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9685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2016/12/14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5948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1627345" y="1618891"/>
            <a:ext cx="3608488" cy="3443805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01894" y="1618891"/>
            <a:ext cx="10469068" cy="3443805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2016/12/14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87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2016/12/14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027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9160" y="19454627"/>
            <a:ext cx="18176081" cy="6012995"/>
          </a:xfrm>
        </p:spPr>
        <p:txBody>
          <a:bodyPr anchor="t"/>
          <a:lstStyle>
            <a:lvl1pPr algn="l">
              <a:defRPr sz="12225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89160" y="12831932"/>
            <a:ext cx="18176081" cy="6622698"/>
          </a:xfrm>
        </p:spPr>
        <p:txBody>
          <a:bodyPr anchor="b"/>
          <a:lstStyle>
            <a:lvl1pPr marL="0" indent="0">
              <a:buNone/>
              <a:defRPr sz="6113">
                <a:solidFill>
                  <a:schemeClr val="tx1">
                    <a:tint val="75000"/>
                  </a:schemeClr>
                </a:solidFill>
              </a:defRPr>
            </a:lvl1pPr>
            <a:lvl2pPr marL="1397340" indent="0">
              <a:buNone/>
              <a:defRPr sz="5501">
                <a:solidFill>
                  <a:schemeClr val="tx1">
                    <a:tint val="75000"/>
                  </a:schemeClr>
                </a:solidFill>
              </a:defRPr>
            </a:lvl2pPr>
            <a:lvl3pPr marL="2794681" indent="0">
              <a:buNone/>
              <a:defRPr sz="4890">
                <a:solidFill>
                  <a:schemeClr val="tx1">
                    <a:tint val="75000"/>
                  </a:schemeClr>
                </a:solidFill>
              </a:defRPr>
            </a:lvl3pPr>
            <a:lvl4pPr marL="4192021" indent="0">
              <a:buNone/>
              <a:defRPr sz="4279">
                <a:solidFill>
                  <a:schemeClr val="tx1">
                    <a:tint val="75000"/>
                  </a:schemeClr>
                </a:solidFill>
              </a:defRPr>
            </a:lvl4pPr>
            <a:lvl5pPr marL="5589361" indent="0">
              <a:buNone/>
              <a:defRPr sz="4279">
                <a:solidFill>
                  <a:schemeClr val="tx1">
                    <a:tint val="75000"/>
                  </a:schemeClr>
                </a:solidFill>
              </a:defRPr>
            </a:lvl5pPr>
            <a:lvl6pPr marL="6986702" indent="0">
              <a:buNone/>
              <a:defRPr sz="4279">
                <a:solidFill>
                  <a:schemeClr val="tx1">
                    <a:tint val="75000"/>
                  </a:schemeClr>
                </a:solidFill>
              </a:defRPr>
            </a:lvl6pPr>
            <a:lvl7pPr marL="8384042" indent="0">
              <a:buNone/>
              <a:defRPr sz="4279">
                <a:solidFill>
                  <a:schemeClr val="tx1">
                    <a:tint val="75000"/>
                  </a:schemeClr>
                </a:solidFill>
              </a:defRPr>
            </a:lvl7pPr>
            <a:lvl8pPr marL="9781383" indent="0">
              <a:buNone/>
              <a:defRPr sz="4279">
                <a:solidFill>
                  <a:schemeClr val="tx1">
                    <a:tint val="75000"/>
                  </a:schemeClr>
                </a:solidFill>
              </a:defRPr>
            </a:lvl8pPr>
            <a:lvl9pPr marL="11178723" indent="0">
              <a:buNone/>
              <a:defRPr sz="42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2016/12/14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0407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01894" y="9418961"/>
            <a:ext cx="7038777" cy="26637985"/>
          </a:xfrm>
        </p:spPr>
        <p:txBody>
          <a:bodyPr/>
          <a:lstStyle>
            <a:lvl1pPr>
              <a:defRPr sz="8558"/>
            </a:lvl1pPr>
            <a:lvl2pPr>
              <a:defRPr sz="7335"/>
            </a:lvl2pPr>
            <a:lvl3pPr>
              <a:defRPr sz="6113"/>
            </a:lvl3pPr>
            <a:lvl4pPr>
              <a:defRPr sz="5501"/>
            </a:lvl4pPr>
            <a:lvl5pPr>
              <a:defRPr sz="5501"/>
            </a:lvl5pPr>
            <a:lvl6pPr>
              <a:defRPr sz="5501"/>
            </a:lvl6pPr>
            <a:lvl7pPr>
              <a:defRPr sz="5501"/>
            </a:lvl7pPr>
            <a:lvl8pPr>
              <a:defRPr sz="5501"/>
            </a:lvl8pPr>
            <a:lvl9pPr>
              <a:defRPr sz="550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197064" y="9418961"/>
            <a:ext cx="7038777" cy="26637985"/>
          </a:xfrm>
        </p:spPr>
        <p:txBody>
          <a:bodyPr/>
          <a:lstStyle>
            <a:lvl1pPr>
              <a:defRPr sz="8558"/>
            </a:lvl1pPr>
            <a:lvl2pPr>
              <a:defRPr sz="7335"/>
            </a:lvl2pPr>
            <a:lvl3pPr>
              <a:defRPr sz="6113"/>
            </a:lvl3pPr>
            <a:lvl4pPr>
              <a:defRPr sz="5501"/>
            </a:lvl4pPr>
            <a:lvl5pPr>
              <a:defRPr sz="5501"/>
            </a:lvl5pPr>
            <a:lvl6pPr>
              <a:defRPr sz="5501"/>
            </a:lvl6pPr>
            <a:lvl7pPr>
              <a:defRPr sz="5501"/>
            </a:lvl7pPr>
            <a:lvl8pPr>
              <a:defRPr sz="5501"/>
            </a:lvl8pPr>
            <a:lvl9pPr>
              <a:defRPr sz="550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2016/12/14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507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181" y="1212411"/>
            <a:ext cx="19245263" cy="504586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186" y="6776884"/>
            <a:ext cx="9448148" cy="2824284"/>
          </a:xfrm>
        </p:spPr>
        <p:txBody>
          <a:bodyPr anchor="b"/>
          <a:lstStyle>
            <a:lvl1pPr marL="0" indent="0">
              <a:buNone/>
              <a:defRPr sz="7335" b="1"/>
            </a:lvl1pPr>
            <a:lvl2pPr marL="1397340" indent="0">
              <a:buNone/>
              <a:defRPr sz="6113" b="1"/>
            </a:lvl2pPr>
            <a:lvl3pPr marL="2794681" indent="0">
              <a:buNone/>
              <a:defRPr sz="5501" b="1"/>
            </a:lvl3pPr>
            <a:lvl4pPr marL="4192021" indent="0">
              <a:buNone/>
              <a:defRPr sz="4890" b="1"/>
            </a:lvl4pPr>
            <a:lvl5pPr marL="5589361" indent="0">
              <a:buNone/>
              <a:defRPr sz="4890" b="1"/>
            </a:lvl5pPr>
            <a:lvl6pPr marL="6986702" indent="0">
              <a:buNone/>
              <a:defRPr sz="4890" b="1"/>
            </a:lvl6pPr>
            <a:lvl7pPr marL="8384042" indent="0">
              <a:buNone/>
              <a:defRPr sz="4890" b="1"/>
            </a:lvl7pPr>
            <a:lvl8pPr marL="9781383" indent="0">
              <a:buNone/>
              <a:defRPr sz="4890" b="1"/>
            </a:lvl8pPr>
            <a:lvl9pPr marL="11178723" indent="0">
              <a:buNone/>
              <a:defRPr sz="489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69186" y="9601167"/>
            <a:ext cx="9448148" cy="17443290"/>
          </a:xfrm>
        </p:spPr>
        <p:txBody>
          <a:bodyPr/>
          <a:lstStyle>
            <a:lvl1pPr>
              <a:defRPr sz="7335"/>
            </a:lvl1pPr>
            <a:lvl2pPr>
              <a:defRPr sz="6113"/>
            </a:lvl2pPr>
            <a:lvl3pPr>
              <a:defRPr sz="5501"/>
            </a:lvl3pPr>
            <a:lvl4pPr>
              <a:defRPr sz="4890"/>
            </a:lvl4pPr>
            <a:lvl5pPr>
              <a:defRPr sz="4890"/>
            </a:lvl5pPr>
            <a:lvl6pPr>
              <a:defRPr sz="4890"/>
            </a:lvl6pPr>
            <a:lvl7pPr>
              <a:defRPr sz="4890"/>
            </a:lvl7pPr>
            <a:lvl8pPr>
              <a:defRPr sz="4890"/>
            </a:lvl8pPr>
            <a:lvl9pPr>
              <a:defRPr sz="489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62590" y="6776884"/>
            <a:ext cx="9451858" cy="2824284"/>
          </a:xfrm>
        </p:spPr>
        <p:txBody>
          <a:bodyPr anchor="b"/>
          <a:lstStyle>
            <a:lvl1pPr marL="0" indent="0">
              <a:buNone/>
              <a:defRPr sz="7335" b="1"/>
            </a:lvl1pPr>
            <a:lvl2pPr marL="1397340" indent="0">
              <a:buNone/>
              <a:defRPr sz="6113" b="1"/>
            </a:lvl2pPr>
            <a:lvl3pPr marL="2794681" indent="0">
              <a:buNone/>
              <a:defRPr sz="5501" b="1"/>
            </a:lvl3pPr>
            <a:lvl4pPr marL="4192021" indent="0">
              <a:buNone/>
              <a:defRPr sz="4890" b="1"/>
            </a:lvl4pPr>
            <a:lvl5pPr marL="5589361" indent="0">
              <a:buNone/>
              <a:defRPr sz="4890" b="1"/>
            </a:lvl5pPr>
            <a:lvl6pPr marL="6986702" indent="0">
              <a:buNone/>
              <a:defRPr sz="4890" b="1"/>
            </a:lvl6pPr>
            <a:lvl7pPr marL="8384042" indent="0">
              <a:buNone/>
              <a:defRPr sz="4890" b="1"/>
            </a:lvl7pPr>
            <a:lvl8pPr marL="9781383" indent="0">
              <a:buNone/>
              <a:defRPr sz="4890" b="1"/>
            </a:lvl8pPr>
            <a:lvl9pPr marL="11178723" indent="0">
              <a:buNone/>
              <a:defRPr sz="489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62590" y="9601167"/>
            <a:ext cx="9451858" cy="17443290"/>
          </a:xfrm>
        </p:spPr>
        <p:txBody>
          <a:bodyPr/>
          <a:lstStyle>
            <a:lvl1pPr>
              <a:defRPr sz="7335"/>
            </a:lvl1pPr>
            <a:lvl2pPr>
              <a:defRPr sz="6113"/>
            </a:lvl2pPr>
            <a:lvl3pPr>
              <a:defRPr sz="5501"/>
            </a:lvl3pPr>
            <a:lvl4pPr>
              <a:defRPr sz="4890"/>
            </a:lvl4pPr>
            <a:lvl5pPr>
              <a:defRPr sz="4890"/>
            </a:lvl5pPr>
            <a:lvl6pPr>
              <a:defRPr sz="4890"/>
            </a:lvl6pPr>
            <a:lvl7pPr>
              <a:defRPr sz="4890"/>
            </a:lvl7pPr>
            <a:lvl8pPr>
              <a:defRPr sz="4890"/>
            </a:lvl8pPr>
            <a:lvl9pPr>
              <a:defRPr sz="489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2016/12/14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5810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2016/12/14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081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2016/12/14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488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189" y="1205408"/>
            <a:ext cx="7035066" cy="5129968"/>
          </a:xfrm>
        </p:spPr>
        <p:txBody>
          <a:bodyPr anchor="b"/>
          <a:lstStyle>
            <a:lvl1pPr algn="l">
              <a:defRPr sz="6113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60406" y="1205408"/>
            <a:ext cx="11954042" cy="25839057"/>
          </a:xfrm>
        </p:spPr>
        <p:txBody>
          <a:bodyPr/>
          <a:lstStyle>
            <a:lvl1pPr>
              <a:defRPr sz="9780"/>
            </a:lvl1pPr>
            <a:lvl2pPr>
              <a:defRPr sz="8558"/>
            </a:lvl2pPr>
            <a:lvl3pPr>
              <a:defRPr sz="7335"/>
            </a:lvl3pPr>
            <a:lvl4pPr>
              <a:defRPr sz="6113"/>
            </a:lvl4pPr>
            <a:lvl5pPr>
              <a:defRPr sz="6113"/>
            </a:lvl5pPr>
            <a:lvl6pPr>
              <a:defRPr sz="6113"/>
            </a:lvl6pPr>
            <a:lvl7pPr>
              <a:defRPr sz="6113"/>
            </a:lvl7pPr>
            <a:lvl8pPr>
              <a:defRPr sz="6113"/>
            </a:lvl8pPr>
            <a:lvl9pPr>
              <a:defRPr sz="611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069189" y="6335371"/>
            <a:ext cx="7035066" cy="20709089"/>
          </a:xfrm>
        </p:spPr>
        <p:txBody>
          <a:bodyPr/>
          <a:lstStyle>
            <a:lvl1pPr marL="0" indent="0">
              <a:buNone/>
              <a:defRPr sz="4279"/>
            </a:lvl1pPr>
            <a:lvl2pPr marL="1397340" indent="0">
              <a:buNone/>
              <a:defRPr sz="3668"/>
            </a:lvl2pPr>
            <a:lvl3pPr marL="2794681" indent="0">
              <a:buNone/>
              <a:defRPr sz="3056"/>
            </a:lvl3pPr>
            <a:lvl4pPr marL="4192021" indent="0">
              <a:buNone/>
              <a:defRPr sz="2751"/>
            </a:lvl4pPr>
            <a:lvl5pPr marL="5589361" indent="0">
              <a:buNone/>
              <a:defRPr sz="2751"/>
            </a:lvl5pPr>
            <a:lvl6pPr marL="6986702" indent="0">
              <a:buNone/>
              <a:defRPr sz="2751"/>
            </a:lvl6pPr>
            <a:lvl7pPr marL="8384042" indent="0">
              <a:buNone/>
              <a:defRPr sz="2751"/>
            </a:lvl7pPr>
            <a:lvl8pPr marL="9781383" indent="0">
              <a:buNone/>
              <a:defRPr sz="2751"/>
            </a:lvl8pPr>
            <a:lvl9pPr marL="11178723" indent="0">
              <a:buNone/>
              <a:defRPr sz="275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2016/12/14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5008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91340" y="21192652"/>
            <a:ext cx="12830175" cy="2501914"/>
          </a:xfrm>
        </p:spPr>
        <p:txBody>
          <a:bodyPr anchor="b"/>
          <a:lstStyle>
            <a:lvl1pPr algn="l">
              <a:defRPr sz="6113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191340" y="2705145"/>
            <a:ext cx="12830175" cy="18165128"/>
          </a:xfrm>
        </p:spPr>
        <p:txBody>
          <a:bodyPr/>
          <a:lstStyle>
            <a:lvl1pPr marL="0" indent="0">
              <a:buNone/>
              <a:defRPr sz="9780"/>
            </a:lvl1pPr>
            <a:lvl2pPr marL="1397340" indent="0">
              <a:buNone/>
              <a:defRPr sz="8558"/>
            </a:lvl2pPr>
            <a:lvl3pPr marL="2794681" indent="0">
              <a:buNone/>
              <a:defRPr sz="7335"/>
            </a:lvl3pPr>
            <a:lvl4pPr marL="4192021" indent="0">
              <a:buNone/>
              <a:defRPr sz="6113"/>
            </a:lvl4pPr>
            <a:lvl5pPr marL="5589361" indent="0">
              <a:buNone/>
              <a:defRPr sz="6113"/>
            </a:lvl5pPr>
            <a:lvl6pPr marL="6986702" indent="0">
              <a:buNone/>
              <a:defRPr sz="6113"/>
            </a:lvl6pPr>
            <a:lvl7pPr marL="8384042" indent="0">
              <a:buNone/>
              <a:defRPr sz="6113"/>
            </a:lvl7pPr>
            <a:lvl8pPr marL="9781383" indent="0">
              <a:buNone/>
              <a:defRPr sz="6113"/>
            </a:lvl8pPr>
            <a:lvl9pPr marL="11178723" indent="0">
              <a:buNone/>
              <a:defRPr sz="6113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191340" y="23694566"/>
            <a:ext cx="12830175" cy="3553129"/>
          </a:xfrm>
        </p:spPr>
        <p:txBody>
          <a:bodyPr/>
          <a:lstStyle>
            <a:lvl1pPr marL="0" indent="0">
              <a:buNone/>
              <a:defRPr sz="4279"/>
            </a:lvl1pPr>
            <a:lvl2pPr marL="1397340" indent="0">
              <a:buNone/>
              <a:defRPr sz="3668"/>
            </a:lvl2pPr>
            <a:lvl3pPr marL="2794681" indent="0">
              <a:buNone/>
              <a:defRPr sz="3056"/>
            </a:lvl3pPr>
            <a:lvl4pPr marL="4192021" indent="0">
              <a:buNone/>
              <a:defRPr sz="2751"/>
            </a:lvl4pPr>
            <a:lvl5pPr marL="5589361" indent="0">
              <a:buNone/>
              <a:defRPr sz="2751"/>
            </a:lvl5pPr>
            <a:lvl6pPr marL="6986702" indent="0">
              <a:buNone/>
              <a:defRPr sz="2751"/>
            </a:lvl6pPr>
            <a:lvl7pPr marL="8384042" indent="0">
              <a:buNone/>
              <a:defRPr sz="2751"/>
            </a:lvl7pPr>
            <a:lvl8pPr marL="9781383" indent="0">
              <a:buNone/>
              <a:defRPr sz="2751"/>
            </a:lvl8pPr>
            <a:lvl9pPr marL="11178723" indent="0">
              <a:buNone/>
              <a:defRPr sz="275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2016/12/14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2157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069181" y="1212411"/>
            <a:ext cx="19245263" cy="5045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181" y="7064222"/>
            <a:ext cx="19245263" cy="19980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069181" y="28060642"/>
            <a:ext cx="4989513" cy="16118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9971D-E424-4083-B0C6-61FDC58FEAC9}" type="datetimeFigureOut">
              <a:rPr kumimoji="1" lang="ja-JP" altLang="en-US" smtClean="0"/>
              <a:t>2016/12/14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306072" y="28060642"/>
            <a:ext cx="6771481" cy="16118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324931" y="28060642"/>
            <a:ext cx="4989513" cy="16118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392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794681" rtl="0" eaLnBrk="1" latinLnBrk="0" hangingPunct="1">
        <a:spcBef>
          <a:spcPct val="0"/>
        </a:spcBef>
        <a:buNone/>
        <a:defRPr kumimoji="1" sz="134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48005" indent="-1048005" algn="l" defTabSz="2794681" rtl="0" eaLnBrk="1" latinLnBrk="0" hangingPunct="1">
        <a:spcBef>
          <a:spcPct val="20000"/>
        </a:spcBef>
        <a:buFont typeface="Arial" pitchFamily="34" charset="0"/>
        <a:buChar char="•"/>
        <a:defRPr kumimoji="1" sz="9780" kern="1200">
          <a:solidFill>
            <a:schemeClr val="tx1"/>
          </a:solidFill>
          <a:latin typeface="+mn-lt"/>
          <a:ea typeface="+mn-ea"/>
          <a:cs typeface="+mn-cs"/>
        </a:defRPr>
      </a:lvl1pPr>
      <a:lvl2pPr marL="2270678" indent="-873338" algn="l" defTabSz="2794681" rtl="0" eaLnBrk="1" latinLnBrk="0" hangingPunct="1">
        <a:spcBef>
          <a:spcPct val="20000"/>
        </a:spcBef>
        <a:buFont typeface="Arial" pitchFamily="34" charset="0"/>
        <a:buChar char="–"/>
        <a:defRPr kumimoji="1" sz="8558" kern="1200">
          <a:solidFill>
            <a:schemeClr val="tx1"/>
          </a:solidFill>
          <a:latin typeface="+mn-lt"/>
          <a:ea typeface="+mn-ea"/>
          <a:cs typeface="+mn-cs"/>
        </a:defRPr>
      </a:lvl2pPr>
      <a:lvl3pPr marL="3493351" indent="-698670" algn="l" defTabSz="2794681" rtl="0" eaLnBrk="1" latinLnBrk="0" hangingPunct="1">
        <a:spcBef>
          <a:spcPct val="20000"/>
        </a:spcBef>
        <a:buFont typeface="Arial" pitchFamily="34" charset="0"/>
        <a:buChar char="•"/>
        <a:defRPr kumimoji="1" sz="7335" kern="1200">
          <a:solidFill>
            <a:schemeClr val="tx1"/>
          </a:solidFill>
          <a:latin typeface="+mn-lt"/>
          <a:ea typeface="+mn-ea"/>
          <a:cs typeface="+mn-cs"/>
        </a:defRPr>
      </a:lvl3pPr>
      <a:lvl4pPr marL="4890691" indent="-698670" algn="l" defTabSz="2794681" rtl="0" eaLnBrk="1" latinLnBrk="0" hangingPunct="1">
        <a:spcBef>
          <a:spcPct val="20000"/>
        </a:spcBef>
        <a:buFont typeface="Arial" pitchFamily="34" charset="0"/>
        <a:buChar char="–"/>
        <a:defRPr kumimoji="1" sz="6113" kern="1200">
          <a:solidFill>
            <a:schemeClr val="tx1"/>
          </a:solidFill>
          <a:latin typeface="+mn-lt"/>
          <a:ea typeface="+mn-ea"/>
          <a:cs typeface="+mn-cs"/>
        </a:defRPr>
      </a:lvl4pPr>
      <a:lvl5pPr marL="6288032" indent="-698670" algn="l" defTabSz="2794681" rtl="0" eaLnBrk="1" latinLnBrk="0" hangingPunct="1">
        <a:spcBef>
          <a:spcPct val="20000"/>
        </a:spcBef>
        <a:buFont typeface="Arial" pitchFamily="34" charset="0"/>
        <a:buChar char="»"/>
        <a:defRPr kumimoji="1" sz="6113" kern="1200">
          <a:solidFill>
            <a:schemeClr val="tx1"/>
          </a:solidFill>
          <a:latin typeface="+mn-lt"/>
          <a:ea typeface="+mn-ea"/>
          <a:cs typeface="+mn-cs"/>
        </a:defRPr>
      </a:lvl5pPr>
      <a:lvl6pPr marL="7685372" indent="-698670" algn="l" defTabSz="2794681" rtl="0" eaLnBrk="1" latinLnBrk="0" hangingPunct="1">
        <a:spcBef>
          <a:spcPct val="20000"/>
        </a:spcBef>
        <a:buFont typeface="Arial" pitchFamily="34" charset="0"/>
        <a:buChar char="•"/>
        <a:defRPr kumimoji="1" sz="6113" kern="1200">
          <a:solidFill>
            <a:schemeClr val="tx1"/>
          </a:solidFill>
          <a:latin typeface="+mn-lt"/>
          <a:ea typeface="+mn-ea"/>
          <a:cs typeface="+mn-cs"/>
        </a:defRPr>
      </a:lvl6pPr>
      <a:lvl7pPr marL="9082712" indent="-698670" algn="l" defTabSz="2794681" rtl="0" eaLnBrk="1" latinLnBrk="0" hangingPunct="1">
        <a:spcBef>
          <a:spcPct val="20000"/>
        </a:spcBef>
        <a:buFont typeface="Arial" pitchFamily="34" charset="0"/>
        <a:buChar char="•"/>
        <a:defRPr kumimoji="1" sz="6113" kern="1200">
          <a:solidFill>
            <a:schemeClr val="tx1"/>
          </a:solidFill>
          <a:latin typeface="+mn-lt"/>
          <a:ea typeface="+mn-ea"/>
          <a:cs typeface="+mn-cs"/>
        </a:defRPr>
      </a:lvl7pPr>
      <a:lvl8pPr marL="10480053" indent="-698670" algn="l" defTabSz="2794681" rtl="0" eaLnBrk="1" latinLnBrk="0" hangingPunct="1">
        <a:spcBef>
          <a:spcPct val="20000"/>
        </a:spcBef>
        <a:buFont typeface="Arial" pitchFamily="34" charset="0"/>
        <a:buChar char="•"/>
        <a:defRPr kumimoji="1" sz="6113" kern="1200">
          <a:solidFill>
            <a:schemeClr val="tx1"/>
          </a:solidFill>
          <a:latin typeface="+mn-lt"/>
          <a:ea typeface="+mn-ea"/>
          <a:cs typeface="+mn-cs"/>
        </a:defRPr>
      </a:lvl8pPr>
      <a:lvl9pPr marL="11877393" indent="-698670" algn="l" defTabSz="2794681" rtl="0" eaLnBrk="1" latinLnBrk="0" hangingPunct="1">
        <a:spcBef>
          <a:spcPct val="20000"/>
        </a:spcBef>
        <a:buFont typeface="Arial" pitchFamily="34" charset="0"/>
        <a:buChar char="•"/>
        <a:defRPr kumimoji="1" sz="61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2794681" rtl="0" eaLnBrk="1" latinLnBrk="0" hangingPunct="1">
        <a:defRPr kumimoji="1" sz="5501" kern="1200">
          <a:solidFill>
            <a:schemeClr val="tx1"/>
          </a:solidFill>
          <a:latin typeface="+mn-lt"/>
          <a:ea typeface="+mn-ea"/>
          <a:cs typeface="+mn-cs"/>
        </a:defRPr>
      </a:lvl1pPr>
      <a:lvl2pPr marL="1397340" algn="l" defTabSz="2794681" rtl="0" eaLnBrk="1" latinLnBrk="0" hangingPunct="1">
        <a:defRPr kumimoji="1" sz="5501" kern="1200">
          <a:solidFill>
            <a:schemeClr val="tx1"/>
          </a:solidFill>
          <a:latin typeface="+mn-lt"/>
          <a:ea typeface="+mn-ea"/>
          <a:cs typeface="+mn-cs"/>
        </a:defRPr>
      </a:lvl2pPr>
      <a:lvl3pPr marL="2794681" algn="l" defTabSz="2794681" rtl="0" eaLnBrk="1" latinLnBrk="0" hangingPunct="1">
        <a:defRPr kumimoji="1" sz="5501" kern="1200">
          <a:solidFill>
            <a:schemeClr val="tx1"/>
          </a:solidFill>
          <a:latin typeface="+mn-lt"/>
          <a:ea typeface="+mn-ea"/>
          <a:cs typeface="+mn-cs"/>
        </a:defRPr>
      </a:lvl3pPr>
      <a:lvl4pPr marL="4192021" algn="l" defTabSz="2794681" rtl="0" eaLnBrk="1" latinLnBrk="0" hangingPunct="1">
        <a:defRPr kumimoji="1" sz="5501" kern="1200">
          <a:solidFill>
            <a:schemeClr val="tx1"/>
          </a:solidFill>
          <a:latin typeface="+mn-lt"/>
          <a:ea typeface="+mn-ea"/>
          <a:cs typeface="+mn-cs"/>
        </a:defRPr>
      </a:lvl4pPr>
      <a:lvl5pPr marL="5589361" algn="l" defTabSz="2794681" rtl="0" eaLnBrk="1" latinLnBrk="0" hangingPunct="1">
        <a:defRPr kumimoji="1" sz="5501" kern="1200">
          <a:solidFill>
            <a:schemeClr val="tx1"/>
          </a:solidFill>
          <a:latin typeface="+mn-lt"/>
          <a:ea typeface="+mn-ea"/>
          <a:cs typeface="+mn-cs"/>
        </a:defRPr>
      </a:lvl5pPr>
      <a:lvl6pPr marL="6986702" algn="l" defTabSz="2794681" rtl="0" eaLnBrk="1" latinLnBrk="0" hangingPunct="1">
        <a:defRPr kumimoji="1" sz="5501" kern="1200">
          <a:solidFill>
            <a:schemeClr val="tx1"/>
          </a:solidFill>
          <a:latin typeface="+mn-lt"/>
          <a:ea typeface="+mn-ea"/>
          <a:cs typeface="+mn-cs"/>
        </a:defRPr>
      </a:lvl6pPr>
      <a:lvl7pPr marL="8384042" algn="l" defTabSz="2794681" rtl="0" eaLnBrk="1" latinLnBrk="0" hangingPunct="1">
        <a:defRPr kumimoji="1" sz="5501" kern="1200">
          <a:solidFill>
            <a:schemeClr val="tx1"/>
          </a:solidFill>
          <a:latin typeface="+mn-lt"/>
          <a:ea typeface="+mn-ea"/>
          <a:cs typeface="+mn-cs"/>
        </a:defRPr>
      </a:lvl7pPr>
      <a:lvl8pPr marL="9781383" algn="l" defTabSz="2794681" rtl="0" eaLnBrk="1" latinLnBrk="0" hangingPunct="1">
        <a:defRPr kumimoji="1" sz="5501" kern="1200">
          <a:solidFill>
            <a:schemeClr val="tx1"/>
          </a:solidFill>
          <a:latin typeface="+mn-lt"/>
          <a:ea typeface="+mn-ea"/>
          <a:cs typeface="+mn-cs"/>
        </a:defRPr>
      </a:lvl8pPr>
      <a:lvl9pPr marL="11178723" algn="l" defTabSz="2794681" rtl="0" eaLnBrk="1" latinLnBrk="0" hangingPunct="1">
        <a:defRPr kumimoji="1" sz="55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下矢印 35"/>
          <p:cNvSpPr/>
          <p:nvPr/>
        </p:nvSpPr>
        <p:spPr>
          <a:xfrm>
            <a:off x="539395" y="13319920"/>
            <a:ext cx="2191896" cy="11661803"/>
          </a:xfrm>
          <a:prstGeom prst="downArrow">
            <a:avLst/>
          </a:prstGeom>
          <a:solidFill>
            <a:srgbClr val="00B0F0">
              <a:alpha val="35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471094" y="13466123"/>
            <a:ext cx="9213979" cy="1006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ja-JP" altLang="en-US" sz="3600" dirty="0" smtClean="0"/>
              <a:t>ツイートから時間</a:t>
            </a:r>
            <a:r>
              <a:rPr lang="ja-JP" altLang="en-US" sz="3600" dirty="0"/>
              <a:t>と本文のみを抽出する</a:t>
            </a:r>
            <a:r>
              <a:rPr lang="ja-JP" altLang="en-US" sz="3600" dirty="0" smtClean="0"/>
              <a:t>ためのプログラム</a:t>
            </a:r>
            <a:r>
              <a:rPr lang="ja-JP" altLang="en-US" sz="3600" dirty="0"/>
              <a:t>を作成</a:t>
            </a:r>
            <a:r>
              <a:rPr lang="ja-JP" altLang="en-US" sz="3600" dirty="0" smtClean="0"/>
              <a:t>する．</a:t>
            </a:r>
            <a:endParaRPr lang="en-US" altLang="ja-JP" sz="3600" dirty="0" smtClean="0"/>
          </a:p>
          <a:p>
            <a:pPr marL="742950" indent="-742950">
              <a:buFont typeface="+mj-lt"/>
              <a:buAutoNum type="arabicPeriod"/>
            </a:pPr>
            <a:endParaRPr lang="en-US" altLang="ja-JP" sz="3600" dirty="0" smtClean="0"/>
          </a:p>
          <a:p>
            <a:pPr marL="742950" indent="-742950">
              <a:buFont typeface="+mj-lt"/>
              <a:buAutoNum type="arabicPeriod"/>
            </a:pPr>
            <a:endParaRPr lang="en-US" altLang="ja-JP" sz="3600" dirty="0" smtClean="0"/>
          </a:p>
          <a:p>
            <a:pPr marL="742950" indent="-742950">
              <a:buFont typeface="+mj-lt"/>
              <a:buAutoNum type="arabicPeriod"/>
            </a:pPr>
            <a:r>
              <a:rPr lang="en-US" altLang="ja-JP" sz="3600" dirty="0"/>
              <a:t>GitHub Status</a:t>
            </a:r>
            <a:r>
              <a:rPr lang="ja-JP" altLang="en-US" sz="3600" dirty="0"/>
              <a:t>を参考に障害発生から復旧までの時間を指定し</a:t>
            </a:r>
            <a:r>
              <a:rPr lang="en-US" altLang="ja-JP" sz="3600" dirty="0"/>
              <a:t>Twitter</a:t>
            </a:r>
            <a:r>
              <a:rPr lang="ja-JP" altLang="en-US" sz="3600" dirty="0"/>
              <a:t>で検索</a:t>
            </a:r>
            <a:r>
              <a:rPr lang="ja-JP" altLang="en-US" sz="3600" dirty="0" smtClean="0"/>
              <a:t>する．</a:t>
            </a:r>
            <a:endParaRPr lang="en-US" altLang="ja-JP" sz="3600" dirty="0" smtClean="0"/>
          </a:p>
          <a:p>
            <a:pPr marL="742950" indent="-742950">
              <a:buFont typeface="+mj-lt"/>
              <a:buAutoNum type="arabicPeriod"/>
            </a:pPr>
            <a:endParaRPr lang="en-US" altLang="ja-JP" sz="3600" dirty="0" smtClean="0"/>
          </a:p>
          <a:p>
            <a:pPr marL="742950" indent="-742950">
              <a:buFont typeface="+mj-lt"/>
              <a:buAutoNum type="arabicPeriod"/>
            </a:pPr>
            <a:endParaRPr lang="ja-JP" alt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altLang="ja-JP" sz="3600" dirty="0" smtClean="0"/>
              <a:t>1</a:t>
            </a:r>
            <a:r>
              <a:rPr lang="ja-JP" altLang="en-US" sz="3600" dirty="0" smtClean="0"/>
              <a:t>で作成</a:t>
            </a:r>
            <a:r>
              <a:rPr lang="ja-JP" altLang="en-US" sz="3600" dirty="0"/>
              <a:t>した</a:t>
            </a:r>
            <a:r>
              <a:rPr lang="ja-JP" altLang="en-US" sz="3600" dirty="0" smtClean="0"/>
              <a:t>プログラムを</a:t>
            </a:r>
            <a:r>
              <a:rPr lang="ja-JP" altLang="en-US" sz="3600" dirty="0"/>
              <a:t>使用して検索結果からデータを抽出</a:t>
            </a:r>
            <a:r>
              <a:rPr lang="ja-JP" altLang="en-US" sz="3600" dirty="0" smtClean="0"/>
              <a:t>する．</a:t>
            </a:r>
            <a:endParaRPr lang="en-US" altLang="ja-JP" sz="3600" dirty="0" smtClean="0"/>
          </a:p>
          <a:p>
            <a:pPr marL="742950" indent="-742950">
              <a:buFont typeface="+mj-lt"/>
              <a:buAutoNum type="arabicPeriod"/>
            </a:pPr>
            <a:endParaRPr lang="en-US" altLang="ja-JP" sz="3600" dirty="0"/>
          </a:p>
          <a:p>
            <a:pPr marL="742950" indent="-742950">
              <a:buFont typeface="+mj-lt"/>
              <a:buAutoNum type="arabicPeriod"/>
            </a:pPr>
            <a:endParaRPr lang="ja-JP" altLang="en-US" sz="3600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 smtClean="0"/>
              <a:t>テキストマイニングによる頻出</a:t>
            </a:r>
            <a:r>
              <a:rPr lang="ja-JP" altLang="en-US" sz="3600" dirty="0"/>
              <a:t>単語の抽出を行い，どのような</a:t>
            </a:r>
            <a:r>
              <a:rPr lang="ja-JP" altLang="en-US" sz="3600" dirty="0" smtClean="0"/>
              <a:t>反応が多いのか分析する．</a:t>
            </a:r>
            <a:endParaRPr lang="en-US" altLang="ja-JP" sz="3600" dirty="0" smtClean="0"/>
          </a:p>
          <a:p>
            <a:pPr marL="742950" indent="-742950">
              <a:buFont typeface="+mj-lt"/>
              <a:buAutoNum type="arabicPeriod"/>
            </a:pPr>
            <a:endParaRPr lang="en-US" altLang="ja-JP" sz="3600" dirty="0" smtClean="0"/>
          </a:p>
          <a:p>
            <a:pPr marL="742950" indent="-742950">
              <a:buFont typeface="+mj-lt"/>
              <a:buAutoNum type="arabicPeriod"/>
            </a:pPr>
            <a:endParaRPr lang="ja-JP" altLang="en-US" sz="3600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/>
              <a:t>分析</a:t>
            </a:r>
            <a:r>
              <a:rPr lang="ja-JP" altLang="en-US" sz="3600" dirty="0" smtClean="0"/>
              <a:t>結果</a:t>
            </a:r>
            <a:r>
              <a:rPr lang="ja-JP" altLang="en-US" sz="3600" dirty="0"/>
              <a:t>を基に，リスク対策案を</a:t>
            </a:r>
            <a:r>
              <a:rPr lang="ja-JP" altLang="en-US" sz="3600" dirty="0" smtClean="0"/>
              <a:t>考察する．</a:t>
            </a:r>
            <a:endParaRPr lang="en-US" altLang="ja-JP" sz="36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03397" y="729653"/>
            <a:ext cx="19738555" cy="1215844"/>
          </a:xfrm>
          <a:prstGeom prst="rect">
            <a:avLst/>
          </a:prstGeom>
          <a:noFill/>
        </p:spPr>
        <p:txBody>
          <a:bodyPr wrap="square" lIns="272480" tIns="136238" rIns="272480" bIns="136238" rtlCol="0">
            <a:spAutoFit/>
          </a:bodyPr>
          <a:lstStyle/>
          <a:p>
            <a:pPr algn="ctr"/>
            <a:r>
              <a:rPr lang="en-US" altLang="ja-JP" sz="6113" dirty="0" smtClean="0">
                <a:effectLst>
                  <a:glow rad="101600">
                    <a:srgbClr val="FFE880">
                      <a:tint val="20000"/>
                      <a:alpha val="60000"/>
                    </a:srgbClr>
                  </a:glow>
                </a:effectLst>
                <a:latin typeface="+mj-lt"/>
              </a:rPr>
              <a:t>Web</a:t>
            </a:r>
            <a:r>
              <a:rPr lang="ja-JP" altLang="en-US" sz="6113" dirty="0" smtClean="0">
                <a:effectLst>
                  <a:glow rad="101600">
                    <a:srgbClr val="FFE880">
                      <a:tint val="20000"/>
                      <a:alpha val="60000"/>
                    </a:srgbClr>
                  </a:glow>
                </a:effectLst>
                <a:latin typeface="+mj-lt"/>
              </a:rPr>
              <a:t>サービスの障害発生に対する影響調査</a:t>
            </a:r>
            <a:endParaRPr lang="ja-JP" altLang="en-US" sz="6113" dirty="0">
              <a:effectLst>
                <a:glow rad="101600">
                  <a:srgbClr val="FFE880">
                    <a:tint val="20000"/>
                    <a:alpha val="60000"/>
                  </a:srgbClr>
                </a:glow>
              </a:effectLst>
              <a:latin typeface="+mj-lt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6939" y="1885401"/>
            <a:ext cx="19738555" cy="1042270"/>
          </a:xfrm>
          <a:prstGeom prst="rect">
            <a:avLst/>
          </a:prstGeom>
          <a:noFill/>
        </p:spPr>
        <p:txBody>
          <a:bodyPr wrap="square" lIns="272480" tIns="136238" rIns="272480" bIns="136238" rtlCol="0">
            <a:spAutoFit/>
          </a:bodyPr>
          <a:lstStyle/>
          <a:p>
            <a:pPr algn="ctr"/>
            <a:r>
              <a:rPr lang="en-US" altLang="ja-JP" sz="4985" b="1" dirty="0">
                <a:latin typeface="+mn-ea"/>
              </a:rPr>
              <a:t>PM</a:t>
            </a:r>
            <a:r>
              <a:rPr lang="ja-JP" altLang="en-US" sz="4985" b="1" dirty="0">
                <a:latin typeface="+mn-ea"/>
              </a:rPr>
              <a:t>コース　矢吹研究室　</a:t>
            </a:r>
            <a:r>
              <a:rPr lang="en-US" altLang="ja-JP" sz="4985" b="1" dirty="0">
                <a:latin typeface="+mn-ea"/>
              </a:rPr>
              <a:t>1442012</a:t>
            </a:r>
            <a:r>
              <a:rPr lang="ja-JP" altLang="en-US" sz="4985" b="1" dirty="0">
                <a:latin typeface="+mn-ea"/>
              </a:rPr>
              <a:t>　岩瀬翔</a:t>
            </a:r>
          </a:p>
        </p:txBody>
      </p:sp>
      <p:sp>
        <p:nvSpPr>
          <p:cNvPr id="8" name="右矢印 7"/>
          <p:cNvSpPr/>
          <p:nvPr/>
        </p:nvSpPr>
        <p:spPr>
          <a:xfrm>
            <a:off x="9445315" y="5339262"/>
            <a:ext cx="3293225" cy="1205104"/>
          </a:xfrm>
          <a:prstGeom prst="rightArrow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4890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2987773" y="4718142"/>
            <a:ext cx="73593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/>
              <a:t>ソフトウェア開発プロジェクト</a:t>
            </a:r>
            <a:r>
              <a:rPr lang="ja-JP" altLang="en-US" sz="4400" dirty="0"/>
              <a:t>の進捗に影響</a:t>
            </a:r>
            <a:r>
              <a:rPr lang="ja-JP" altLang="en-US" sz="4400" dirty="0" smtClean="0"/>
              <a:t>する</a:t>
            </a:r>
            <a:endParaRPr lang="en-US" altLang="ja-JP" sz="4400" dirty="0"/>
          </a:p>
        </p:txBody>
      </p:sp>
      <p:pic>
        <p:nvPicPr>
          <p:cNvPr id="1026" name="Picture 2" descr="「github」の画像検索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62" y="3833086"/>
            <a:ext cx="4545802" cy="168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「slack」の画像検索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540" y="3885387"/>
            <a:ext cx="2922584" cy="1461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「skype」の画像検索結果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8" t="33670" r="12739" b="9929"/>
          <a:stretch/>
        </p:blipFill>
        <p:spPr bwMode="auto">
          <a:xfrm>
            <a:off x="1471095" y="5230019"/>
            <a:ext cx="3104212" cy="1437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角丸四角形 11"/>
          <p:cNvSpPr/>
          <p:nvPr/>
        </p:nvSpPr>
        <p:spPr>
          <a:xfrm>
            <a:off x="882807" y="2914418"/>
            <a:ext cx="3239860" cy="1071384"/>
          </a:xfrm>
          <a:prstGeom prst="roundRect">
            <a:avLst/>
          </a:prstGeom>
          <a:solidFill>
            <a:schemeClr val="bg1"/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>
                <a:solidFill>
                  <a:schemeClr val="tx1"/>
                </a:solidFill>
              </a:rPr>
              <a:t>背景</a:t>
            </a:r>
          </a:p>
        </p:txBody>
      </p:sp>
      <p:pic>
        <p:nvPicPr>
          <p:cNvPr id="1034" name="Picture 10" descr="「Google Drive」の画像検索結果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2" t="29975" r="9271" b="35166"/>
          <a:stretch/>
        </p:blipFill>
        <p:spPr bwMode="auto">
          <a:xfrm>
            <a:off x="4824540" y="5471225"/>
            <a:ext cx="4046256" cy="85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角丸四角形 62"/>
          <p:cNvSpPr/>
          <p:nvPr/>
        </p:nvSpPr>
        <p:spPr>
          <a:xfrm>
            <a:off x="841667" y="6721754"/>
            <a:ext cx="3239860" cy="1071384"/>
          </a:xfrm>
          <a:prstGeom prst="roundRect">
            <a:avLst/>
          </a:prstGeom>
          <a:solidFill>
            <a:schemeClr val="bg1"/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>
                <a:solidFill>
                  <a:schemeClr val="tx1"/>
                </a:solidFill>
              </a:rPr>
              <a:t>目的</a:t>
            </a:r>
          </a:p>
        </p:txBody>
      </p:sp>
      <p:sp>
        <p:nvSpPr>
          <p:cNvPr id="53" name="正方形/長方形 52"/>
          <p:cNvSpPr/>
          <p:nvPr/>
        </p:nvSpPr>
        <p:spPr>
          <a:xfrm>
            <a:off x="758411" y="7981391"/>
            <a:ext cx="1969280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4000" dirty="0"/>
              <a:t>Web</a:t>
            </a:r>
            <a:r>
              <a:rPr lang="ja-JP" altLang="en-US" sz="4000" dirty="0"/>
              <a:t>サービスの障害が発生した場合どれほどの人に，どのような影響が及ぶか</a:t>
            </a:r>
            <a:r>
              <a:rPr lang="ja-JP" altLang="en-US" sz="4000" dirty="0" smtClean="0"/>
              <a:t>調査する．</a:t>
            </a:r>
            <a:r>
              <a:rPr lang="ja-JP" altLang="en-US" sz="4000" dirty="0"/>
              <a:t>また，それに対する対策案の</a:t>
            </a:r>
            <a:r>
              <a:rPr lang="ja-JP" altLang="en-US" sz="4000" dirty="0" smtClean="0"/>
              <a:t>考案する．</a:t>
            </a:r>
            <a:endParaRPr lang="ja-JP" altLang="en-US" sz="4000" dirty="0"/>
          </a:p>
        </p:txBody>
      </p:sp>
      <p:sp>
        <p:nvSpPr>
          <p:cNvPr id="54" name="正方形/長方形 53"/>
          <p:cNvSpPr/>
          <p:nvPr/>
        </p:nvSpPr>
        <p:spPr>
          <a:xfrm>
            <a:off x="867608" y="26835412"/>
            <a:ext cx="197890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48005" indent="-1048005">
              <a:buFont typeface="+mj-lt"/>
              <a:buAutoNum type="arabicPeriod"/>
            </a:pPr>
            <a:r>
              <a:rPr lang="ja-JP" altLang="en-US" sz="3600" dirty="0"/>
              <a:t>時間帯，曜日を加味して分析を行うことも検討</a:t>
            </a:r>
            <a:r>
              <a:rPr lang="ja-JP" altLang="en-US" sz="3600" dirty="0" smtClean="0"/>
              <a:t>する．</a:t>
            </a:r>
            <a:endParaRPr lang="en-US" altLang="ja-JP" sz="3600" dirty="0" smtClean="0"/>
          </a:p>
          <a:p>
            <a:pPr marL="1048005" indent="-1048005">
              <a:buFont typeface="+mj-lt"/>
              <a:buAutoNum type="arabicPeriod"/>
            </a:pPr>
            <a:r>
              <a:rPr lang="ja-JP" altLang="en-US" sz="3600" dirty="0" smtClean="0"/>
              <a:t>集めた</a:t>
            </a:r>
            <a:r>
              <a:rPr lang="ja-JP" altLang="en-US" sz="3600" dirty="0"/>
              <a:t>ツイート本文のデータからテキストマイニングにより頻出単語を抽出し，多くツイートされている</a:t>
            </a:r>
            <a:r>
              <a:rPr lang="ja-JP" altLang="en-US" sz="3600" dirty="0" smtClean="0"/>
              <a:t>単語を</a:t>
            </a:r>
            <a:r>
              <a:rPr lang="ja-JP" altLang="en-US" sz="3600" dirty="0"/>
              <a:t>分析</a:t>
            </a:r>
            <a:r>
              <a:rPr lang="ja-JP" altLang="en-US" sz="3600" dirty="0" smtClean="0"/>
              <a:t>する．</a:t>
            </a:r>
            <a:endParaRPr lang="en-US" altLang="ja-JP" sz="3600" dirty="0" smtClean="0"/>
          </a:p>
          <a:p>
            <a:pPr marL="1048005" indent="-1048005">
              <a:buFont typeface="+mj-lt"/>
              <a:buAutoNum type="arabicPeriod"/>
            </a:pPr>
            <a:r>
              <a:rPr lang="ja-JP" altLang="en-US" sz="3600" dirty="0" smtClean="0"/>
              <a:t>背景</a:t>
            </a:r>
            <a:r>
              <a:rPr lang="ja-JP" altLang="en-US" sz="3600" dirty="0"/>
              <a:t>で述べた他</a:t>
            </a:r>
            <a:r>
              <a:rPr lang="en-US" altLang="ja-JP" sz="3600" dirty="0"/>
              <a:t>Web</a:t>
            </a:r>
            <a:r>
              <a:rPr lang="ja-JP" altLang="en-US" sz="3600" dirty="0"/>
              <a:t>サービスの障害発生についても同様に</a:t>
            </a:r>
            <a:r>
              <a:rPr lang="ja-JP" altLang="en-US" sz="3600" dirty="0" smtClean="0"/>
              <a:t>調査する．</a:t>
            </a:r>
            <a:endParaRPr lang="ja-JP" altLang="en-US" sz="3600" dirty="0"/>
          </a:p>
          <a:p>
            <a:pPr marL="1048005" indent="-1048005">
              <a:buFont typeface="+mj-lt"/>
              <a:buAutoNum type="arabicPeriod"/>
            </a:pPr>
            <a:r>
              <a:rPr lang="ja-JP" altLang="en-US" sz="3600" dirty="0"/>
              <a:t> </a:t>
            </a:r>
            <a:r>
              <a:rPr lang="en-US" altLang="ja-JP" sz="3600" dirty="0"/>
              <a:t>4 </a:t>
            </a:r>
            <a:r>
              <a:rPr lang="ja-JP" altLang="en-US" sz="3600" dirty="0"/>
              <a:t>つの </a:t>
            </a:r>
            <a:r>
              <a:rPr lang="en-US" altLang="ja-JP" sz="3600" dirty="0"/>
              <a:t>Web </a:t>
            </a:r>
            <a:r>
              <a:rPr lang="ja-JP" altLang="en-US" sz="3600" dirty="0"/>
              <a:t>サービスのデータの調査した上で，障害発生に対するリスク対策案を考察</a:t>
            </a:r>
            <a:r>
              <a:rPr lang="ja-JP" altLang="en-US" sz="3600" dirty="0" smtClean="0"/>
              <a:t>する．</a:t>
            </a:r>
            <a:endParaRPr lang="ja-JP" altLang="en-US" sz="3600" dirty="0"/>
          </a:p>
        </p:txBody>
      </p:sp>
      <p:sp>
        <p:nvSpPr>
          <p:cNvPr id="67" name="角丸四角形 66"/>
          <p:cNvSpPr/>
          <p:nvPr/>
        </p:nvSpPr>
        <p:spPr>
          <a:xfrm>
            <a:off x="809973" y="25495106"/>
            <a:ext cx="4289349" cy="1071384"/>
          </a:xfrm>
          <a:prstGeom prst="roundRect">
            <a:avLst/>
          </a:prstGeom>
          <a:solidFill>
            <a:schemeClr val="bg1"/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>
                <a:solidFill>
                  <a:schemeClr val="tx1"/>
                </a:solidFill>
              </a:rPr>
              <a:t>今後の計画</a:t>
            </a:r>
          </a:p>
        </p:txBody>
      </p:sp>
      <p:sp>
        <p:nvSpPr>
          <p:cNvPr id="62" name="角丸四角形 61"/>
          <p:cNvSpPr/>
          <p:nvPr/>
        </p:nvSpPr>
        <p:spPr>
          <a:xfrm>
            <a:off x="897664" y="9584243"/>
            <a:ext cx="3239860" cy="1071384"/>
          </a:xfrm>
          <a:prstGeom prst="roundRect">
            <a:avLst/>
          </a:prstGeom>
          <a:solidFill>
            <a:schemeClr val="bg1"/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>
                <a:solidFill>
                  <a:schemeClr val="tx1"/>
                </a:solidFill>
              </a:rPr>
              <a:t>方法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10685074" y="10940116"/>
            <a:ext cx="103188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dirty="0"/>
              <a:t>各障害の発生から復旧までに投稿されたツイートの数の</a:t>
            </a:r>
            <a:r>
              <a:rPr lang="ja-JP" altLang="en-US" sz="3600" dirty="0" smtClean="0"/>
              <a:t>グラフと</a:t>
            </a:r>
            <a:r>
              <a:rPr lang="ja-JP" altLang="en-US" sz="3600" dirty="0"/>
              <a:t>，各障害の発生から復旧までの時間で </a:t>
            </a:r>
            <a:r>
              <a:rPr lang="en-US" altLang="ja-JP" sz="3600" dirty="0"/>
              <a:t>2 </a:t>
            </a:r>
            <a:r>
              <a:rPr lang="ja-JP" altLang="en-US" sz="3600" dirty="0" smtClean="0"/>
              <a:t>つグラフ</a:t>
            </a:r>
            <a:r>
              <a:rPr lang="ja-JP" altLang="en-US" sz="3600" dirty="0"/>
              <a:t>を作成した．</a:t>
            </a:r>
          </a:p>
        </p:txBody>
      </p:sp>
      <p:sp>
        <p:nvSpPr>
          <p:cNvPr id="20" name="角丸四角形 19"/>
          <p:cNvSpPr/>
          <p:nvPr/>
        </p:nvSpPr>
        <p:spPr>
          <a:xfrm>
            <a:off x="11069536" y="9612206"/>
            <a:ext cx="4026010" cy="1071384"/>
          </a:xfrm>
          <a:prstGeom prst="roundRect">
            <a:avLst/>
          </a:prstGeom>
          <a:solidFill>
            <a:schemeClr val="bg1"/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>
                <a:solidFill>
                  <a:schemeClr val="tx1"/>
                </a:solidFill>
              </a:rPr>
              <a:t>進捗状況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13418327" y="16893267"/>
            <a:ext cx="4852391" cy="421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139" dirty="0"/>
              <a:t>図 </a:t>
            </a:r>
            <a:r>
              <a:rPr lang="en-US" altLang="ja-JP" sz="2139" dirty="0" smtClean="0"/>
              <a:t>1</a:t>
            </a:r>
            <a:r>
              <a:rPr lang="ja-JP" altLang="en-US" sz="2139" dirty="0" smtClean="0"/>
              <a:t>　各障害</a:t>
            </a:r>
            <a:r>
              <a:rPr lang="ja-JP" altLang="en-US" sz="2139" dirty="0"/>
              <a:t>の発生から復旧までの時間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13783703" y="21591168"/>
            <a:ext cx="4216242" cy="421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139" dirty="0"/>
              <a:t>図 </a:t>
            </a:r>
            <a:r>
              <a:rPr lang="en-US" altLang="ja-JP" sz="2139" dirty="0"/>
              <a:t>2 </a:t>
            </a:r>
            <a:r>
              <a:rPr lang="ja-JP" altLang="en-US" sz="2139" dirty="0" smtClean="0"/>
              <a:t>　各障害</a:t>
            </a:r>
            <a:r>
              <a:rPr lang="ja-JP" altLang="en-US" sz="2139" dirty="0"/>
              <a:t>発生時のツイート数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9296963" y="4426383"/>
            <a:ext cx="29546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ja-JP" altLang="en-US" sz="5400" dirty="0">
                <a:solidFill>
                  <a:srgbClr val="FF0000"/>
                </a:solidFill>
              </a:rPr>
              <a:t>障害発生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738649" y="10930546"/>
            <a:ext cx="1012587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dirty="0"/>
              <a:t>ソフトウェア開発プロジェクトにおいて使用する代表的な </a:t>
            </a:r>
            <a:r>
              <a:rPr lang="en-US" altLang="ja-JP" sz="3600" dirty="0"/>
              <a:t>Web </a:t>
            </a:r>
            <a:r>
              <a:rPr lang="ja-JP" altLang="en-US" sz="3600" dirty="0"/>
              <a:t>サービスである </a:t>
            </a:r>
            <a:r>
              <a:rPr lang="en-US" altLang="ja-JP" sz="3600" dirty="0"/>
              <a:t>GitHub </a:t>
            </a:r>
            <a:r>
              <a:rPr lang="ja-JP" altLang="en-US" sz="3600" dirty="0"/>
              <a:t>の障害発生時</a:t>
            </a:r>
            <a:r>
              <a:rPr lang="ja-JP" altLang="en-US" sz="3600" dirty="0" smtClean="0"/>
              <a:t>の状況</a:t>
            </a:r>
            <a:r>
              <a:rPr lang="ja-JP" altLang="en-US" sz="3600" dirty="0"/>
              <a:t>について調査する．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10685301" y="22021962"/>
            <a:ext cx="999924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000" dirty="0" smtClean="0"/>
              <a:t>考察</a:t>
            </a:r>
            <a:endParaRPr lang="en-US" altLang="ja-JP" sz="4000" dirty="0"/>
          </a:p>
          <a:p>
            <a:pPr marL="1048005" indent="-1048005">
              <a:buFont typeface="+mj-lt"/>
              <a:buAutoNum type="arabicPeriod"/>
            </a:pPr>
            <a:r>
              <a:rPr lang="ja-JP" altLang="en-US" sz="3600" dirty="0"/>
              <a:t>曜日や時間帯等によって取得したツイートの数に幅が</a:t>
            </a:r>
            <a:r>
              <a:rPr lang="ja-JP" altLang="en-US" sz="3600" dirty="0" smtClean="0"/>
              <a:t>ある．土日祝日や深夜でも反応する人は一定数存在する．</a:t>
            </a:r>
            <a:endParaRPr lang="en-US" altLang="ja-JP" sz="3600" dirty="0" smtClean="0"/>
          </a:p>
          <a:p>
            <a:pPr marL="1048005" indent="-1048005">
              <a:buFont typeface="+mj-lt"/>
              <a:buAutoNum type="arabicPeriod"/>
            </a:pPr>
            <a:r>
              <a:rPr lang="ja-JP" altLang="en-US" sz="3600" dirty="0" smtClean="0"/>
              <a:t>障害</a:t>
            </a:r>
            <a:r>
              <a:rPr lang="ja-JP" altLang="en-US" sz="3600" dirty="0"/>
              <a:t>の発生・復旧報告が</a:t>
            </a:r>
            <a:r>
              <a:rPr lang="en-US" altLang="ja-JP" sz="3600" dirty="0"/>
              <a:t>GitHub Status</a:t>
            </a:r>
            <a:r>
              <a:rPr lang="ja-JP" altLang="en-US" sz="3600" dirty="0"/>
              <a:t>よりも平均約 </a:t>
            </a:r>
            <a:r>
              <a:rPr lang="en-US" altLang="ja-JP" sz="3600" dirty="0"/>
              <a:t>7.7 </a:t>
            </a:r>
            <a:r>
              <a:rPr lang="ja-JP" altLang="en-US" sz="3600" dirty="0"/>
              <a:t>分ほど</a:t>
            </a:r>
            <a:r>
              <a:rPr lang="ja-JP" altLang="en-US" sz="3600" dirty="0" smtClean="0"/>
              <a:t>速い．</a:t>
            </a:r>
            <a:endParaRPr lang="ja-JP" altLang="en-US" sz="36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77671" y="12646272"/>
            <a:ext cx="6733704" cy="404127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72274" y="17463424"/>
            <a:ext cx="6639101" cy="397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63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" val="6d89bb2a-4450-43fc-9411-d137bcd99cec"/>
</p:tagLst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1245</TotalTime>
  <Words>339</Words>
  <Application>Microsoft Office PowerPoint</Application>
  <PresentationFormat>ユーザー設定</PresentationFormat>
  <Paragraphs>34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Calibri</vt:lpstr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A1ポスターの印刷方法</dc:title>
  <dc:creator>yabuki</dc:creator>
  <cp:lastModifiedBy>岩瀬翔</cp:lastModifiedBy>
  <cp:revision>67</cp:revision>
  <cp:lastPrinted>2016-12-14T13:02:49Z</cp:lastPrinted>
  <dcterms:created xsi:type="dcterms:W3CDTF">2012-12-05T03:44:33Z</dcterms:created>
  <dcterms:modified xsi:type="dcterms:W3CDTF">2016-12-14T13:14:23Z</dcterms:modified>
</cp:coreProperties>
</file>