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2BFEE"/>
    <a:srgbClr val="42BFED"/>
    <a:srgbClr val="3FBFED"/>
    <a:srgbClr val="37BFED"/>
    <a:srgbClr val="3CBFED"/>
    <a:srgbClr val="48C3EE"/>
    <a:srgbClr val="57C7EF"/>
    <a:srgbClr val="E7F0F9"/>
    <a:srgbClr val="1D4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2371" autoAdjust="0"/>
  </p:normalViewPr>
  <p:slideViewPr>
    <p:cSldViewPr snapToGrid="0" showGuides="1">
      <p:cViewPr varScale="1">
        <p:scale>
          <a:sx n="35" d="100"/>
          <a:sy n="35" d="100"/>
        </p:scale>
        <p:origin x="4590" y="102"/>
      </p:cViewPr>
      <p:guideLst>
        <p:guide orient="horz" pos="9537"/>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9BDA4AD-8B91-401F-80F3-032CCA4852C5}" type="datetimeFigureOut">
              <a:rPr kumimoji="1" lang="ja-JP" altLang="en-US" smtClean="0"/>
              <a:t>2017/10/6</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7B9D29A-3391-4F60-9DB1-148F2713211C}" type="slidenum">
              <a:rPr kumimoji="1" lang="ja-JP" altLang="en-US" smtClean="0"/>
              <a:t>‹#›</a:t>
            </a:fld>
            <a:endParaRPr kumimoji="1" lang="ja-JP" altLang="en-US"/>
          </a:p>
        </p:txBody>
      </p:sp>
    </p:spTree>
    <p:extLst>
      <p:ext uri="{BB962C8B-B14F-4D97-AF65-F5344CB8AC3E}">
        <p14:creationId xmlns:p14="http://schemas.microsoft.com/office/powerpoint/2010/main" val="3764440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B9D29A-3391-4F60-9DB1-148F2713211C}" type="slidenum">
              <a:rPr kumimoji="1" lang="ja-JP" altLang="en-US" smtClean="0"/>
              <a:t>1</a:t>
            </a:fld>
            <a:endParaRPr kumimoji="1" lang="ja-JP" altLang="en-US"/>
          </a:p>
        </p:txBody>
      </p:sp>
    </p:spTree>
    <p:extLst>
      <p:ext uri="{BB962C8B-B14F-4D97-AF65-F5344CB8AC3E}">
        <p14:creationId xmlns:p14="http://schemas.microsoft.com/office/powerpoint/2010/main" val="12533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2017/10/6</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角丸四角形 114"/>
          <p:cNvSpPr/>
          <p:nvPr/>
        </p:nvSpPr>
        <p:spPr>
          <a:xfrm>
            <a:off x="4809664" y="4852129"/>
            <a:ext cx="3650667"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「仮想通貨」を</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支える技術</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に注目</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31" name="角丸四角形吹き出し 30"/>
          <p:cNvSpPr/>
          <p:nvPr/>
        </p:nvSpPr>
        <p:spPr>
          <a:xfrm rot="10800000">
            <a:off x="603192" y="7116140"/>
            <a:ext cx="8094274" cy="1670673"/>
          </a:xfrm>
          <a:prstGeom prst="wedgeRoundRectCallout">
            <a:avLst>
              <a:gd name="adj1" fmla="val -32245"/>
              <a:gd name="adj2" fmla="val 92477"/>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51633" y="35103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tx1"/>
                </a:solidFill>
              </a:rPr>
              <a:t>１</a:t>
            </a:r>
            <a:endParaRPr kumimoji="1" lang="ja-JP" altLang="en-US" sz="8000" dirty="0">
              <a:solidFill>
                <a:schemeClr val="tx1"/>
              </a:solidFill>
            </a:endParaRPr>
          </a:p>
        </p:txBody>
      </p:sp>
      <p:sp>
        <p:nvSpPr>
          <p:cNvPr id="20" name="テキスト ボックス 19"/>
          <p:cNvSpPr txBox="1"/>
          <p:nvPr/>
        </p:nvSpPr>
        <p:spPr>
          <a:xfrm flipH="1">
            <a:off x="1309880" y="3622662"/>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背 景</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9500688" y="5347239"/>
            <a:ext cx="5091071" cy="3785652"/>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土地管理</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投票</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会社経営</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マネジメント </a:t>
            </a:r>
            <a:r>
              <a:rPr lang="en-US" altLang="ja-JP" sz="4000" dirty="0" smtClean="0">
                <a:latin typeface="小塚ゴシック Pr6N R" panose="020B0400000000000000" pitchFamily="34" charset="-128"/>
                <a:ea typeface="小塚ゴシック Pr6N R" panose="020B0400000000000000" pitchFamily="34" charset="-128"/>
              </a:rPr>
              <a:t>etc.</a:t>
            </a:r>
          </a:p>
        </p:txBody>
      </p:sp>
      <p:sp>
        <p:nvSpPr>
          <p:cNvPr id="17" name="テキスト ボックス 16"/>
          <p:cNvSpPr txBox="1"/>
          <p:nvPr/>
        </p:nvSpPr>
        <p:spPr>
          <a:xfrm>
            <a:off x="2233952" y="769435"/>
            <a:ext cx="18603979" cy="1015663"/>
          </a:xfrm>
          <a:prstGeom prst="rect">
            <a:avLst/>
          </a:prstGeom>
          <a:noFill/>
        </p:spPr>
        <p:txBody>
          <a:bodyPr wrap="square" rtlCol="0">
            <a:spAutoFit/>
          </a:bodyPr>
          <a:lstStyle/>
          <a:p>
            <a:pPr algn="ctr"/>
            <a:r>
              <a:rPr kumimoji="1" lang="ja-JP" altLang="en-US" sz="5800" dirty="0" smtClean="0">
                <a:latin typeface="小塚ゴシック Pro B" panose="020B0800000000000000" pitchFamily="34" charset="-128"/>
                <a:ea typeface="小塚ゴシック Pro B" panose="020B0800000000000000" pitchFamily="34" charset="-128"/>
              </a:rPr>
              <a:t>ブロックチェーン技術を用いたマネジメント法の提案</a:t>
            </a:r>
            <a:endParaRPr kumimoji="1" lang="ja-JP" altLang="en-US" sz="58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lang="en-US" altLang="ja-JP" sz="4000" dirty="0">
                <a:latin typeface="小塚ゴシック Pro M" panose="020B0700000000000000" pitchFamily="34" charset="-128"/>
                <a:ea typeface="小塚ゴシック Pro M" panose="020B0700000000000000" pitchFamily="34" charset="-128"/>
              </a:rPr>
              <a:t>4</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a:t>
            </a:r>
            <a:r>
              <a:rPr kumimoji="1" lang="ja-JP" altLang="en-US" sz="4000" dirty="0" smtClean="0">
                <a:latin typeface="小塚ゴシック Pro M" panose="020B0700000000000000" pitchFamily="34" charset="-128"/>
                <a:ea typeface="小塚ゴシック Pro M" panose="020B0700000000000000" pitchFamily="34" charset="-128"/>
              </a:rPr>
              <a:t>鈴木 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986453" y="27634485"/>
            <a:ext cx="13069544" cy="2308324"/>
          </a:xfrm>
          <a:prstGeom prst="rect">
            <a:avLst/>
          </a:prstGeom>
        </p:spPr>
        <p:txBody>
          <a:bodyPr wrap="square">
            <a:spAutoFit/>
          </a:bodyPr>
          <a:lstStyle/>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smtClean="0">
                <a:latin typeface="小塚ゴシック Pro R" panose="020B0400000000000000" pitchFamily="34" charset="-128"/>
                <a:ea typeface="小塚ゴシック Pro R" panose="020B0400000000000000" pitchFamily="34" charset="-128"/>
              </a:rPr>
              <a:t>Fabric</a:t>
            </a:r>
            <a:r>
              <a:rPr lang="ja-JP" altLang="en-US" sz="3200" dirty="0" smtClean="0">
                <a:latin typeface="小塚ゴシック Pro R" panose="020B0400000000000000" pitchFamily="34" charset="-128"/>
                <a:ea typeface="小塚ゴシック Pro R" panose="020B0400000000000000" pitchFamily="34" charset="-128"/>
              </a:rPr>
              <a:t>を用い，成果物のプロトタイプ作成を開始する。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プロトタイプを実際に研究室内にて稼働させる。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利点・難点をまとめ，学科内で利用する方法を書き出す。</a:t>
            </a:r>
            <a:endParaRPr lang="ja-JP" altLang="en-US" sz="3200" dirty="0">
              <a:latin typeface="小塚ゴシック Pro R" panose="020B0400000000000000" pitchFamily="34" charset="-128"/>
              <a:ea typeface="小塚ゴシック Pro R" panose="020B0400000000000000" pitchFamily="34" charset="-128"/>
            </a:endParaRPr>
          </a:p>
        </p:txBody>
      </p:sp>
      <p:grpSp>
        <p:nvGrpSpPr>
          <p:cNvPr id="42" name="グループ化 41"/>
          <p:cNvGrpSpPr/>
          <p:nvPr/>
        </p:nvGrpSpPr>
        <p:grpSpPr>
          <a:xfrm>
            <a:off x="15119213" y="29777197"/>
            <a:ext cx="6062676" cy="352013"/>
            <a:chOff x="13169510" y="29875492"/>
            <a:chExt cx="6062676" cy="352013"/>
          </a:xfrm>
        </p:grpSpPr>
        <p:sp>
          <p:nvSpPr>
            <p:cNvPr id="153" name="正方形/長方形 152"/>
            <p:cNvSpPr/>
            <p:nvPr/>
          </p:nvSpPr>
          <p:spPr>
            <a:xfrm>
              <a:off x="13169510" y="29888951"/>
              <a:ext cx="4633070"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a:latin typeface="小塚ゴシック Pro M" panose="020B0700000000000000" pitchFamily="34" charset="-128"/>
                  <a:ea typeface="小塚ゴシック Pro M" panose="020B0700000000000000" pitchFamily="34" charset="-128"/>
                </a:rPr>
                <a:t>2017 </a:t>
              </a:r>
              <a:r>
                <a:rPr lang="en-US" altLang="ja-JP" sz="1600" dirty="0" smtClean="0">
                  <a:latin typeface="小塚ゴシック Pro M" panose="020B0700000000000000" pitchFamily="34" charset="-128"/>
                  <a:ea typeface="小塚ゴシック Pro M" panose="020B0700000000000000" pitchFamily="34" charset="-128"/>
                </a:rPr>
                <a:t>Graduation </a:t>
              </a:r>
              <a:r>
                <a:rPr lang="en-US" altLang="ja-JP" sz="1600" dirty="0">
                  <a:latin typeface="小塚ゴシック Pro M" panose="020B0700000000000000" pitchFamily="34" charset="-128"/>
                  <a:ea typeface="小塚ゴシック Pro M" panose="020B0700000000000000" pitchFamily="34" charset="-128"/>
                </a:rPr>
                <a:t>thesis </a:t>
              </a:r>
              <a:r>
                <a:rPr lang="en-US" altLang="ja-JP" sz="1600" dirty="0" smtClean="0">
                  <a:latin typeface="小塚ゴシック Pro M" panose="020B0700000000000000" pitchFamily="34" charset="-128"/>
                  <a:ea typeface="小塚ゴシック Pro M" panose="020B0700000000000000" pitchFamily="34" charset="-128"/>
                </a:rPr>
                <a:t>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t="23334" b="22238"/>
            <a:stretch/>
          </p:blipFill>
          <p:spPr>
            <a:xfrm>
              <a:off x="17724457" y="29875492"/>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4">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167" name="グループ化 166"/>
          <p:cNvGrpSpPr/>
          <p:nvPr/>
        </p:nvGrpSpPr>
        <p:grpSpPr>
          <a:xfrm>
            <a:off x="833118" y="23318753"/>
            <a:ext cx="4629810" cy="2321823"/>
            <a:chOff x="3739998" y="851884"/>
            <a:chExt cx="4629810" cy="2321823"/>
          </a:xfrm>
        </p:grpSpPr>
        <p:sp>
          <p:nvSpPr>
            <p:cNvPr id="168" name="正方形/長方形 167"/>
            <p:cNvSpPr/>
            <p:nvPr/>
          </p:nvSpPr>
          <p:spPr>
            <a:xfrm>
              <a:off x="3822192" y="851884"/>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0</a:t>
              </a:r>
            </a:p>
            <a:p>
              <a:r>
                <a:rPr lang="en-US" altLang="ja-JP" sz="1801" dirty="0">
                  <a:solidFill>
                    <a:schemeClr val="tx1"/>
                  </a:solidFill>
                </a:rPr>
                <a:t>timestamp : 1465154705</a:t>
              </a:r>
            </a:p>
            <a:p>
              <a:r>
                <a:rPr lang="en-US" altLang="ja-JP" sz="1801" dirty="0">
                  <a:solidFill>
                    <a:schemeClr val="tx1"/>
                  </a:solidFill>
                </a:rPr>
                <a:t>data : “my genesis block!!”</a:t>
              </a:r>
            </a:p>
            <a:p>
              <a:r>
                <a:rPr lang="en-US" altLang="ja-JP" sz="1801" dirty="0">
                  <a:solidFill>
                    <a:schemeClr val="accent2">
                      <a:lumMod val="75000"/>
                    </a:schemeClr>
                  </a:solidFill>
                </a:rPr>
                <a:t>hash : 816534932c...8abed4f7d7</a:t>
              </a:r>
            </a:p>
            <a:p>
              <a:r>
                <a:rPr lang="en-US" altLang="ja-JP" sz="1801" dirty="0" err="1">
                  <a:solidFill>
                    <a:srgbClr val="7030A0"/>
                  </a:solidFill>
                </a:rPr>
                <a:t>previousHash</a:t>
              </a:r>
              <a:r>
                <a:rPr lang="en-US" altLang="ja-JP" sz="1801" dirty="0">
                  <a:solidFill>
                    <a:srgbClr val="7030A0"/>
                  </a:solidFill>
                </a:rPr>
                <a:t> : 0  </a:t>
              </a:r>
              <a:endParaRPr lang="ja-JP" altLang="en-US" sz="1801" dirty="0">
                <a:solidFill>
                  <a:srgbClr val="7030A0"/>
                </a:solidFill>
              </a:endParaRPr>
            </a:p>
          </p:txBody>
        </p:sp>
        <p:sp>
          <p:nvSpPr>
            <p:cNvPr id="169" name="テキスト ボックス 168"/>
            <p:cNvSpPr txBox="1"/>
            <p:nvPr/>
          </p:nvSpPr>
          <p:spPr>
            <a:xfrm>
              <a:off x="3739998" y="954626"/>
              <a:ext cx="2291136" cy="678562"/>
            </a:xfrm>
            <a:prstGeom prst="rect">
              <a:avLst/>
            </a:prstGeom>
            <a:noFill/>
          </p:spPr>
          <p:txBody>
            <a:bodyPr wrap="square" rtlCol="0">
              <a:spAutoFit/>
            </a:bodyPr>
            <a:lstStyle/>
            <a:p>
              <a:pPr algn="ctr"/>
              <a:r>
                <a:rPr lang="en-US" altLang="ja-JP" sz="4800" dirty="0"/>
                <a:t>Block 0</a:t>
              </a:r>
              <a:endParaRPr lang="ja-JP" altLang="en-US" sz="4800" dirty="0"/>
            </a:p>
          </p:txBody>
        </p:sp>
      </p:grpSp>
      <p:grpSp>
        <p:nvGrpSpPr>
          <p:cNvPr id="170" name="グループ化 169"/>
          <p:cNvGrpSpPr/>
          <p:nvPr/>
        </p:nvGrpSpPr>
        <p:grpSpPr>
          <a:xfrm>
            <a:off x="10842376" y="23318754"/>
            <a:ext cx="4629810" cy="2321822"/>
            <a:chOff x="6495733" y="3595952"/>
            <a:chExt cx="4629810" cy="2321823"/>
          </a:xfrm>
        </p:grpSpPr>
        <p:sp>
          <p:nvSpPr>
            <p:cNvPr id="173" name="正方形/長方形 172"/>
            <p:cNvSpPr/>
            <p:nvPr/>
          </p:nvSpPr>
          <p:spPr>
            <a:xfrm>
              <a:off x="6577927"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2</a:t>
              </a:r>
            </a:p>
            <a:p>
              <a:r>
                <a:rPr lang="en-US" altLang="ja-JP" sz="1801" dirty="0">
                  <a:solidFill>
                    <a:schemeClr val="tx1"/>
                  </a:solidFill>
                </a:rPr>
                <a:t>timestamp : 1505904920.496</a:t>
              </a:r>
            </a:p>
            <a:p>
              <a:r>
                <a:rPr lang="en-US" altLang="ja-JP" sz="1801" dirty="0">
                  <a:solidFill>
                    <a:schemeClr val="tx1"/>
                  </a:solidFill>
                </a:rPr>
                <a:t>data : “Some data to the second block”</a:t>
              </a:r>
            </a:p>
            <a:p>
              <a:r>
                <a:rPr lang="en-US" altLang="ja-JP" sz="1801" dirty="0">
                  <a:solidFill>
                    <a:schemeClr val="accent4">
                      <a:lumMod val="75000"/>
                    </a:schemeClr>
                  </a:solidFill>
                </a:rPr>
                <a:t>hash : 2f4695c7f0...182c782407</a:t>
              </a:r>
            </a:p>
            <a:p>
              <a:r>
                <a:rPr lang="en-US" altLang="ja-JP" sz="1801" dirty="0" err="1">
                  <a:solidFill>
                    <a:schemeClr val="accent6">
                      <a:lumMod val="75000"/>
                    </a:schemeClr>
                  </a:solidFill>
                </a:rPr>
                <a:t>previousHash</a:t>
              </a:r>
              <a:r>
                <a:rPr lang="en-US" altLang="ja-JP" sz="1801" dirty="0">
                  <a:solidFill>
                    <a:schemeClr val="accent6">
                      <a:lumMod val="75000"/>
                    </a:schemeClr>
                  </a:solidFill>
                </a:rPr>
                <a:t> : 75deb75c46...e1546c46f7</a:t>
              </a:r>
            </a:p>
          </p:txBody>
        </p:sp>
        <p:sp>
          <p:nvSpPr>
            <p:cNvPr id="174" name="テキスト ボックス 173"/>
            <p:cNvSpPr txBox="1"/>
            <p:nvPr/>
          </p:nvSpPr>
          <p:spPr>
            <a:xfrm>
              <a:off x="6495733" y="3698693"/>
              <a:ext cx="2291136" cy="830997"/>
            </a:xfrm>
            <a:prstGeom prst="rect">
              <a:avLst/>
            </a:prstGeom>
            <a:noFill/>
          </p:spPr>
          <p:txBody>
            <a:bodyPr wrap="square" rtlCol="0">
              <a:spAutoFit/>
            </a:bodyPr>
            <a:lstStyle/>
            <a:p>
              <a:pPr algn="ctr"/>
              <a:r>
                <a:rPr lang="en-US" altLang="ja-JP" sz="4800" dirty="0"/>
                <a:t>Block 2</a:t>
              </a:r>
              <a:endParaRPr lang="ja-JP" altLang="en-US" sz="4800" dirty="0"/>
            </a:p>
          </p:txBody>
        </p:sp>
      </p:grpSp>
      <p:grpSp>
        <p:nvGrpSpPr>
          <p:cNvPr id="175" name="グループ化 174"/>
          <p:cNvGrpSpPr/>
          <p:nvPr/>
        </p:nvGrpSpPr>
        <p:grpSpPr>
          <a:xfrm>
            <a:off x="5837747" y="23318754"/>
            <a:ext cx="4629810" cy="2321822"/>
            <a:chOff x="1070978" y="3595952"/>
            <a:chExt cx="4629810" cy="2321823"/>
          </a:xfrm>
        </p:grpSpPr>
        <p:sp>
          <p:nvSpPr>
            <p:cNvPr id="176" name="正方形/長方形 175"/>
            <p:cNvSpPr/>
            <p:nvPr/>
          </p:nvSpPr>
          <p:spPr>
            <a:xfrm>
              <a:off x="1153172"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1</a:t>
              </a:r>
            </a:p>
            <a:p>
              <a:r>
                <a:rPr lang="en-US" altLang="ja-JP" sz="1801" dirty="0">
                  <a:solidFill>
                    <a:schemeClr val="tx1"/>
                  </a:solidFill>
                </a:rPr>
                <a:t>timestamp : 1505904883.755</a:t>
              </a:r>
            </a:p>
            <a:p>
              <a:r>
                <a:rPr lang="en-US" altLang="ja-JP" sz="1801" dirty="0">
                  <a:solidFill>
                    <a:schemeClr val="tx1"/>
                  </a:solidFill>
                </a:rPr>
                <a:t>data : “Some data to the first block”</a:t>
              </a:r>
            </a:p>
            <a:p>
              <a:r>
                <a:rPr lang="en-US" altLang="ja-JP" sz="1801" dirty="0">
                  <a:solidFill>
                    <a:schemeClr val="accent6">
                      <a:lumMod val="75000"/>
                    </a:schemeClr>
                  </a:solidFill>
                </a:rPr>
                <a:t>hash : 75deb75c46...e1546c46f7</a:t>
              </a:r>
            </a:p>
            <a:p>
              <a:r>
                <a:rPr lang="en-US" altLang="ja-JP" sz="1801" dirty="0" err="1">
                  <a:solidFill>
                    <a:schemeClr val="accent2">
                      <a:lumMod val="75000"/>
                    </a:schemeClr>
                  </a:solidFill>
                </a:rPr>
                <a:t>previousHash</a:t>
              </a:r>
              <a:r>
                <a:rPr lang="en-US" altLang="ja-JP" sz="1801" dirty="0">
                  <a:solidFill>
                    <a:schemeClr val="accent2">
                      <a:lumMod val="75000"/>
                    </a:schemeClr>
                  </a:solidFill>
                </a:rPr>
                <a:t> : 816534932c...8abed4f7d7</a:t>
              </a:r>
            </a:p>
          </p:txBody>
        </p:sp>
        <p:sp>
          <p:nvSpPr>
            <p:cNvPr id="177" name="テキスト ボックス 176"/>
            <p:cNvSpPr txBox="1"/>
            <p:nvPr/>
          </p:nvSpPr>
          <p:spPr>
            <a:xfrm>
              <a:off x="1070978" y="3698693"/>
              <a:ext cx="2291136" cy="830997"/>
            </a:xfrm>
            <a:prstGeom prst="rect">
              <a:avLst/>
            </a:prstGeom>
            <a:noFill/>
          </p:spPr>
          <p:txBody>
            <a:bodyPr wrap="square" rtlCol="0">
              <a:spAutoFit/>
            </a:bodyPr>
            <a:lstStyle/>
            <a:p>
              <a:pPr algn="ctr"/>
              <a:r>
                <a:rPr lang="en-US" altLang="ja-JP" sz="4800" dirty="0"/>
                <a:t>Block 1</a:t>
              </a:r>
              <a:endParaRPr lang="ja-JP" altLang="en-US" sz="4800" dirty="0"/>
            </a:p>
          </p:txBody>
        </p:sp>
      </p:grpSp>
      <p:grpSp>
        <p:nvGrpSpPr>
          <p:cNvPr id="21" name="グループ化 20"/>
          <p:cNvGrpSpPr/>
          <p:nvPr/>
        </p:nvGrpSpPr>
        <p:grpSpPr>
          <a:xfrm>
            <a:off x="14329942" y="4278280"/>
            <a:ext cx="5272808" cy="4776067"/>
            <a:chOff x="14255960" y="4388708"/>
            <a:chExt cx="5272808" cy="4776067"/>
          </a:xfrm>
        </p:grpSpPr>
        <p:grpSp>
          <p:nvGrpSpPr>
            <p:cNvPr id="182" name="グループ化 181"/>
            <p:cNvGrpSpPr/>
            <p:nvPr/>
          </p:nvGrpSpPr>
          <p:grpSpPr>
            <a:xfrm>
              <a:off x="15045231" y="4990024"/>
              <a:ext cx="3653727" cy="3653727"/>
              <a:chOff x="3196590" y="529590"/>
              <a:chExt cx="5798820" cy="5798820"/>
            </a:xfrm>
          </p:grpSpPr>
          <p:sp>
            <p:nvSpPr>
              <p:cNvPr id="183" name="八角形 182"/>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4" name="直線コネクタ 183"/>
              <p:cNvCxnSpPr>
                <a:stCxn id="183" idx="6"/>
                <a:endCxn id="183"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3" idx="6"/>
                <a:endCxn id="183"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3" idx="6"/>
                <a:endCxn id="183"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3" idx="6"/>
                <a:endCxn id="183"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3" idx="6"/>
                <a:endCxn id="183"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83" idx="5"/>
                <a:endCxn id="183"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183" idx="5"/>
                <a:endCxn id="183"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3" idx="5"/>
                <a:endCxn id="183"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3" idx="5"/>
                <a:endCxn id="183"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3" idx="5"/>
                <a:endCxn id="183"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3" idx="4"/>
                <a:endCxn id="183"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3" idx="4"/>
                <a:endCxn id="183"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83" idx="4"/>
                <a:endCxn id="183"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83" idx="7"/>
                <a:endCxn id="183"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83" idx="3"/>
                <a:endCxn id="183"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183" idx="0"/>
                <a:endCxn id="183"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83" idx="7"/>
                <a:endCxn id="183"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3" idx="2"/>
                <a:endCxn id="183"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83" idx="7"/>
                <a:endCxn id="183"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83" idx="7"/>
                <a:endCxn id="183"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17300730" y="4388708"/>
              <a:ext cx="656175" cy="484861"/>
              <a:chOff x="9144000" y="611604"/>
              <a:chExt cx="1041414" cy="769521"/>
            </a:xfrm>
          </p:grpSpPr>
          <p:sp>
            <p:nvSpPr>
              <p:cNvPr id="205" name="片側の 2 つの角を丸めた四角形 20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台形 20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フレーム 20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09" name="グループ化 208"/>
            <p:cNvGrpSpPr/>
            <p:nvPr/>
          </p:nvGrpSpPr>
          <p:grpSpPr>
            <a:xfrm>
              <a:off x="14255960" y="5817733"/>
              <a:ext cx="656175" cy="484861"/>
              <a:chOff x="9144000" y="611604"/>
              <a:chExt cx="1041414" cy="769521"/>
            </a:xfrm>
          </p:grpSpPr>
          <p:sp>
            <p:nvSpPr>
              <p:cNvPr id="210" name="片側の 2 つの角を丸めた四角形 20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1"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2" name="台形 21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3" name="フレーム 21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4" name="グループ化 213"/>
            <p:cNvGrpSpPr/>
            <p:nvPr/>
          </p:nvGrpSpPr>
          <p:grpSpPr>
            <a:xfrm>
              <a:off x="18872568" y="7331180"/>
              <a:ext cx="656175" cy="484861"/>
              <a:chOff x="9144000" y="611604"/>
              <a:chExt cx="1041414" cy="769521"/>
            </a:xfrm>
          </p:grpSpPr>
          <p:sp>
            <p:nvSpPr>
              <p:cNvPr id="215" name="片側の 2 つの角を丸めた四角形 21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6"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7" name="台形 21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8" name="フレーム 21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9" name="グループ化 218"/>
            <p:cNvGrpSpPr/>
            <p:nvPr/>
          </p:nvGrpSpPr>
          <p:grpSpPr>
            <a:xfrm>
              <a:off x="17299542" y="8679914"/>
              <a:ext cx="656175" cy="484861"/>
              <a:chOff x="9144000" y="611604"/>
              <a:chExt cx="1041414" cy="769521"/>
            </a:xfrm>
          </p:grpSpPr>
          <p:sp>
            <p:nvSpPr>
              <p:cNvPr id="220" name="片側の 2 つの角を丸めた四角形 21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1"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2" name="台形 22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3" name="フレーム 22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4" name="グループ化 223"/>
            <p:cNvGrpSpPr/>
            <p:nvPr/>
          </p:nvGrpSpPr>
          <p:grpSpPr>
            <a:xfrm>
              <a:off x="18872593" y="5817733"/>
              <a:ext cx="656175" cy="484861"/>
              <a:chOff x="9144000" y="611604"/>
              <a:chExt cx="1041414" cy="769521"/>
            </a:xfrm>
          </p:grpSpPr>
          <p:sp>
            <p:nvSpPr>
              <p:cNvPr id="225" name="片側の 2 つの角を丸めた四角形 22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6"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7" name="台形 22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8" name="フレーム 22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9" name="グループ化 228"/>
            <p:cNvGrpSpPr/>
            <p:nvPr/>
          </p:nvGrpSpPr>
          <p:grpSpPr>
            <a:xfrm>
              <a:off x="14260506" y="7331180"/>
              <a:ext cx="656175" cy="484861"/>
              <a:chOff x="9144000" y="611604"/>
              <a:chExt cx="1041414" cy="769521"/>
            </a:xfrm>
          </p:grpSpPr>
          <p:sp>
            <p:nvSpPr>
              <p:cNvPr id="230" name="片側の 2 つの角を丸めた四角形 22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1"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2" name="台形 23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3" name="フレーム 23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4" name="グループ化 233"/>
            <p:cNvGrpSpPr/>
            <p:nvPr/>
          </p:nvGrpSpPr>
          <p:grpSpPr>
            <a:xfrm>
              <a:off x="15741693" y="4394365"/>
              <a:ext cx="656175" cy="484861"/>
              <a:chOff x="9144000" y="611604"/>
              <a:chExt cx="1041414" cy="769521"/>
            </a:xfrm>
          </p:grpSpPr>
          <p:sp>
            <p:nvSpPr>
              <p:cNvPr id="235" name="片側の 2 つの角を丸めた四角形 2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6"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7" name="台形 2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フレーム 2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9" name="グループ化 238"/>
            <p:cNvGrpSpPr/>
            <p:nvPr/>
          </p:nvGrpSpPr>
          <p:grpSpPr>
            <a:xfrm>
              <a:off x="15741693" y="8679914"/>
              <a:ext cx="656175" cy="484861"/>
              <a:chOff x="9144000" y="611604"/>
              <a:chExt cx="1041414" cy="769521"/>
            </a:xfrm>
          </p:grpSpPr>
          <p:sp>
            <p:nvSpPr>
              <p:cNvPr id="240" name="片側の 2 つの角を丸めた四角形 23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2" name="台形 24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3" name="フレーム 24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sp>
        <p:nvSpPr>
          <p:cNvPr id="244" name="テキスト ボックス 243"/>
          <p:cNvSpPr txBox="1"/>
          <p:nvPr/>
        </p:nvSpPr>
        <p:spPr>
          <a:xfrm flipH="1">
            <a:off x="15663285" y="9407977"/>
            <a:ext cx="4851287"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1</a:t>
            </a:r>
            <a:r>
              <a:rPr lang="ja-JP" altLang="en-US" sz="2000" dirty="0" smtClean="0">
                <a:latin typeface="小塚ゴシック Pro R" panose="020B0400000000000000" pitchFamily="34" charset="-128"/>
                <a:ea typeface="小塚ゴシック Pro R" panose="020B0400000000000000" pitchFamily="34" charset="-128"/>
              </a:rPr>
              <a:t>　</a:t>
            </a:r>
            <a:r>
              <a:rPr lang="ja-JP" altLang="en-US" sz="2000" dirty="0">
                <a:latin typeface="小塚ゴシック Pro R" panose="020B0400000000000000" pitchFamily="34" charset="-128"/>
                <a:ea typeface="小塚ゴシック Pro R" panose="020B0400000000000000" pitchFamily="34" charset="-128"/>
              </a:rPr>
              <a:t>ブロックチェーン</a:t>
            </a:r>
            <a:r>
              <a:rPr lang="ja-JP" altLang="en-US" sz="2000" dirty="0" smtClean="0">
                <a:latin typeface="小塚ゴシック Pro R" panose="020B0400000000000000" pitchFamily="34" charset="-128"/>
                <a:ea typeface="小塚ゴシック Pro R" panose="020B0400000000000000" pitchFamily="34" charset="-128"/>
              </a:rPr>
              <a:t>ネットワーク図</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54" name="正方形/長方形 253"/>
          <p:cNvSpPr/>
          <p:nvPr/>
        </p:nvSpPr>
        <p:spPr>
          <a:xfrm>
            <a:off x="11820606" y="14279206"/>
            <a:ext cx="9406890" cy="3020977"/>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ブロックチェーン技術を</a:t>
            </a:r>
            <a:r>
              <a:rPr lang="en-US" altLang="ja-JP" sz="3200" dirty="0" smtClean="0">
                <a:latin typeface="小塚ゴシック Pro R" panose="020B0400000000000000" pitchFamily="34" charset="-128"/>
                <a:ea typeface="小塚ゴシック Pro R" panose="020B0400000000000000" pitchFamily="34" charset="-128"/>
              </a:rPr>
              <a:t>PM</a:t>
            </a:r>
            <a:r>
              <a:rPr lang="ja-JP" altLang="en-US" sz="3200" dirty="0" smtClean="0">
                <a:latin typeface="小塚ゴシック Pro R" panose="020B0400000000000000" pitchFamily="34" charset="-128"/>
                <a:ea typeface="小塚ゴシック Pro R" panose="020B0400000000000000" pitchFamily="34" charset="-128"/>
              </a:rPr>
              <a:t>に応用した際に　　得られる利点・難点をまとめる。</a:t>
            </a:r>
            <a:endParaRPr lang="en-US" altLang="ja-JP" sz="3200" dirty="0" smtClean="0">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分散型管理でソフトウェア開発を行える環境を実装する。</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58" name="テキスト ボックス 257"/>
          <p:cNvSpPr txBox="1"/>
          <p:nvPr/>
        </p:nvSpPr>
        <p:spPr>
          <a:xfrm flipH="1">
            <a:off x="14807396" y="22183092"/>
            <a:ext cx="605651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smtClean="0">
                <a:latin typeface="小塚ゴシック Pro R" panose="020B0400000000000000" pitchFamily="34" charset="-128"/>
                <a:ea typeface="小塚ゴシック Pro R" panose="020B0400000000000000" pitchFamily="34" charset="-128"/>
              </a:rPr>
              <a:t>2</a:t>
            </a:r>
            <a:r>
              <a:rPr lang="ja-JP" altLang="en-US" sz="2000" dirty="0" smtClean="0">
                <a:latin typeface="小塚ゴシック Pro R" panose="020B0400000000000000" pitchFamily="34" charset="-128"/>
                <a:ea typeface="小塚ゴシック Pro R" panose="020B0400000000000000" pitchFamily="34" charset="-128"/>
              </a:rPr>
              <a:t>　</a:t>
            </a:r>
            <a:r>
              <a:rPr lang="en-US" altLang="ja-JP" sz="2000" dirty="0" err="1" smtClean="0">
                <a:latin typeface="小塚ゴシック Pro R" panose="020B0400000000000000" pitchFamily="34" charset="-128"/>
                <a:ea typeface="小塚ゴシック Pro R" panose="020B0400000000000000" pitchFamily="34" charset="-128"/>
              </a:rPr>
              <a:t>NaiveChain</a:t>
            </a:r>
            <a:r>
              <a:rPr lang="ja-JP" altLang="en-US" sz="2000" dirty="0" smtClean="0">
                <a:latin typeface="小塚ゴシック Pro R" panose="020B0400000000000000" pitchFamily="34" charset="-128"/>
                <a:ea typeface="小塚ゴシック Pro R" panose="020B0400000000000000" pitchFamily="34" charset="-128"/>
              </a:rPr>
              <a:t>を用いたブロック作成の実行結果</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60" name="正方形/長方形 259"/>
          <p:cNvSpPr/>
          <p:nvPr/>
        </p:nvSpPr>
        <p:spPr>
          <a:xfrm>
            <a:off x="251632" y="9269918"/>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２</a:t>
            </a:r>
            <a:endParaRPr kumimoji="1" lang="ja-JP" altLang="en-US" sz="8000" dirty="0">
              <a:solidFill>
                <a:schemeClr val="tx1"/>
              </a:solidFill>
            </a:endParaRPr>
          </a:p>
        </p:txBody>
      </p:sp>
      <p:sp>
        <p:nvSpPr>
          <p:cNvPr id="261" name="テキスト ボックス 260"/>
          <p:cNvSpPr txBox="1"/>
          <p:nvPr/>
        </p:nvSpPr>
        <p:spPr>
          <a:xfrm flipH="1">
            <a:off x="1309880" y="9398189"/>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目 的</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2" name="正方形/長方形 261"/>
          <p:cNvSpPr/>
          <p:nvPr/>
        </p:nvSpPr>
        <p:spPr>
          <a:xfrm>
            <a:off x="252002" y="1307250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３</a:t>
            </a:r>
            <a:endParaRPr kumimoji="1" lang="ja-JP" altLang="en-US" sz="8000" dirty="0">
              <a:solidFill>
                <a:schemeClr val="tx1"/>
              </a:solidFill>
            </a:endParaRPr>
          </a:p>
        </p:txBody>
      </p:sp>
      <p:sp>
        <p:nvSpPr>
          <p:cNvPr id="263" name="テキスト ボックス 262"/>
          <p:cNvSpPr txBox="1"/>
          <p:nvPr/>
        </p:nvSpPr>
        <p:spPr>
          <a:xfrm flipH="1">
            <a:off x="1309880" y="13176076"/>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手 法</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4" name="正方形/長方形 263"/>
          <p:cNvSpPr/>
          <p:nvPr/>
        </p:nvSpPr>
        <p:spPr>
          <a:xfrm>
            <a:off x="11499092" y="13075950"/>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４</a:t>
            </a:r>
            <a:endParaRPr kumimoji="1" lang="ja-JP" altLang="en-US" sz="8000" dirty="0">
              <a:solidFill>
                <a:schemeClr val="tx1"/>
              </a:solidFill>
            </a:endParaRPr>
          </a:p>
        </p:txBody>
      </p:sp>
      <p:sp>
        <p:nvSpPr>
          <p:cNvPr id="265" name="テキスト ボックス 264"/>
          <p:cNvSpPr txBox="1"/>
          <p:nvPr/>
        </p:nvSpPr>
        <p:spPr>
          <a:xfrm flipH="1">
            <a:off x="12449099" y="13188437"/>
            <a:ext cx="6558655"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想定される成果物</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6" name="正方形/長方形 265"/>
          <p:cNvSpPr/>
          <p:nvPr/>
        </p:nvSpPr>
        <p:spPr>
          <a:xfrm>
            <a:off x="252002" y="171979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５</a:t>
            </a:r>
            <a:endParaRPr kumimoji="1" lang="ja-JP" altLang="en-US" sz="8000" dirty="0">
              <a:solidFill>
                <a:schemeClr val="tx1"/>
              </a:solidFill>
            </a:endParaRPr>
          </a:p>
        </p:txBody>
      </p:sp>
      <p:sp>
        <p:nvSpPr>
          <p:cNvPr id="267" name="テキスト ボックス 266"/>
          <p:cNvSpPr txBox="1"/>
          <p:nvPr/>
        </p:nvSpPr>
        <p:spPr>
          <a:xfrm flipH="1">
            <a:off x="1309880" y="17312869"/>
            <a:ext cx="3287738"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進捗状況</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8" name="正方形/長方形 267"/>
          <p:cNvSpPr/>
          <p:nvPr/>
        </p:nvSpPr>
        <p:spPr>
          <a:xfrm>
            <a:off x="271455" y="2667401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６</a:t>
            </a:r>
            <a:endParaRPr kumimoji="1" lang="ja-JP" altLang="en-US" sz="8000" dirty="0">
              <a:solidFill>
                <a:schemeClr val="tx1"/>
              </a:solidFill>
            </a:endParaRPr>
          </a:p>
        </p:txBody>
      </p:sp>
      <p:sp>
        <p:nvSpPr>
          <p:cNvPr id="269" name="テキスト ボックス 268"/>
          <p:cNvSpPr txBox="1"/>
          <p:nvPr/>
        </p:nvSpPr>
        <p:spPr>
          <a:xfrm flipH="1">
            <a:off x="1347980" y="26789335"/>
            <a:ext cx="4047425"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今後の計画</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70" name="テキスト ボックス 269"/>
          <p:cNvSpPr txBox="1"/>
          <p:nvPr/>
        </p:nvSpPr>
        <p:spPr>
          <a:xfrm flipH="1">
            <a:off x="11068289" y="26212338"/>
            <a:ext cx="474942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3</a:t>
            </a:r>
            <a:r>
              <a:rPr lang="ja-JP" altLang="en-US" sz="2000" dirty="0" smtClean="0">
                <a:latin typeface="小塚ゴシック Pro R" panose="020B0400000000000000" pitchFamily="34" charset="-128"/>
                <a:ea typeface="小塚ゴシック Pro R" panose="020B0400000000000000" pitchFamily="34" charset="-128"/>
              </a:rPr>
              <a:t>　ブロック作成の実行結果の可視化</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71" name="正方形/長方形 270"/>
          <p:cNvSpPr/>
          <p:nvPr/>
        </p:nvSpPr>
        <p:spPr>
          <a:xfrm>
            <a:off x="461337" y="18335268"/>
            <a:ext cx="17963990" cy="768352"/>
          </a:xfrm>
          <a:prstGeom prst="rect">
            <a:avLst/>
          </a:prstGeom>
        </p:spPr>
        <p:txBody>
          <a:bodyPr wrap="square">
            <a:spAutoFit/>
          </a:bodyPr>
          <a:lstStyle/>
          <a:p>
            <a:pPr>
              <a:lnSpc>
                <a:spcPct val="150000"/>
              </a:lnSpc>
            </a:pPr>
            <a:r>
              <a:rPr lang="ja-JP" altLang="en-US" sz="3200" dirty="0" smtClean="0">
                <a:latin typeface="小塚ゴシック Pro R" panose="020B0400000000000000" pitchFamily="34" charset="-128"/>
                <a:ea typeface="小塚ゴシック Pro R" panose="020B0400000000000000" pitchFamily="34" charset="-128"/>
              </a:rPr>
              <a:t>実際のブロックの作成を</a:t>
            </a:r>
            <a:r>
              <a:rPr lang="en-US" altLang="ja-JP" sz="3200" b="1" dirty="0" err="1" smtClean="0">
                <a:latin typeface="小塚ゴシック Pro R" panose="020B0400000000000000" pitchFamily="34" charset="-128"/>
                <a:ea typeface="小塚ゴシック Pro R" panose="020B0400000000000000" pitchFamily="34" charset="-128"/>
              </a:rPr>
              <a:t>NaiveChain</a:t>
            </a:r>
            <a:r>
              <a:rPr lang="ja-JP" altLang="en-US" sz="3200" dirty="0" smtClean="0">
                <a:latin typeface="小塚ゴシック Pro R" panose="020B0400000000000000" pitchFamily="34" charset="-128"/>
                <a:ea typeface="小塚ゴシック Pro R" panose="020B0400000000000000" pitchFamily="34" charset="-128"/>
              </a:rPr>
              <a:t>を用いて行</a:t>
            </a:r>
            <a:r>
              <a:rPr lang="ja-JP" altLang="en-US" sz="3200" dirty="0">
                <a:latin typeface="小塚ゴシック Pro R" panose="020B0400000000000000" pitchFamily="34" charset="-128"/>
                <a:ea typeface="小塚ゴシック Pro R" panose="020B0400000000000000" pitchFamily="34" charset="-128"/>
              </a:rPr>
              <a:t>い</a:t>
            </a:r>
            <a:r>
              <a:rPr lang="ja-JP" altLang="en-US" sz="3200" dirty="0" smtClean="0">
                <a:latin typeface="小塚ゴシック Pro R" panose="020B0400000000000000" pitchFamily="34" charset="-128"/>
                <a:ea typeface="小塚ゴシック Pro R" panose="020B0400000000000000" pitchFamily="34" charset="-128"/>
              </a:rPr>
              <a:t>（図</a:t>
            </a:r>
            <a:r>
              <a:rPr lang="en-US" altLang="ja-JP" sz="3200" dirty="0" smtClean="0">
                <a:latin typeface="小塚ゴシック Pro R" panose="020B0400000000000000" pitchFamily="34" charset="-128"/>
                <a:ea typeface="小塚ゴシック Pro R" panose="020B0400000000000000" pitchFamily="34" charset="-128"/>
              </a:rPr>
              <a:t>2</a:t>
            </a:r>
            <a:r>
              <a:rPr lang="ja-JP" altLang="en-US" sz="3200" dirty="0" smtClean="0">
                <a:latin typeface="小塚ゴシック Pro R" panose="020B0400000000000000" pitchFamily="34" charset="-128"/>
                <a:ea typeface="小塚ゴシック Pro R" panose="020B0400000000000000" pitchFamily="34" charset="-128"/>
              </a:rPr>
              <a:t>），構造とチェーンの繋がりを理解した。</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72" name="正方形/長方形 271"/>
          <p:cNvSpPr/>
          <p:nvPr/>
        </p:nvSpPr>
        <p:spPr>
          <a:xfrm>
            <a:off x="16081242" y="22758900"/>
            <a:ext cx="4797520" cy="4524315"/>
          </a:xfrm>
          <a:prstGeom prst="rect">
            <a:avLst/>
          </a:prstGeom>
          <a:solidFill>
            <a:schemeClr val="accent5">
              <a:lumMod val="20000"/>
              <a:lumOff val="80000"/>
            </a:schemeClr>
          </a:solidFill>
          <a:ln w="38100">
            <a:solidFill>
              <a:schemeClr val="accent1"/>
            </a:solidFill>
          </a:ln>
        </p:spPr>
        <p:txBody>
          <a:bodyPr wrap="square">
            <a:spAutoFit/>
          </a:bodyPr>
          <a:lstStyle/>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チェーンの安全性を維持するため，</a:t>
            </a:r>
            <a:r>
              <a:rPr lang="en-US" altLang="ja-JP" sz="3200" dirty="0" smtClean="0">
                <a:latin typeface="小塚ゴシック Pro B" panose="020B0800000000000000" pitchFamily="34" charset="-128"/>
                <a:ea typeface="小塚ゴシック Pro B" panose="020B0800000000000000" pitchFamily="34" charset="-128"/>
              </a:rPr>
              <a:t>1</a:t>
            </a:r>
            <a:r>
              <a:rPr lang="ja-JP" altLang="en-US" sz="3200" dirty="0" smtClean="0">
                <a:latin typeface="小塚ゴシック Pro B" panose="020B0800000000000000" pitchFamily="34" charset="-128"/>
                <a:ea typeface="小塚ゴシック Pro B" panose="020B0800000000000000" pitchFamily="34" charset="-128"/>
              </a:rPr>
              <a:t>つ前の</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ブロックのハッシュ値が新規作成されたブロックに含まれていることを</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確認した。</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2" name="正方形/長方形 1"/>
          <p:cNvSpPr/>
          <p:nvPr/>
        </p:nvSpPr>
        <p:spPr>
          <a:xfrm>
            <a:off x="615640" y="19474582"/>
            <a:ext cx="20155520" cy="2554545"/>
          </a:xfrm>
          <a:prstGeom prst="rect">
            <a:avLst/>
          </a:prstGeom>
        </p:spPr>
        <p:txBody>
          <a:bodyPr wrap="square">
            <a:spAutoFit/>
          </a:bodyPr>
          <a:lstStyle/>
          <a:p>
            <a:r>
              <a:rPr lang="en-US" altLang="ja-JP" sz="2000" dirty="0">
                <a:latin typeface="小塚ゴシック Pro H" panose="020B0800000000000000" pitchFamily="34" charset="-128"/>
                <a:ea typeface="小塚ゴシック Pro H" panose="020B0800000000000000" pitchFamily="34" charset="-128"/>
              </a:rPr>
              <a:t>[{"index":0,</a:t>
            </a:r>
            <a:r>
              <a:rPr lang="en-US" altLang="ja-JP" sz="2000" dirty="0">
                <a:solidFill>
                  <a:srgbClr val="7030A0"/>
                </a:solidFill>
                <a:latin typeface="小塚ゴシック Pro H" panose="020B0800000000000000" pitchFamily="34" charset="-128"/>
                <a:ea typeface="小塚ゴシック Pro H" panose="020B0800000000000000" pitchFamily="34" charset="-128"/>
              </a:rPr>
              <a:t>"previousHash":"0"</a:t>
            </a:r>
            <a:r>
              <a:rPr lang="en-US" altLang="ja-JP" sz="2000" dirty="0">
                <a:latin typeface="小塚ゴシック Pro H" panose="020B0800000000000000" pitchFamily="34" charset="-128"/>
                <a:ea typeface="小塚ゴシック Pro H" panose="020B0800000000000000" pitchFamily="34" charset="-128"/>
              </a:rPr>
              <a:t>,"timestamp":1465154705,"data":"my genesis </a:t>
            </a:r>
            <a:r>
              <a:rPr lang="en-US" altLang="ja-JP" sz="2000" dirty="0" smtClean="0">
                <a:latin typeface="小塚ゴシック Pro H" panose="020B0800000000000000" pitchFamily="34" charset="-128"/>
                <a:ea typeface="小塚ゴシック Pro H" panose="020B0800000000000000" pitchFamily="34" charset="-128"/>
              </a:rPr>
              <a:t>block</a:t>
            </a:r>
            <a:r>
              <a:rPr lang="en-US" altLang="ja-JP" sz="2000" dirty="0">
                <a:latin typeface="小塚ゴシック Pro H" panose="020B0800000000000000" pitchFamily="34" charset="-128"/>
                <a:ea typeface="小塚ゴシック Pro H" panose="020B0800000000000000" pitchFamily="34" charset="-128"/>
              </a:rPr>
              <a:t>!!",</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"hash":"816534932c2b7154836da6afc367695e6337db8a921823784c14378abed4f7d7</a:t>
            </a:r>
            <a:r>
              <a:rPr lang="en-US" altLang="ja-JP" sz="2000" dirty="0" smtClean="0">
                <a:solidFill>
                  <a:schemeClr val="accent2"/>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index":1,</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"previousHash":"816534932c2b7154836da6afc367695e6337db8a921823784c14378abed4f7d7"</a:t>
            </a:r>
            <a:r>
              <a:rPr lang="en-US" altLang="ja-JP" sz="2000" dirty="0">
                <a:latin typeface="小塚ゴシック Pro H" panose="020B0800000000000000" pitchFamily="34" charset="-128"/>
                <a:ea typeface="小塚ゴシック Pro H" panose="020B0800000000000000" pitchFamily="34" charset="-128"/>
              </a:rPr>
              <a:t>,"timestamp":1505904883.755,"data":"Some data to the first block",</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"hash":"75deb75c4631b562cd1a2f88f2ea553f3fa88f27d3bcdcaf92b645e1546c46f7</a:t>
            </a:r>
            <a:r>
              <a:rPr lang="en-US" altLang="ja-JP" sz="2000" dirty="0" smtClean="0">
                <a:solidFill>
                  <a:schemeClr val="accent6"/>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index":2,</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"previousHash":"75deb75c4631b562cd1a2f88f2ea553f3fa88f27d3bcdcaf92b645e1546c46f7"</a:t>
            </a:r>
            <a:r>
              <a:rPr lang="en-US" altLang="ja-JP" sz="2000" dirty="0">
                <a:latin typeface="小塚ゴシック Pro H" panose="020B0800000000000000" pitchFamily="34" charset="-128"/>
                <a:ea typeface="小塚ゴシック Pro H" panose="020B0800000000000000" pitchFamily="34" charset="-128"/>
              </a:rPr>
              <a:t>,"timestamp":1505904920.496,"data":"Some data to the second block",</a:t>
            </a:r>
            <a:r>
              <a:rPr lang="en-US" altLang="ja-JP" sz="2000" dirty="0">
                <a:solidFill>
                  <a:schemeClr val="accent4"/>
                </a:solidFill>
                <a:latin typeface="小塚ゴシック Pro H" panose="020B0800000000000000" pitchFamily="34" charset="-128"/>
                <a:ea typeface="小塚ゴシック Pro H" panose="020B0800000000000000" pitchFamily="34" charset="-128"/>
              </a:rPr>
              <a:t>"hash":"2f4695c7f0a702eb85eb773089f9c3bba2eac8ef4454642ca421da182c782407"</a:t>
            </a:r>
            <a:r>
              <a:rPr lang="en-US" altLang="ja-JP" sz="2000" dirty="0">
                <a:latin typeface="小塚ゴシック Pro H" panose="020B0800000000000000" pitchFamily="34" charset="-128"/>
                <a:ea typeface="小塚ゴシック Pro H" panose="020B0800000000000000" pitchFamily="34" charset="-128"/>
              </a:rPr>
              <a:t>}]</a:t>
            </a:r>
            <a:endParaRPr lang="ja-JP" altLang="en-US" sz="2000" dirty="0">
              <a:latin typeface="小塚ゴシック Pro H" panose="020B0800000000000000" pitchFamily="34" charset="-128"/>
              <a:ea typeface="小塚ゴシック Pro H" panose="020B0800000000000000" pitchFamily="34" charset="-128"/>
            </a:endParaRPr>
          </a:p>
        </p:txBody>
      </p:sp>
      <p:sp>
        <p:nvSpPr>
          <p:cNvPr id="4" name="角丸四角形 3"/>
          <p:cNvSpPr/>
          <p:nvPr/>
        </p:nvSpPr>
        <p:spPr>
          <a:xfrm>
            <a:off x="758140" y="4852129"/>
            <a:ext cx="3222528"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ビットコイン等「仮想通貨」の流通が拡大</a:t>
            </a:r>
            <a:endParaRPr kumimoji="1"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6" name="楕円 5"/>
          <p:cNvSpPr/>
          <p:nvPr/>
        </p:nvSpPr>
        <p:spPr>
          <a:xfrm>
            <a:off x="32408" y="7080205"/>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latin typeface="小塚ゴシック Pro B" panose="020B0800000000000000" pitchFamily="34" charset="-128"/>
                <a:ea typeface="小塚ゴシック Pro B" panose="020B0800000000000000" pitchFamily="34" charset="-128"/>
              </a:rPr>
              <a:t>ブロックチェーン</a:t>
            </a:r>
            <a:endParaRPr kumimoji="1" lang="ja-JP" altLang="en-US" sz="6000" dirty="0">
              <a:solidFill>
                <a:schemeClr val="tx1"/>
              </a:solidFill>
              <a:latin typeface="小塚ゴシック Pro B" panose="020B0800000000000000" pitchFamily="34" charset="-128"/>
              <a:ea typeface="小塚ゴシック Pro B" panose="020B0800000000000000" pitchFamily="34" charset="-128"/>
            </a:endParaRPr>
          </a:p>
        </p:txBody>
      </p:sp>
      <p:sp>
        <p:nvSpPr>
          <p:cNvPr id="119" name="正方形/長方形 118"/>
          <p:cNvSpPr/>
          <p:nvPr/>
        </p:nvSpPr>
        <p:spPr>
          <a:xfrm>
            <a:off x="9177330" y="4481843"/>
            <a:ext cx="2862703" cy="904222"/>
          </a:xfrm>
          <a:prstGeom prst="rect">
            <a:avLst/>
          </a:prstGeom>
        </p:spPr>
        <p:txBody>
          <a:bodyPr wrap="square" anchor="ctr">
            <a:spAutoFit/>
          </a:bodyPr>
          <a:lstStyle/>
          <a:p>
            <a:pPr>
              <a:lnSpc>
                <a:spcPct val="150000"/>
              </a:lnSpc>
            </a:pPr>
            <a:r>
              <a:rPr lang="ja-JP" altLang="en-US" sz="4000" dirty="0">
                <a:latin typeface="小塚ゴシック Pr6N R" panose="020B0400000000000000" pitchFamily="34" charset="-128"/>
                <a:ea typeface="小塚ゴシック Pr6N R" panose="020B0400000000000000" pitchFamily="34" charset="-128"/>
              </a:rPr>
              <a:t>応用例</a:t>
            </a:r>
            <a:r>
              <a:rPr lang="ja-JP" altLang="en-US" sz="4000" dirty="0" smtClean="0">
                <a:latin typeface="小塚ゴシック Pr6N R" panose="020B0400000000000000" pitchFamily="34" charset="-128"/>
                <a:ea typeface="小塚ゴシック Pr6N R" panose="020B0400000000000000" pitchFamily="34" charset="-128"/>
              </a:rPr>
              <a:t>は</a:t>
            </a:r>
            <a:r>
              <a:rPr lang="en-US" altLang="ja-JP" sz="4000" dirty="0" smtClean="0">
                <a:latin typeface="小塚ゴシック Pr6N R" panose="020B0400000000000000" pitchFamily="34" charset="-128"/>
                <a:ea typeface="小塚ゴシック Pr6N R" panose="020B0400000000000000" pitchFamily="34" charset="-128"/>
              </a:rPr>
              <a:t>...</a:t>
            </a:r>
          </a:p>
        </p:txBody>
      </p:sp>
      <p:sp>
        <p:nvSpPr>
          <p:cNvPr id="120" name="角丸四角形 119"/>
          <p:cNvSpPr/>
          <p:nvPr/>
        </p:nvSpPr>
        <p:spPr>
          <a:xfrm>
            <a:off x="348203" y="10633836"/>
            <a:ext cx="12975762"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マネジメントの応用例を</a:t>
            </a:r>
            <a:r>
              <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rPr>
              <a:t>PM</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学科で利用する利点・難点を調査する。</a:t>
            </a:r>
            <a:endPar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ソフトウェア開発を分散型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で管理</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する作業効率を調査</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a:t>
            </a:r>
            <a:endPar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121" name="角丸四角形 120"/>
          <p:cNvSpPr/>
          <p:nvPr/>
        </p:nvSpPr>
        <p:spPr>
          <a:xfrm>
            <a:off x="13674859" y="10640481"/>
            <a:ext cx="7447742" cy="1904924"/>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効率の高いマネジメントの遂行と</a:t>
            </a:r>
          </a:p>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プロジェクトの成功へ</a:t>
            </a:r>
            <a:r>
              <a:rPr lang="ja-JP" altLang="en-US" sz="3600" dirty="0" smtClean="0">
                <a:solidFill>
                  <a:sysClr val="windowText" lastClr="000000"/>
                </a:solidFill>
                <a:latin typeface="小塚ゴシック Pro B" panose="020B0800000000000000" pitchFamily="34" charset="-128"/>
                <a:ea typeface="小塚ゴシック Pro B" panose="020B0800000000000000" pitchFamily="34" charset="-128"/>
              </a:rPr>
              <a:t>役立てる</a:t>
            </a:r>
            <a:endPar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endParaRPr>
          </a:p>
        </p:txBody>
      </p:sp>
      <p:sp>
        <p:nvSpPr>
          <p:cNvPr id="9" name="二等辺三角形 8"/>
          <p:cNvSpPr/>
          <p:nvPr/>
        </p:nvSpPr>
        <p:spPr>
          <a:xfrm rot="5400000">
            <a:off x="13138549" y="11219014"/>
            <a:ext cx="867518" cy="7478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ホームベース 14"/>
          <p:cNvSpPr/>
          <p:nvPr/>
        </p:nvSpPr>
        <p:spPr>
          <a:xfrm rot="5400000">
            <a:off x="5133105" y="9787655"/>
            <a:ext cx="1179832" cy="10523368"/>
          </a:xfrm>
          <a:prstGeom prst="homePlate">
            <a:avLst>
              <a:gd name="adj" fmla="val 3778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6" name="正方形/長方形 15"/>
          <p:cNvSpPr/>
          <p:nvPr/>
        </p:nvSpPr>
        <p:spPr>
          <a:xfrm>
            <a:off x="364269" y="14591838"/>
            <a:ext cx="10693400" cy="584775"/>
          </a:xfrm>
          <a:prstGeom prst="rect">
            <a:avLst/>
          </a:prstGeom>
        </p:spPr>
        <p:txBody>
          <a:bodyPr>
            <a:spAutoFit/>
          </a:bodyPr>
          <a:lstStyle/>
          <a:p>
            <a:pPr algn="ctr"/>
            <a:r>
              <a:rPr lang="en-US" altLang="ja-JP" sz="3200" dirty="0" smtClean="0">
                <a:latin typeface="小塚ゴシック Pro R" panose="020B0400000000000000" pitchFamily="34" charset="-128"/>
                <a:ea typeface="小塚ゴシック Pro R" panose="020B0400000000000000" pitchFamily="34" charset="-128"/>
              </a:rPr>
              <a:t>OSS</a:t>
            </a:r>
            <a:r>
              <a:rPr lang="ja-JP" altLang="en-US" sz="3200" dirty="0">
                <a:latin typeface="小塚ゴシック Pro R" panose="020B0400000000000000" pitchFamily="34" charset="-128"/>
                <a:ea typeface="小塚ゴシック Pro R" panose="020B0400000000000000" pitchFamily="34" charset="-128"/>
              </a:rPr>
              <a:t>ブロックチェーン実装</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en-US" altLang="ja-JP" sz="3200" dirty="0" smtClean="0">
                <a:latin typeface="小塚ゴシック Pro R" panose="020B0400000000000000" pitchFamily="34" charset="-128"/>
                <a:ea typeface="小塚ゴシック Pro R" panose="020B0400000000000000" pitchFamily="34" charset="-128"/>
              </a:rPr>
              <a:t> Fabric</a:t>
            </a:r>
            <a:r>
              <a:rPr lang="ja-JP" altLang="en-US" sz="3200" dirty="0" smtClean="0">
                <a:latin typeface="小塚ゴシック Pro R" panose="020B0400000000000000" pitchFamily="34" charset="-128"/>
                <a:ea typeface="小塚ゴシック Pro R" panose="020B0400000000000000" pitchFamily="34" charset="-128"/>
              </a:rPr>
              <a:t>を利用する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31" name="ホームベース 130"/>
          <p:cNvSpPr/>
          <p:nvPr/>
        </p:nvSpPr>
        <p:spPr>
          <a:xfrm rot="5400000">
            <a:off x="5156174" y="11435521"/>
            <a:ext cx="1139192" cy="9935259"/>
          </a:xfrm>
          <a:prstGeom prst="homePlate">
            <a:avLst>
              <a:gd name="adj" fmla="val 4343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32" name="正方形/長方形 131"/>
          <p:cNvSpPr/>
          <p:nvPr/>
        </p:nvSpPr>
        <p:spPr>
          <a:xfrm>
            <a:off x="461338" y="16043100"/>
            <a:ext cx="10693400" cy="584775"/>
          </a:xfrm>
          <a:prstGeom prst="rect">
            <a:avLst/>
          </a:prstGeom>
        </p:spPr>
        <p:txBody>
          <a:bodyPr>
            <a:spAutoFit/>
          </a:bodyPr>
          <a:lstStyle/>
          <a:p>
            <a:pPr algn="ctr"/>
            <a:r>
              <a:rPr lang="ja-JP" altLang="en-US" sz="3200" dirty="0" smtClean="0">
                <a:latin typeface="小塚ゴシック Pro R" panose="020B0400000000000000" pitchFamily="34" charset="-128"/>
                <a:ea typeface="小塚ゴシック Pro R" panose="020B0400000000000000" pitchFamily="34" charset="-128"/>
              </a:rPr>
              <a:t>成果物のプロトタイプを開発する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9" name="角丸四角形 18"/>
          <p:cNvSpPr/>
          <p:nvPr/>
        </p:nvSpPr>
        <p:spPr>
          <a:xfrm>
            <a:off x="562844" y="19317412"/>
            <a:ext cx="20261112" cy="2753011"/>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p:cNvSpPr/>
          <p:nvPr/>
        </p:nvSpPr>
        <p:spPr>
          <a:xfrm>
            <a:off x="576878" y="22877586"/>
            <a:ext cx="15151549" cy="3204158"/>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p:cNvSpPr/>
          <p:nvPr/>
        </p:nvSpPr>
        <p:spPr>
          <a:xfrm rot="10800000">
            <a:off x="2314914" y="22242906"/>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382868" y="22084506"/>
            <a:ext cx="5913532" cy="683842"/>
          </a:xfrm>
          <a:prstGeom prst="rect">
            <a:avLst/>
          </a:prstGeom>
        </p:spPr>
        <p:txBody>
          <a:bodyPr wrap="square">
            <a:spAutoFit/>
          </a:bodyPr>
          <a:lstStyle/>
          <a:p>
            <a:pPr>
              <a:lnSpc>
                <a:spcPct val="150000"/>
              </a:lnSpc>
            </a:pPr>
            <a:r>
              <a:rPr lang="ja-JP" altLang="en-US" sz="2800" dirty="0">
                <a:latin typeface="小塚ゴシック Pro R" panose="020B0400000000000000" pitchFamily="34" charset="-128"/>
                <a:ea typeface="小塚ゴシック Pro R" panose="020B0400000000000000" pitchFamily="34" charset="-128"/>
              </a:rPr>
              <a:t>ブロックごとに</a:t>
            </a:r>
            <a:r>
              <a:rPr lang="ja-JP" altLang="en-US" sz="2800" dirty="0" smtClean="0">
                <a:latin typeface="小塚ゴシック Pro R" panose="020B0400000000000000" pitchFamily="34" charset="-128"/>
                <a:ea typeface="小塚ゴシック Pro R" panose="020B0400000000000000" pitchFamily="34" charset="-128"/>
              </a:rPr>
              <a:t>分けて可視化をする</a:t>
            </a:r>
            <a:endParaRPr lang="en-US" altLang="ja-JP" sz="2800" dirty="0">
              <a:latin typeface="小塚ゴシック Pro R" panose="020B0400000000000000" pitchFamily="34" charset="-128"/>
              <a:ea typeface="小塚ゴシック Pro R" panose="020B0400000000000000" pitchFamily="34" charset="-128"/>
            </a:endParaRPr>
          </a:p>
        </p:txBody>
      </p:sp>
      <p:cxnSp>
        <p:nvCxnSpPr>
          <p:cNvPr id="24" name="直線矢印コネクタ 23"/>
          <p:cNvCxnSpPr/>
          <p:nvPr/>
        </p:nvCxnSpPr>
        <p:spPr>
          <a:xfrm flipH="1" flipV="1">
            <a:off x="9072563" y="25173447"/>
            <a:ext cx="1912143" cy="3154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flipH="1" flipV="1">
            <a:off x="4066138" y="25173447"/>
            <a:ext cx="1912143"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411220">
            <a:off x="14650951" y="27136424"/>
            <a:ext cx="4201534" cy="2801023"/>
          </a:xfrm>
          <a:prstGeom prst="rect">
            <a:avLst/>
          </a:prstGeom>
        </p:spPr>
      </p:pic>
      <p:sp>
        <p:nvSpPr>
          <p:cNvPr id="154" name="二等辺三角形 153"/>
          <p:cNvSpPr/>
          <p:nvPr/>
        </p:nvSpPr>
        <p:spPr>
          <a:xfrm rot="5400000">
            <a:off x="4059550" y="5492845"/>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2723</TotalTime>
  <Words>396</Words>
  <Application>Microsoft Office PowerPoint</Application>
  <PresentationFormat>ユーザー設定</PresentationFormat>
  <Paragraphs>67</Paragraphs>
  <Slides>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ＭＳ Ｐゴシック</vt:lpstr>
      <vt:lpstr>小塚ゴシック Pr6N R</vt:lpstr>
      <vt:lpstr>小塚ゴシック Pro B</vt:lpstr>
      <vt:lpstr>小塚ゴシック Pro H</vt:lpstr>
      <vt:lpstr>小塚ゴシック Pro M</vt:lpstr>
      <vt:lpstr>小塚ゴシック Pro R</vt: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125</cp:revision>
  <cp:lastPrinted>2017-10-06T07:27:56Z</cp:lastPrinted>
  <dcterms:created xsi:type="dcterms:W3CDTF">2016-12-11T11:19:57Z</dcterms:created>
  <dcterms:modified xsi:type="dcterms:W3CDTF">2017-10-06T08:33:01Z</dcterms:modified>
</cp:coreProperties>
</file>