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" d="100"/>
          <a:sy n="34" d="100"/>
        </p:scale>
        <p:origin x="-1068" y="88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6639-CED4-47A0-B554-534581D7A030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E7539-7FD2-47CC-B451-F7FF59C973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0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92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3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1629071" y="1619141"/>
            <a:ext cx="3609024" cy="3444347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02007" y="1619141"/>
            <a:ext cx="10470622" cy="3444347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5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5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9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02006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198275" y="9420438"/>
            <a:ext cx="7039822" cy="26642176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6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1" y="6777949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1" y="9602676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0" y="6777949"/>
            <a:ext cx="9453262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0" y="9602676"/>
            <a:ext cx="9453262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8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2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2"/>
            <a:ext cx="7036111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7" cy="2584312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8"/>
            <a:ext cx="7036111" cy="2071234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6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4"/>
            <a:ext cx="12832080" cy="250230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1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91"/>
            <a:ext cx="12832080" cy="3553688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1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F8175-46C5-4D67-8740-11699C1E35AF}" type="datetimeFigureOut">
              <a:rPr kumimoji="1" lang="ja-JP" altLang="en-US" smtClean="0"/>
              <a:t>2014/10/16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5"/>
            <a:ext cx="6772487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5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4736E-DD48-4D10-BB50-EFAD12F30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19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842745" y="117545"/>
            <a:ext cx="19385017" cy="3252770"/>
          </a:xfrm>
          <a:prstGeom prst="rect">
            <a:avLst/>
          </a:prstGeom>
          <a:noFill/>
          <a:ln>
            <a:noFill/>
          </a:ln>
        </p:spPr>
        <p:txBody>
          <a:bodyPr wrap="square" lIns="295232" tIns="147616" rIns="295232" bIns="147616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物語を活用する</a:t>
            </a:r>
            <a:endParaRPr lang="en-US" altLang="ja-JP" sz="9600" b="1" spc="161" dirty="0">
              <a:ln w="11430">
                <a:solidFill>
                  <a:srgbClr val="00B050"/>
                </a:solidFill>
              </a:ln>
              <a:solidFill>
                <a:srgbClr val="00B05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a typeface="小塚ゴシック Pr6N M"/>
            </a:endParaRPr>
          </a:p>
          <a:p>
            <a:pPr algn="ctr"/>
            <a:r>
              <a:rPr lang="ja-JP" altLang="en-US" sz="9600" b="1" spc="161" dirty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ea typeface="小塚ゴシック Pr6N M"/>
              </a:rPr>
              <a:t>プロジェクトマネジメント教育</a:t>
            </a:r>
          </a:p>
        </p:txBody>
      </p:sp>
      <p:pic>
        <p:nvPicPr>
          <p:cNvPr id="5" name="Picture 2" descr="illust3617.png (851×7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128" y="832898"/>
            <a:ext cx="4059363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2997656" y="380120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ea typeface="小塚ゴシック Pr6N M"/>
              </a:rPr>
              <a:t>1142064</a:t>
            </a:r>
            <a:r>
              <a:rPr lang="ja-JP" altLang="en-US" sz="3600" b="1" dirty="0" smtClean="0">
                <a:ea typeface="小塚ゴシック Pr6N M"/>
              </a:rPr>
              <a:t>　鈴木淳子</a:t>
            </a:r>
            <a:endParaRPr kumimoji="1" lang="ja-JP" altLang="en-US" sz="3600" b="1" dirty="0">
              <a:ea typeface="小塚ゴシック Pr6N M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50102" y="4472148"/>
            <a:ext cx="20568434" cy="476318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ja-JP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PM</a:t>
            </a:r>
            <a:r>
              <a:rPr lang="ja-JP" altLang="en-US" sz="6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桃太郎　</a:t>
            </a:r>
            <a:r>
              <a:rPr lang="ja-JP" altLang="en-US" sz="60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昔話「桃太郎」を使用</a:t>
            </a:r>
            <a:endParaRPr lang="en-US" altLang="ja-JP" sz="32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  <a:p>
            <a:r>
              <a:rPr lang="en-US" altLang="ja-JP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2011/3/26</a:t>
            </a:r>
            <a:r>
              <a:rPr lang="ja-JP" altLang="en-US" sz="36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～</a:t>
            </a:r>
            <a:r>
              <a:rPr lang="en-US" altLang="ja-JP" sz="36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3/27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5724848" y="5824304"/>
            <a:ext cx="4943765" cy="96267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物語の整理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2870510" y="5750719"/>
            <a:ext cx="7399954" cy="16124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基本計画書の作成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5724848" y="798454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役割分担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5724848" y="6904424"/>
            <a:ext cx="4943765" cy="96267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時系列の整理</a:t>
            </a:r>
            <a:endParaRPr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26" name="右矢印 25"/>
          <p:cNvSpPr/>
          <p:nvPr/>
        </p:nvSpPr>
        <p:spPr>
          <a:xfrm>
            <a:off x="10907487" y="6282925"/>
            <a:ext cx="1658121" cy="748465"/>
          </a:xfrm>
          <a:prstGeom prst="rightArrow">
            <a:avLst/>
          </a:prstGeom>
          <a:solidFill>
            <a:srgbClr val="0070C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800" b="1"/>
          </a:p>
        </p:txBody>
      </p:sp>
      <p:sp>
        <p:nvSpPr>
          <p:cNvPr id="27" name="角丸四角形 26"/>
          <p:cNvSpPr/>
          <p:nvPr/>
        </p:nvSpPr>
        <p:spPr>
          <a:xfrm>
            <a:off x="11629504" y="7614919"/>
            <a:ext cx="8948618" cy="12684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b="1" dirty="0" smtClean="0">
                <a:solidFill>
                  <a:schemeClr val="tx1"/>
                </a:solidFill>
                <a:latin typeface="小塚ゴシック Pr6N M" pitchFamily="34" charset="-128"/>
                <a:ea typeface="小塚ゴシック Pr6N M" pitchFamily="34" charset="-128"/>
              </a:rPr>
              <a:t>絵本の作成（オリジナル）</a:t>
            </a:r>
            <a:endParaRPr kumimoji="1" lang="ja-JP" altLang="en-US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5784" y="6499027"/>
            <a:ext cx="3195229" cy="2931909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360811" y="9434670"/>
            <a:ext cx="21105671" cy="7433509"/>
            <a:chOff x="360811" y="9434670"/>
            <a:chExt cx="21105671" cy="7433509"/>
          </a:xfrm>
        </p:grpSpPr>
        <p:sp>
          <p:nvSpPr>
            <p:cNvPr id="30" name="角丸四角形 29"/>
            <p:cNvSpPr/>
            <p:nvPr/>
          </p:nvSpPr>
          <p:spPr>
            <a:xfrm>
              <a:off x="360811" y="9434670"/>
              <a:ext cx="20568434" cy="741682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r>
                <a:rPr lang="en-US" altLang="ja-JP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TDS</a:t>
              </a:r>
              <a:r>
                <a:rPr lang="ja-JP" altLang="en-US" sz="6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プロジェクト</a:t>
              </a:r>
              <a:endParaRPr lang="en-US" altLang="ja-JP" sz="6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2014/4/21</a:t>
              </a:r>
              <a:r>
                <a:rPr lang="ja-JP" altLang="en-US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～</a:t>
              </a:r>
              <a:r>
                <a:rPr lang="en-US" altLang="ja-JP" sz="36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7/5</a:t>
              </a:r>
            </a:p>
            <a:p>
              <a:endParaRPr lang="en-US" altLang="ja-JP" sz="36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ja-JP" altLang="en-US" sz="4000" b="1" dirty="0" smtClean="0">
                  <a:solidFill>
                    <a:schemeClr val="tx1"/>
                  </a:solidFill>
                  <a:latin typeface="+mn-ea"/>
                  <a:ea typeface="小塚ゴシック Pr6N M"/>
                </a:rPr>
                <a:t>矢吹グループの学生</a:t>
              </a:r>
              <a:endParaRPr lang="en-US" altLang="ja-JP" sz="4000" b="1" dirty="0" smtClean="0">
                <a:solidFill>
                  <a:schemeClr val="tx1"/>
                </a:solidFill>
                <a:latin typeface="+mn-ea"/>
                <a:ea typeface="小塚ゴシック Pr6N M"/>
              </a:endParaRPr>
            </a:p>
            <a:p>
              <a:r>
                <a:rPr lang="en-US" altLang="ja-JP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	</a:t>
              </a:r>
              <a:r>
                <a:rPr lang="ja-JP" altLang="en-US" sz="4000" b="1" dirty="0">
                  <a:solidFill>
                    <a:schemeClr val="tx1"/>
                  </a:solidFill>
                  <a:latin typeface="+mn-ea"/>
                  <a:ea typeface="小塚ゴシック Pr6N M"/>
                </a:rPr>
                <a:t>１０名</a:t>
              </a:r>
              <a:endParaRPr lang="en-US" altLang="ja-JP" sz="4000" b="1" dirty="0">
                <a:solidFill>
                  <a:schemeClr val="tx1"/>
                </a:solidFill>
                <a:latin typeface="+mn-ea"/>
                <a:ea typeface="小塚ゴシック Pr6N M"/>
              </a:endParaRPr>
            </a:p>
          </p:txBody>
        </p:sp>
        <p:grpSp>
          <p:nvGrpSpPr>
            <p:cNvPr id="47" name="グループ化 46"/>
            <p:cNvGrpSpPr/>
            <p:nvPr/>
          </p:nvGrpSpPr>
          <p:grpSpPr>
            <a:xfrm>
              <a:off x="1332360" y="13267779"/>
              <a:ext cx="3927802" cy="2695486"/>
              <a:chOff x="1148974" y="14931521"/>
              <a:chExt cx="3927802" cy="2695486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1148974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3" name="二等辺三角形 32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3906393" y="14931521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39" name="二等辺三角形 38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0" name="円/楕円 39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2517126" y="15439889"/>
                <a:ext cx="1170383" cy="2187118"/>
                <a:chOff x="3726372" y="15516712"/>
                <a:chExt cx="1170383" cy="2187118"/>
              </a:xfrm>
            </p:grpSpPr>
            <p:sp>
              <p:nvSpPr>
                <p:cNvPr id="42" name="二等辺三角形 41"/>
                <p:cNvSpPr/>
                <p:nvPr/>
              </p:nvSpPr>
              <p:spPr>
                <a:xfrm>
                  <a:off x="3771504" y="16605960"/>
                  <a:ext cx="1080120" cy="1097870"/>
                </a:xfrm>
                <a:prstGeom prst="triangl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  <p:sp>
              <p:nvSpPr>
                <p:cNvPr id="43" name="円/楕円 42"/>
                <p:cNvSpPr/>
                <p:nvPr/>
              </p:nvSpPr>
              <p:spPr>
                <a:xfrm>
                  <a:off x="3726372" y="15516712"/>
                  <a:ext cx="1170383" cy="1170383"/>
                </a:xfrm>
                <a:prstGeom prst="ellipse">
                  <a:avLst/>
                </a:prstGeom>
                <a:solidFill>
                  <a:schemeClr val="accent6"/>
                </a:solidFill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n>
                      <a:solidFill>
                        <a:srgbClr val="92D050"/>
                      </a:solidFill>
                    </a:ln>
                    <a:latin typeface="+mn-ea"/>
                    <a:ea typeface="小塚ゴシック Pr6N M"/>
                  </a:endParaRPr>
                </a:p>
              </p:txBody>
            </p:sp>
          </p:grpSp>
        </p:grpSp>
        <p:sp>
          <p:nvSpPr>
            <p:cNvPr id="46" name="正方形/長方形 45"/>
            <p:cNvSpPr/>
            <p:nvPr/>
          </p:nvSpPr>
          <p:spPr>
            <a:xfrm>
              <a:off x="7453040" y="10866536"/>
              <a:ext cx="14013442" cy="60016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①東京ディズニーシーに関する物語の調査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②調査した物語から，テーマにする物語を選択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③テーマにした物語を再度調査及び整理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④ＰＭＢＯＫの「知識エリア」について学習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⑤テーマにした物語を「知識エリア」に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　 当てはめて，マネジメントについての考察</a:t>
              </a:r>
              <a:endParaRPr lang="en-US" altLang="ja-JP" sz="4800" b="1" dirty="0" smtClean="0">
                <a:latin typeface="+mn-ea"/>
                <a:ea typeface="小塚ゴシック Pr6N M"/>
              </a:endParaRPr>
            </a:p>
            <a:p>
              <a:r>
                <a:rPr lang="ja-JP" altLang="en-US" sz="4800" b="1" dirty="0" smtClean="0">
                  <a:latin typeface="+mn-ea"/>
                  <a:ea typeface="小塚ゴシック Pr6N M"/>
                </a:rPr>
                <a:t>⑥考察をもとに，オリジナルストーリーの作成</a:t>
              </a:r>
              <a:endParaRPr lang="ja-JP" altLang="ja-JP" sz="4800" b="1" dirty="0">
                <a:latin typeface="+mn-ea"/>
                <a:ea typeface="小塚ゴシック Pr6N M"/>
              </a:endParaRPr>
            </a:p>
            <a:p>
              <a:endParaRPr lang="ja-JP" altLang="ja-JP" sz="4800" b="1" dirty="0">
                <a:latin typeface="+mn-ea"/>
                <a:ea typeface="小塚ゴシック Pr6N M"/>
              </a:endParaRPr>
            </a:p>
          </p:txBody>
        </p:sp>
      </p:grpSp>
      <p:sp>
        <p:nvSpPr>
          <p:cNvPr id="49" name="角丸四角形 48"/>
          <p:cNvSpPr/>
          <p:nvPr/>
        </p:nvSpPr>
        <p:spPr>
          <a:xfrm>
            <a:off x="303890" y="17156211"/>
            <a:ext cx="20568434" cy="561662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ja-JP" altLang="en-US" sz="66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成果物のイメージ</a:t>
            </a:r>
            <a:endParaRPr lang="en-US" altLang="ja-JP" sz="66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①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矢吹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グループの学生の成績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が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他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学生の成績よりも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上回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る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②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プログラム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実施に</a:t>
            </a:r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より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，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プロジェクトマネジメント知識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習得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の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貢献が証明</a:t>
            </a:r>
            <a:r>
              <a:rPr lang="ja-JP" altLang="ja-JP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できる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こと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を</a:t>
            </a:r>
            <a:endParaRPr lang="en-US" altLang="ja-JP" sz="4400" b="1" dirty="0" smtClean="0">
              <a:solidFill>
                <a:schemeClr val="tx1"/>
              </a:solidFill>
              <a:latin typeface="+mn-ea"/>
              <a:ea typeface="小塚ゴシック Pr6N M"/>
            </a:endParaRPr>
          </a:p>
          <a:p>
            <a:r>
              <a:rPr lang="ja-JP" altLang="en-US" sz="4400" b="1" dirty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　</a:t>
            </a:r>
            <a:r>
              <a:rPr lang="ja-JP" altLang="ja-JP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目標</a:t>
            </a:r>
            <a:r>
              <a:rPr lang="ja-JP" altLang="en-US" sz="4400" b="1" dirty="0" smtClean="0">
                <a:solidFill>
                  <a:schemeClr val="tx1"/>
                </a:solidFill>
                <a:latin typeface="+mn-ea"/>
                <a:ea typeface="小塚ゴシック Pr6N M"/>
              </a:rPr>
              <a:t>としている</a:t>
            </a:r>
            <a:endParaRPr lang="en-US" altLang="ja-JP" sz="4400" b="1" dirty="0">
              <a:solidFill>
                <a:schemeClr val="tx1"/>
              </a:solidFill>
              <a:latin typeface="+mn-ea"/>
              <a:ea typeface="小塚ゴシック Pr6N M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303890" y="22988859"/>
            <a:ext cx="20568434" cy="6984776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en-US" altLang="ja-JP" sz="5400" b="1" dirty="0">
              <a:solidFill>
                <a:schemeClr val="tx1"/>
              </a:solidFill>
              <a:latin typeface="小塚ゴシック Pr6N M" pitchFamily="34" charset="-128"/>
              <a:ea typeface="小塚ゴシック Pr6N M" pitchFamily="34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4287" y="23349469"/>
            <a:ext cx="14689633" cy="78483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6000" b="1" dirty="0" smtClean="0">
                <a:ea typeface="小塚ゴシック Pr6N M"/>
              </a:rPr>
              <a:t>現在の進捗（完了項目）</a:t>
            </a:r>
            <a:endParaRPr kumimoji="1" lang="en-US" altLang="ja-JP" sz="60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オリジナルプログラム実施</a:t>
            </a:r>
            <a:endParaRPr kumimoji="1" lang="en-US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800" b="1" dirty="0" smtClean="0">
                <a:ea typeface="小塚ゴシック Pr6N M"/>
              </a:rPr>
              <a:t>矢吹グループへのアンケート調査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6000" b="1" dirty="0" smtClean="0">
                <a:ea typeface="小塚ゴシック Pr6N M"/>
              </a:rPr>
              <a:t>これから</a:t>
            </a:r>
            <a:r>
              <a:rPr lang="ja-JP" altLang="en-US" sz="6000" b="1" dirty="0">
                <a:ea typeface="小塚ゴシック Pr6N M"/>
              </a:rPr>
              <a:t>の作業</a:t>
            </a:r>
            <a:endParaRPr lang="en-US" altLang="ja-JP" sz="60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ja-JP" sz="4800" b="1" dirty="0" smtClean="0">
                <a:ea typeface="小塚ゴシック Pr6N M"/>
              </a:rPr>
              <a:t>学生の成績</a:t>
            </a:r>
            <a:r>
              <a:rPr lang="ja-JP" altLang="en-US" sz="4800" b="1" dirty="0" smtClean="0">
                <a:ea typeface="小塚ゴシック Pr6N M"/>
              </a:rPr>
              <a:t>を収集</a:t>
            </a:r>
            <a:r>
              <a:rPr lang="ja-JP" altLang="ja-JP" sz="4800" b="1" dirty="0" smtClean="0">
                <a:ea typeface="小塚ゴシック Pr6N M"/>
              </a:rPr>
              <a:t>（一般的な科目の成績と</a:t>
            </a:r>
            <a:endParaRPr lang="en-US" altLang="ja-JP" sz="4800" b="1" dirty="0" smtClean="0">
              <a:ea typeface="小塚ゴシック Pr6N M"/>
            </a:endParaRPr>
          </a:p>
          <a:p>
            <a:r>
              <a:rPr lang="ja-JP" altLang="en-US" sz="4800" b="1" dirty="0" smtClean="0">
                <a:ea typeface="小塚ゴシック Pr6N M"/>
              </a:rPr>
              <a:t>　　</a:t>
            </a:r>
            <a:r>
              <a:rPr lang="ja-JP" altLang="ja-JP" sz="4800" b="1" dirty="0" smtClean="0">
                <a:ea typeface="小塚ゴシック Pr6N M"/>
              </a:rPr>
              <a:t>プロジェクトマネジメントに関する</a:t>
            </a:r>
            <a:endParaRPr lang="en-US" altLang="ja-JP" sz="4800" b="1" dirty="0">
              <a:ea typeface="小塚ゴシック Pr6N M"/>
            </a:endParaRPr>
          </a:p>
          <a:p>
            <a:r>
              <a:rPr lang="en-US" altLang="ja-JP" sz="4800" b="1" dirty="0" smtClean="0">
                <a:ea typeface="小塚ゴシック Pr6N M"/>
              </a:rPr>
              <a:t>			</a:t>
            </a:r>
            <a:r>
              <a:rPr lang="ja-JP" altLang="ja-JP" sz="4800" b="1" dirty="0" smtClean="0">
                <a:ea typeface="小塚ゴシック Pr6N M"/>
              </a:rPr>
              <a:t>授業の成績）</a:t>
            </a:r>
            <a:endParaRPr lang="en-US" altLang="ja-JP" sz="4800" b="1" dirty="0" smtClean="0">
              <a:ea typeface="小塚ゴシック Pr6N M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800" b="1" dirty="0" smtClean="0">
                <a:ea typeface="小塚ゴシック Pr6N M"/>
              </a:rPr>
              <a:t>成績の分析及び考察</a:t>
            </a:r>
            <a:endParaRPr lang="ja-JP" altLang="ja-JP" sz="4800" b="1" dirty="0" smtClean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ja-JP" altLang="en-US" sz="4800" b="1" dirty="0">
              <a:ea typeface="小塚ゴシック Pr6N M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sz="4800" b="1" dirty="0">
              <a:ea typeface="小塚ゴシック Pr6N M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084888" y="9691186"/>
            <a:ext cx="1519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ea typeface="小塚ゴシック Pr6N M"/>
              </a:rPr>
              <a:t>オリジナルプログラムの実施</a:t>
            </a:r>
            <a:endParaRPr kumimoji="1" lang="ja-JP" altLang="en-US" sz="72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ea typeface="小塚ゴシック Pr6N M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1619609" y="17343790"/>
            <a:ext cx="0" cy="48169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11197456" y="21836731"/>
            <a:ext cx="77048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765407" y="17320798"/>
            <a:ext cx="7200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プロマネに関する成績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055238" y="21972036"/>
            <a:ext cx="438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ea typeface="小塚ゴシック Pr6N M"/>
              </a:rPr>
              <a:t>一般的な科目の成績</a:t>
            </a:r>
            <a:endParaRPr kumimoji="1" lang="ja-JP" altLang="en-US" sz="3200" b="1" dirty="0">
              <a:ea typeface="小塚ゴシック Pr6N M"/>
            </a:endParaRPr>
          </a:p>
        </p:txBody>
      </p:sp>
      <p:sp>
        <p:nvSpPr>
          <p:cNvPr id="70" name="円/楕円 69"/>
          <p:cNvSpPr/>
          <p:nvPr/>
        </p:nvSpPr>
        <p:spPr>
          <a:xfrm>
            <a:off x="13033659" y="2003653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/>
        </p:nvSpPr>
        <p:spPr>
          <a:xfrm>
            <a:off x="13033659" y="1950230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2" name="円/楕円 71"/>
          <p:cNvSpPr/>
          <p:nvPr/>
        </p:nvSpPr>
        <p:spPr>
          <a:xfrm>
            <a:off x="16742072" y="1848252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16742072" y="18122481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2" name="円/楕円 81"/>
          <p:cNvSpPr/>
          <p:nvPr/>
        </p:nvSpPr>
        <p:spPr>
          <a:xfrm>
            <a:off x="16886088" y="21232258"/>
            <a:ext cx="378043" cy="369285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16886088" y="20609799"/>
            <a:ext cx="378043" cy="369285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4" name="円/楕円 83"/>
          <p:cNvSpPr/>
          <p:nvPr/>
        </p:nvSpPr>
        <p:spPr>
          <a:xfrm>
            <a:off x="14473819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14581832" y="1910042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7371848" y="20566084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ea typeface="小塚ゴシック Pr6N M"/>
              </a:rPr>
              <a:t>矢吹グループの学生</a:t>
            </a:r>
            <a:endParaRPr kumimoji="1" lang="ja-JP" altLang="en-US" sz="2800" b="1" dirty="0">
              <a:ea typeface="小塚ゴシック Pr6N M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7371848" y="21169495"/>
            <a:ext cx="3781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ea typeface="小塚ゴシック Pr6N M"/>
              </a:rPr>
              <a:t>他</a:t>
            </a:r>
            <a:r>
              <a:rPr kumimoji="1" lang="ja-JP" altLang="en-US" sz="2800" b="1" dirty="0" smtClean="0">
                <a:ea typeface="小塚ゴシック Pr6N M"/>
              </a:rPr>
              <a:t>の学生</a:t>
            </a:r>
            <a:endParaRPr kumimoji="1" lang="ja-JP" altLang="en-US" sz="2800" b="1" dirty="0">
              <a:ea typeface="小塚ゴシック Pr6N M"/>
            </a:endParaRPr>
          </a:p>
        </p:txBody>
      </p:sp>
      <p:pic>
        <p:nvPicPr>
          <p:cNvPr id="88" name="Picture 2" descr="桃太郎・鬼・キジ・犬・猿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908" y="24226325"/>
            <a:ext cx="6515094" cy="471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円/楕円 47"/>
          <p:cNvSpPr/>
          <p:nvPr/>
        </p:nvSpPr>
        <p:spPr>
          <a:xfrm>
            <a:off x="14977875" y="1892624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14977875" y="1852436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5" name="円/楕円 54"/>
          <p:cNvSpPr/>
          <p:nvPr/>
        </p:nvSpPr>
        <p:spPr>
          <a:xfrm>
            <a:off x="13825747" y="1938845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13825747" y="1911210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12385587" y="2010853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2385587" y="19748499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15769963" y="1874038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15769963" y="1833850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5" name="円/楕円 64"/>
          <p:cNvSpPr/>
          <p:nvPr/>
        </p:nvSpPr>
        <p:spPr>
          <a:xfrm>
            <a:off x="18218235" y="1799014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/>
          <p:cNvSpPr/>
          <p:nvPr/>
        </p:nvSpPr>
        <p:spPr>
          <a:xfrm>
            <a:off x="18218235" y="17660267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7498155" y="1838034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7498155" y="18050473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69" name="円/楕円 68"/>
          <p:cNvSpPr/>
          <p:nvPr/>
        </p:nvSpPr>
        <p:spPr>
          <a:xfrm>
            <a:off x="13537715" y="1953247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3537715" y="19286285"/>
            <a:ext cx="252029" cy="246190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75" name="円/楕円 74"/>
          <p:cNvSpPr/>
          <p:nvPr/>
        </p:nvSpPr>
        <p:spPr>
          <a:xfrm>
            <a:off x="17138115" y="18854237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15481931" y="1863821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14581832" y="1943030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15301912" y="1924444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16742072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6346027" y="18350181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12169563" y="1935829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12961651" y="1917243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17858195" y="1794829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13969765" y="19634649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12205568" y="20078373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12997656" y="1989251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/>
          <p:cNvSpPr/>
          <p:nvPr/>
        </p:nvSpPr>
        <p:spPr>
          <a:xfrm>
            <a:off x="14365808" y="20006365"/>
            <a:ext cx="252029" cy="24619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1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149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</dc:creator>
  <cp:lastModifiedBy>Jun</cp:lastModifiedBy>
  <cp:revision>16</cp:revision>
  <dcterms:created xsi:type="dcterms:W3CDTF">2014-10-02T09:41:14Z</dcterms:created>
  <dcterms:modified xsi:type="dcterms:W3CDTF">2014-10-16T07:24:47Z</dcterms:modified>
</cp:coreProperties>
</file>