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121">
  <p:sldMasterIdLst>
    <p:sldMasterId id="2147483648" r:id="rId1"/>
  </p:sldMasterIdLst>
  <p:notesMasterIdLst>
    <p:notesMasterId r:id="rId16"/>
  </p:notesMasterIdLst>
  <p:sldIdLst>
    <p:sldId id="259" r:id="rId2"/>
    <p:sldId id="282" r:id="rId3"/>
    <p:sldId id="279" r:id="rId4"/>
    <p:sldId id="263" r:id="rId5"/>
    <p:sldId id="288" r:id="rId6"/>
    <p:sldId id="278" r:id="rId7"/>
    <p:sldId id="268" r:id="rId8"/>
    <p:sldId id="280" r:id="rId9"/>
    <p:sldId id="272" r:id="rId10"/>
    <p:sldId id="273" r:id="rId11"/>
    <p:sldId id="274" r:id="rId12"/>
    <p:sldId id="284" r:id="rId13"/>
    <p:sldId id="281" r:id="rId14"/>
    <p:sldId id="287" r:id="rId15"/>
  </p:sldIdLst>
  <p:sldSz cx="9144000" cy="6858000" type="screen4x3"/>
  <p:notesSz cx="6858000" cy="9144000"/>
  <p:defaultTextStyle>
    <a:defPPr>
      <a:defRPr kumimoji="1" lang="ja-JP"/>
    </a:defPPr>
    <a:lvl1pPr marL="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92832F5-EA01-48E5-B403-87E193F50680}">
          <p14:sldIdLst>
            <p14:sldId id="259"/>
            <p14:sldId id="282"/>
            <p14:sldId id="279"/>
            <p14:sldId id="263"/>
            <p14:sldId id="288"/>
            <p14:sldId id="278"/>
            <p14:sldId id="268"/>
            <p14:sldId id="280"/>
            <p14:sldId id="272"/>
            <p14:sldId id="273"/>
            <p14:sldId id="274"/>
            <p14:sldId id="284"/>
            <p14:sldId id="281"/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35" autoAdjust="0"/>
    <p:restoredTop sz="86337" autoAdjust="0"/>
  </p:normalViewPr>
  <p:slideViewPr>
    <p:cSldViewPr>
      <p:cViewPr>
        <p:scale>
          <a:sx n="75" d="100"/>
          <a:sy n="75" d="100"/>
        </p:scale>
        <p:origin x="-1140" y="-78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973032197316901E-2"/>
          <c:y val="9.8110284311286391E-2"/>
          <c:w val="0.41953252824979109"/>
          <c:h val="0.7455080570498676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パターン割合</c:v>
                </c:pt>
              </c:strCache>
            </c:strRef>
          </c:tx>
          <c:dPt>
            <c:idx val="2"/>
            <c:bubble3D val="0"/>
            <c:spPr>
              <a:ln>
                <a:solidFill>
                  <a:schemeClr val="accent1"/>
                </a:solidFill>
              </a:ln>
            </c:spPr>
          </c:dPt>
          <c:dLbls>
            <c:txPr>
              <a:bodyPr/>
              <a:lstStyle/>
              <a:p>
                <a:pPr>
                  <a:defRPr sz="1600" b="1"/>
                </a:pPr>
                <a:endParaRPr lang="ja-JP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テストコードが多い傾向</c:v>
                </c:pt>
                <c:pt idx="1">
                  <c:v>ソースコードが共に成長する傾向</c:v>
                </c:pt>
                <c:pt idx="2">
                  <c:v>テストコードが書かれていない傾向</c:v>
                </c:pt>
                <c:pt idx="3">
                  <c:v>テストコードが変化がない傾向</c:v>
                </c:pt>
                <c:pt idx="4">
                  <c:v>その他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</c:v>
                </c:pt>
                <c:pt idx="1">
                  <c:v>8</c:v>
                </c:pt>
                <c:pt idx="2">
                  <c:v>13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6464695758349848"/>
          <c:y val="9.2585974493146123E-2"/>
          <c:w val="0.42442235930044775"/>
          <c:h val="0.76950587098116152"/>
        </c:manualLayout>
      </c:layout>
      <c:overlay val="0"/>
      <c:txPr>
        <a:bodyPr/>
        <a:lstStyle/>
        <a:p>
          <a:pPr>
            <a:defRPr sz="1800" b="1"/>
          </a:pPr>
          <a:endParaRPr lang="ja-JP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724506C0-3FFE-45A5-803D-9F4FC5464A70}" type="datetimeFigureOut">
              <a:t>2014/2/4</a:t>
            </a:fld>
            <a:endParaRPr kumimoji="1" lang="ja-JP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kumimoji="1" lang="ja-JP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/>
              <a:t>マスター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F8646707-6BBD-41A9-B4DF-0C76A73A2D2A}" type="slidenum">
              <a:t>‹#›</a:t>
            </a:fld>
            <a:endParaRPr kumimoji="1" lang="ja-JP" dirty="0"/>
          </a:p>
        </p:txBody>
      </p:sp>
    </p:spTree>
    <p:extLst>
      <p:ext uri="{BB962C8B-B14F-4D97-AF65-F5344CB8AC3E}">
        <p14:creationId xmlns:p14="http://schemas.microsoft.com/office/powerpoint/2010/main" val="238384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kumimoji="1" lang="ja-JP" smtClean="0"/>
              <a:pPr/>
              <a:t>1</a:t>
            </a:fld>
            <a:endParaRPr kumimoji="1" lang="ja-JP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ja-JP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3323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ja-JP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ja-JP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3164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ja-JP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3323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ja-JP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3323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ja-JP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2163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ja-JP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2163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ja-JP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3642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altLang="ja-JP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9788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 eaLnBrk="1" latinLnBrk="0" hangingPunct="1">
              <a:defRPr kumimoji="0" lang="ja-JP">
                <a:latin typeface="Georgia" pitchFamily="18" charset="0"/>
              </a:defRPr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ja-JP"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/>
              <a:t>クリックして編集します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7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 eaLnBrk="1" latinLnBrk="0" hangingPunct="1">
              <a:defRPr kumimoji="0" lang="ja-JP" sz="3600" b="0" cap="none">
                <a:latin typeface="Georgia" pitchFamily="18" charset="0"/>
              </a:defRPr>
            </a:lvl1pPr>
          </a:lstStyle>
          <a:p>
            <a:r>
              <a:rPr kumimoji="0" lang="ja-JP"/>
              <a:t>マスター タイトルの書式設定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 eaLnBrk="1" latinLnBrk="0" hangingPunct="1">
              <a:buNone/>
              <a:defRPr kumimoji="0" lang="ja-JP"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eaLnBrk="1" latinLnBrk="0" hangingPunct="1">
              <a:buNone/>
              <a:defRPr kumimoji="0" lang="ja-JP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ja-JP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ja-JP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 eaLnBrk="1" latinLnBrk="0" hangingPunct="1">
              <a:defRPr kumimoji="0" lang="ja-JP" sz="2800">
                <a:latin typeface="Georgia" pitchFamily="18" charset="0"/>
              </a:defRPr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>
                <a:latin typeface="Georgia" pitchFamily="18" charset="0"/>
              </a:defRPr>
            </a:lvl1pPr>
            <a:lvl2pPr marL="571500" indent="-22860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>
                <a:latin typeface="Georgia" pitchFamily="18" charset="0"/>
              </a:defRPr>
            </a:lvl2pPr>
            <a:lvl3pPr eaLnBrk="1" latinLnBrk="0" hangingPunct="1">
              <a:defRPr kumimoji="0" lang="ja-JP" sz="2000">
                <a:latin typeface="Georgia" pitchFamily="18" charset="0"/>
              </a:defRPr>
            </a:lvl3pPr>
            <a:lvl4pPr eaLnBrk="1" latinLnBrk="0" hangingPunct="1">
              <a:defRPr kumimoji="0" lang="ja-JP" sz="2000">
                <a:latin typeface="Georgia" pitchFamily="18" charset="0"/>
              </a:defRPr>
            </a:lvl4pPr>
            <a:lvl5pPr eaLnBrk="1" latinLnBrk="0" hangingPunct="1">
              <a:defRPr kumimoji="0" lang="ja-JP" sz="2000">
                <a:latin typeface="Georgia" pitchFamily="18" charset="0"/>
              </a:defRPr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 eaLnBrk="1" latinLnBrk="0" hangingPunct="1">
              <a:defRPr kumimoji="0" lang="ja-JP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ja-JP" sz="20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ja-JP" sz="2000"/>
            </a:lvl1pPr>
            <a:lvl2pPr eaLnBrk="1" latinLnBrk="0" hangingPunct="1">
              <a:defRPr kumimoji="0" lang="ja-JP" sz="1800"/>
            </a:lvl2pPr>
            <a:lvl3pPr eaLnBrk="1" latinLnBrk="0" hangingPunct="1">
              <a:defRPr kumimoji="0" lang="ja-JP" sz="1600"/>
            </a:lvl3pPr>
            <a:lvl4pPr eaLnBrk="1" latinLnBrk="0" hangingPunct="1">
              <a:defRPr kumimoji="0" lang="ja-JP" sz="1400"/>
            </a:lvl4pPr>
            <a:lvl5pPr eaLnBrk="1" latinLnBrk="0" hangingPunct="1">
              <a:defRPr kumimoji="0" lang="ja-JP" sz="14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ja-JP" sz="20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ja-JP" sz="2000"/>
            </a:lvl1pPr>
            <a:lvl2pPr eaLnBrk="1" latinLnBrk="0" hangingPunct="1">
              <a:defRPr kumimoji="0" lang="ja-JP" sz="1800"/>
            </a:lvl2pPr>
            <a:lvl3pPr eaLnBrk="1" latinLnBrk="0" hangingPunct="1">
              <a:defRPr kumimoji="0" lang="ja-JP" sz="1600"/>
            </a:lvl3pPr>
            <a:lvl4pPr eaLnBrk="1" latinLnBrk="0" hangingPunct="1">
              <a:defRPr kumimoji="0" lang="ja-JP" sz="1400"/>
            </a:lvl4pPr>
            <a:lvl5pPr eaLnBrk="1" latinLnBrk="0" hangingPunct="1">
              <a:defRPr kumimoji="0" lang="ja-JP" sz="14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eaLnBrk="1" latinLnBrk="0" hangingPunct="1">
              <a:defRPr kumimoji="0" lang="ja-JP" sz="2800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 eaLnBrk="1" latinLnBrk="0" hangingPunct="1">
              <a:defRPr kumimoji="0" lang="ja-JP" sz="2800"/>
            </a:lvl1pPr>
            <a:lvl2pPr eaLnBrk="1" latinLnBrk="0" hangingPunct="1">
              <a:defRPr kumimoji="0" lang="ja-JP" sz="2400"/>
            </a:lvl2pPr>
            <a:lvl3pPr eaLnBrk="1" latinLnBrk="0" hangingPunct="1">
              <a:defRPr kumimoji="0" lang="ja-JP" sz="2000"/>
            </a:lvl3pPr>
            <a:lvl4pPr eaLnBrk="1" latinLnBrk="0" hangingPunct="1">
              <a:defRPr kumimoji="0" lang="ja-JP" sz="1800"/>
            </a:lvl4pPr>
            <a:lvl5pPr eaLnBrk="1" latinLnBrk="0" hangingPunct="1">
              <a:defRPr kumimoji="0" lang="ja-JP" sz="1800"/>
            </a:lvl5pPr>
            <a:lvl6pPr eaLnBrk="1" latinLnBrk="0" hangingPunct="1">
              <a:defRPr kumimoji="0" lang="ja-JP" sz="2000"/>
            </a:lvl6pPr>
            <a:lvl7pPr eaLnBrk="1" latinLnBrk="0" hangingPunct="1">
              <a:defRPr kumimoji="0" lang="ja-JP" sz="2000"/>
            </a:lvl7pPr>
            <a:lvl8pPr eaLnBrk="1" latinLnBrk="0" hangingPunct="1">
              <a:defRPr kumimoji="0" lang="ja-JP" sz="2000"/>
            </a:lvl8pPr>
            <a:lvl9pPr eaLnBrk="1" latinLnBrk="0" hangingPunct="1">
              <a:defRPr kumimoji="0" lang="ja-JP"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ja-JP" sz="3200"/>
            </a:lvl1pPr>
            <a:lvl2pPr marL="457200" indent="0" eaLnBrk="1" latinLnBrk="0" hangingPunct="1">
              <a:buNone/>
              <a:defRPr kumimoji="0" lang="ja-JP" sz="2800"/>
            </a:lvl2pPr>
            <a:lvl3pPr marL="914400" indent="0" eaLnBrk="1" latinLnBrk="0" hangingPunct="1">
              <a:buNone/>
              <a:defRPr kumimoji="0" lang="ja-JP" sz="2400"/>
            </a:lvl3pPr>
            <a:lvl4pPr marL="1371600" indent="0" eaLnBrk="1" latinLnBrk="0" hangingPunct="1">
              <a:buNone/>
              <a:defRPr kumimoji="0" lang="ja-JP" sz="2000"/>
            </a:lvl4pPr>
            <a:lvl5pPr marL="1828800" indent="0" eaLnBrk="1" latinLnBrk="0" hangingPunct="1">
              <a:buNone/>
              <a:defRPr kumimoji="0" lang="ja-JP" sz="2000"/>
            </a:lvl5pPr>
            <a:lvl6pPr marL="2286000" indent="0" eaLnBrk="1" latinLnBrk="0" hangingPunct="1">
              <a:buNone/>
              <a:defRPr kumimoji="0" lang="ja-JP" sz="2000"/>
            </a:lvl6pPr>
            <a:lvl7pPr marL="2743200" indent="0" eaLnBrk="1" latinLnBrk="0" hangingPunct="1">
              <a:buNone/>
              <a:defRPr kumimoji="0" lang="ja-JP" sz="2000"/>
            </a:lvl7pPr>
            <a:lvl8pPr marL="3200400" indent="0" eaLnBrk="1" latinLnBrk="0" hangingPunct="1">
              <a:buNone/>
              <a:defRPr kumimoji="0" lang="ja-JP" sz="2000"/>
            </a:lvl8pPr>
            <a:lvl9pPr marL="3657600" indent="0" eaLnBrk="1" latinLnBrk="0" hangingPunct="1">
              <a:buNone/>
              <a:defRPr kumimoji="0" lang="ja-JP" sz="2000"/>
            </a:lvl9pPr>
          </a:lstStyle>
          <a:p>
            <a:pPr eaLnBrk="1" latinLnBrk="0" hangingPunct="1"/>
            <a:r>
              <a:rPr lang="ja-JP" altLang="en-US" dirty="0" smtClean="0"/>
              <a:t>アイコンをクリックして図を追加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ja-JP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ja-JP" altLang="en-US" smtClean="0"/>
              <a:t>マスター タイトルの書式設定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t>‹#›</a:t>
            </a:fld>
            <a:endParaRPr kumimoji="0" lang="ja-JP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kumimoji="1" lang="ja-JP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5" Type="http://schemas.openxmlformats.org/officeDocument/2006/relationships/image" Target="../media/image22.png"/><Relationship Id="rId10" Type="http://schemas.openxmlformats.org/officeDocument/2006/relationships/image" Target="../media/image17.gif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>
              <a:tabLst>
                <a:tab pos="1979613" algn="l"/>
              </a:tabLst>
            </a:pPr>
            <a:r>
              <a:rPr kumimoji="1" lang="ja-JP" altLang="en-US" dirty="0" smtClean="0"/>
              <a:t>オープンソース</a:t>
            </a:r>
            <a:r>
              <a:rPr kumimoji="1" lang="ja-JP" altLang="en-US" dirty="0"/>
              <a:t>開発に</a:t>
            </a:r>
            <a:r>
              <a:rPr kumimoji="1" lang="ja-JP" altLang="en-US" dirty="0" smtClean="0"/>
              <a:t>おける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/>
              <a:t>	</a:t>
            </a:r>
            <a:r>
              <a:rPr kumimoji="1" lang="ja-JP" altLang="en-US" dirty="0" smtClean="0"/>
              <a:t>ソフトウェアテスト</a:t>
            </a:r>
            <a:r>
              <a:rPr kumimoji="1" lang="ja-JP" altLang="en-US" dirty="0"/>
              <a:t>の実態</a:t>
            </a:r>
            <a:r>
              <a:rPr kumimoji="1" lang="ja-JP" altLang="en-US" dirty="0" smtClean="0"/>
              <a:t>調査</a:t>
            </a:r>
            <a:endParaRPr kumimoji="1" lang="ja-JP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868144" y="5157192"/>
            <a:ext cx="2952328" cy="1512168"/>
          </a:xfrm>
        </p:spPr>
        <p:txBody>
          <a:bodyPr>
            <a:noAutofit/>
          </a:bodyPr>
          <a:lstStyle/>
          <a:p>
            <a:r>
              <a:rPr lang="ja-JP" altLang="en-US" b="1" dirty="0"/>
              <a:t>千葉工業大学</a:t>
            </a:r>
            <a:endParaRPr lang="en-US" altLang="ja-JP" b="1" dirty="0"/>
          </a:p>
          <a:p>
            <a:r>
              <a:rPr lang="ja-JP" altLang="en-US" b="1" dirty="0"/>
              <a:t>社会システム科学部</a:t>
            </a:r>
            <a:endParaRPr lang="en-US" altLang="ja-JP" b="1" dirty="0"/>
          </a:p>
          <a:p>
            <a:r>
              <a:rPr lang="ja-JP" altLang="en-US" b="1" dirty="0"/>
              <a:t>プロジェクトマネジメント学科</a:t>
            </a:r>
            <a:endParaRPr lang="en-US" altLang="ja-JP" b="1" dirty="0"/>
          </a:p>
          <a:p>
            <a:r>
              <a:rPr lang="ja-JP" altLang="en-US" b="1" dirty="0" smtClean="0"/>
              <a:t>矢吹研究室</a:t>
            </a:r>
            <a:endParaRPr lang="en-US" altLang="ja-JP" b="1" dirty="0"/>
          </a:p>
          <a:p>
            <a:r>
              <a:rPr lang="en-US" altLang="ja-JP" b="1" dirty="0" smtClean="0"/>
              <a:t>1042060</a:t>
            </a:r>
            <a:r>
              <a:rPr lang="ja-JP" altLang="en-US" b="1" dirty="0"/>
              <a:t>　</a:t>
            </a:r>
            <a:r>
              <a:rPr lang="ja-JP" altLang="en-US" b="1" dirty="0" smtClean="0"/>
              <a:t>清水 竜吾</a:t>
            </a:r>
            <a:endParaRPr lang="ja-JP" altLang="en-US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3581" y="1268760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Survey of Software Testing in </a:t>
            </a:r>
            <a:endParaRPr lang="ja-JP" altLang="ja-JP" dirty="0"/>
          </a:p>
          <a:p>
            <a:pPr>
              <a:tabLst>
                <a:tab pos="1979613" algn="l"/>
              </a:tabLst>
            </a:pPr>
            <a:r>
              <a:rPr lang="en-US" altLang="ja-JP" dirty="0" smtClean="0"/>
              <a:t>	Open </a:t>
            </a:r>
            <a:r>
              <a:rPr lang="en-US" altLang="ja-JP" dirty="0"/>
              <a:t>Source Software </a:t>
            </a:r>
            <a:r>
              <a:rPr lang="en-US" altLang="ja-JP" dirty="0" smtClean="0"/>
              <a:t>Development</a:t>
            </a:r>
            <a:endParaRPr kumimoji="1" lang="ja-JP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10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807524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パターン</a:t>
            </a:r>
            <a:r>
              <a:rPr kumimoji="1" lang="ja-JP" altLang="en-US" sz="3200" b="1" dirty="0"/>
              <a:t>③</a:t>
            </a:r>
            <a:r>
              <a:rPr kumimoji="1" lang="en-US" altLang="ja-JP" sz="3200" b="1" dirty="0" smtClean="0"/>
              <a:t>-</a:t>
            </a:r>
            <a:r>
              <a:rPr kumimoji="1" lang="ja-JP" altLang="en-US" sz="2400" b="1" dirty="0"/>
              <a:t>テストコードが殆ど書かれていない</a:t>
            </a:r>
            <a:endParaRPr kumimoji="1" lang="ja-JP" altLang="en-US" sz="18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756084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2"/>
          <p:cNvSpPr txBox="1"/>
          <p:nvPr/>
        </p:nvSpPr>
        <p:spPr>
          <a:xfrm>
            <a:off x="1435185" y="4149080"/>
            <a:ext cx="652072" cy="58806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95275" indent="-295275" algn="ctr">
              <a:spcAft>
                <a:spcPts val="0"/>
              </a:spcAft>
            </a:pPr>
            <a:endParaRPr lang="ja-JP" sz="2800" b="1" kern="100" dirty="0">
              <a:solidFill>
                <a:schemeClr val="tx1"/>
              </a:solidFill>
              <a:effectLst/>
              <a:latin typeface="HGP創英角ﾎﾟｯﾌﾟ体" panose="040B0A00000000000000" pitchFamily="50" charset="-128"/>
              <a:ea typeface="HGP創英角ﾎﾟｯﾌﾟ体" panose="040B0A00000000000000" pitchFamily="50" charset="-128"/>
              <a:cs typeface="Times New Roman"/>
            </a:endParaRPr>
          </a:p>
        </p:txBody>
      </p:sp>
      <p:pic>
        <p:nvPicPr>
          <p:cNvPr id="4098" name="Picture 2" descr="C:\Users\Air\Desktop\node-lines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14" y="1800000"/>
            <a:ext cx="7200900" cy="450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1943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11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807524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パターン④</a:t>
            </a:r>
            <a:r>
              <a:rPr kumimoji="1" lang="en-US" altLang="ja-JP" sz="3200" b="1" dirty="0" smtClean="0"/>
              <a:t>-</a:t>
            </a:r>
            <a:r>
              <a:rPr kumimoji="1" lang="ja-JP" altLang="en-US" sz="2400" b="1" dirty="0"/>
              <a:t>テストコードが初期状態から殆ど変化がない</a:t>
            </a:r>
            <a:endParaRPr kumimoji="1" lang="ja-JP" altLang="en-US" sz="24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756084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5"/>
          <p:cNvSpPr txBox="1"/>
          <p:nvPr/>
        </p:nvSpPr>
        <p:spPr>
          <a:xfrm>
            <a:off x="4650892" y="4149079"/>
            <a:ext cx="652073" cy="57606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lvl="0" indent="-342900" algn="ctr">
              <a:spcAft>
                <a:spcPts val="0"/>
              </a:spcAft>
              <a:buFont typeface="+mj-ea"/>
              <a:buAutoNum type="circleNumDbPlain" startAt="4"/>
            </a:pPr>
            <a:endParaRPr lang="ja-JP" sz="1200" b="1" kern="100" dirty="0">
              <a:solidFill>
                <a:schemeClr val="tx1"/>
              </a:solidFill>
              <a:effectLst/>
              <a:latin typeface="HGP創英角ﾎﾟｯﾌﾟ体" panose="040B0A00000000000000" pitchFamily="50" charset="-128"/>
              <a:ea typeface="HGP創英角ﾎﾟｯﾌﾟ体" panose="040B0A00000000000000" pitchFamily="50" charset="-128"/>
              <a:cs typeface="Times New Roman"/>
            </a:endParaRPr>
          </a:p>
        </p:txBody>
      </p:sp>
      <p:pic>
        <p:nvPicPr>
          <p:cNvPr id="3074" name="Picture 2" descr="C:\Users\Air\Desktop\jQuery-File-Upload-lines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00000"/>
            <a:ext cx="7200900" cy="450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1943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GitHub\yabukilab\卒業論文\2012\清水竜吾\別途資料\コミットごとの行数\IMG\グループ分け\grunt-lines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00000"/>
            <a:ext cx="7200900" cy="450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12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その他</a:t>
            </a:r>
            <a:endParaRPr kumimoji="1" lang="ja-JP" alt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756084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/>
          <p:cNvSpPr/>
          <p:nvPr/>
        </p:nvSpPr>
        <p:spPr>
          <a:xfrm>
            <a:off x="3923928" y="2276872"/>
            <a:ext cx="1296144" cy="309634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8467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13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/>
              <a:t>結果</a:t>
            </a:r>
            <a:endParaRPr kumimoji="1" lang="ja-JP" alt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756084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グラフ 8"/>
          <p:cNvGraphicFramePr/>
          <p:nvPr>
            <p:extLst>
              <p:ext uri="{D42A27DB-BD31-4B8C-83A1-F6EECF244321}">
                <p14:modId xmlns:p14="http://schemas.microsoft.com/office/powerpoint/2010/main" val="4169357521"/>
              </p:ext>
            </p:extLst>
          </p:nvPr>
        </p:nvGraphicFramePr>
        <p:xfrm>
          <a:off x="625134" y="1988840"/>
          <a:ext cx="7907306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76673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14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まとめ</a:t>
            </a:r>
            <a:endParaRPr kumimoji="1" lang="ja-JP" alt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756084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611560" y="1800000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オープンソースソフトウェアのテストに着目して，開発プロセスを調査した．</a:t>
            </a:r>
            <a:endParaRPr lang="en-US" altLang="ja-JP" dirty="0"/>
          </a:p>
          <a:p>
            <a:r>
              <a:rPr lang="ja-JP" altLang="en-US" dirty="0"/>
              <a:t>開発プロセスを調査するためにバージョンごとのコード量</a:t>
            </a:r>
            <a:r>
              <a:rPr lang="ja-JP" altLang="en-US" dirty="0" smtClean="0"/>
              <a:t>を調べ，ソースコードを可視化</a:t>
            </a:r>
            <a:r>
              <a:rPr lang="ja-JP" altLang="en-US" dirty="0"/>
              <a:t>するツールを作り，調査した</a:t>
            </a:r>
            <a:r>
              <a:rPr lang="ja-JP" altLang="en-US" dirty="0" smtClean="0"/>
              <a:t>結果，</a:t>
            </a:r>
            <a:endParaRPr lang="en-US" altLang="ja-JP" dirty="0" smtClean="0"/>
          </a:p>
          <a:p>
            <a:r>
              <a:rPr lang="ja-JP" altLang="en-US" dirty="0" smtClean="0"/>
              <a:t>およそ</a:t>
            </a:r>
            <a:r>
              <a:rPr lang="ja-JP" altLang="en-US" dirty="0"/>
              <a:t>半数</a:t>
            </a:r>
            <a:r>
              <a:rPr lang="ja-JP" altLang="en-US" dirty="0" smtClean="0"/>
              <a:t>の開発</a:t>
            </a:r>
            <a:r>
              <a:rPr lang="ja-JP" altLang="en-US" dirty="0"/>
              <a:t>ではテスト駆動開発は行われて</a:t>
            </a:r>
            <a:r>
              <a:rPr lang="ja-JP" altLang="en-US" dirty="0" smtClean="0"/>
              <a:t>いないことが判明した．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69666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2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背景</a:t>
            </a:r>
            <a:endParaRPr kumimoji="1" lang="ja-JP" altLang="en-US" sz="3200" b="1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328"/>
          <a:stretch/>
        </p:blipFill>
        <p:spPr bwMode="auto">
          <a:xfrm>
            <a:off x="833744" y="4293096"/>
            <a:ext cx="7476512" cy="174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766311" y="5960313"/>
            <a:ext cx="7611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出典：</a:t>
            </a:r>
            <a:r>
              <a:rPr lang="en-US" altLang="ja-JP" sz="1200" b="1" dirty="0"/>
              <a:t>IPA</a:t>
            </a:r>
            <a:r>
              <a:rPr lang="ja-JP" altLang="en-US" sz="1200" b="1" dirty="0"/>
              <a:t>独立行政法人　情報処理推進機構</a:t>
            </a:r>
            <a:r>
              <a:rPr lang="en-US" altLang="ja-JP" sz="1200" b="1" dirty="0"/>
              <a:t>-</a:t>
            </a:r>
            <a:r>
              <a:rPr lang="ja-JP" altLang="en-US" sz="1200" b="1" dirty="0"/>
              <a:t>非ウォーターフォール型開発に関する調査（調査報告書）調査報告書</a:t>
            </a:r>
            <a:endParaRPr kumimoji="1" lang="ja-JP" altLang="en-US" sz="1200" b="1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8500" y="1628800"/>
            <a:ext cx="2667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1553385" y="2828836"/>
            <a:ext cx="603723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kumimoji="1" lang="ja-JP" altLang="en-US" sz="7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テスト駆動開発</a:t>
            </a:r>
            <a:endParaRPr lang="ja-JP" altLang="en-US" sz="7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64093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3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/>
              <a:t>目的</a:t>
            </a: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/>
          <p:cNvSpPr/>
          <p:nvPr/>
        </p:nvSpPr>
        <p:spPr>
          <a:xfrm>
            <a:off x="271784" y="2551837"/>
            <a:ext cx="860043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ja-JP" altLang="ja-JP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テストコード</a:t>
            </a:r>
            <a:r>
              <a:rPr lang="ja-JP" altLang="ja-JP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とメインコード</a:t>
            </a:r>
            <a:r>
              <a:rPr lang="ja-JP" altLang="ja-JP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の</a:t>
            </a:r>
            <a:endParaRPr lang="en-US" altLang="ja-JP" sz="54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ja-JP" altLang="ja-JP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コード量</a:t>
            </a:r>
            <a:r>
              <a:rPr lang="ja-JP" altLang="ja-JP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の時間</a:t>
            </a:r>
            <a:r>
              <a:rPr lang="ja-JP" altLang="ja-JP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変化</a:t>
            </a:r>
            <a:r>
              <a:rPr lang="ja-JP" alt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を調べる</a:t>
            </a:r>
            <a:endParaRPr lang="ja-JP" alt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18748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4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手法</a:t>
            </a:r>
            <a:r>
              <a:rPr kumimoji="1" lang="en-US" altLang="ja-JP" sz="3200" b="1" dirty="0" smtClean="0"/>
              <a:t>-</a:t>
            </a:r>
            <a:r>
              <a:rPr kumimoji="1" lang="ja-JP" altLang="en-US" sz="3200" b="1" dirty="0" smtClean="0"/>
              <a:t>どうやって調べる</a:t>
            </a:r>
            <a:endParaRPr kumimoji="1" lang="ja-JP" altLang="en-US" sz="3200" b="1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グループ化 2"/>
          <p:cNvGrpSpPr/>
          <p:nvPr/>
        </p:nvGrpSpPr>
        <p:grpSpPr>
          <a:xfrm>
            <a:off x="972000" y="1800000"/>
            <a:ext cx="7200000" cy="3600000"/>
            <a:chOff x="972000" y="1971628"/>
            <a:chExt cx="7200000" cy="3600000"/>
          </a:xfrm>
        </p:grpSpPr>
        <p:pic>
          <p:nvPicPr>
            <p:cNvPr id="18" name="Picture 2" descr="C:\Users\Air\Desktop\新しいフォルダー (5)\power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9570" y="2835204"/>
              <a:ext cx="109912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3" descr="C:\Users\Air\Desktop\新しいフォルダー (5)\windows7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6695" y="2115124"/>
              <a:ext cx="23994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C:\Users\Air\Desktop\新しいフォルダー (5)\word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847" y="3654575"/>
              <a:ext cx="1098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5" descr="C:\Users\Air\Desktop\新しいフォルダー (5)\xcel.pn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524" y="3601326"/>
              <a:ext cx="1099118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C:\Users\Air\Desktop\新しいフォルダー (5)\26615.pn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9062" y="4239500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7" descr="C:\Users\Air\Desktop\新しいフォルダー (5)\ai.png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4087" y="3843436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 descr="C:\Users\Air\Desktop\新しいフォルダー (5)\image-03-535x535.png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0191" y="2547172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雲 24"/>
            <p:cNvSpPr/>
            <p:nvPr/>
          </p:nvSpPr>
          <p:spPr>
            <a:xfrm>
              <a:off x="972000" y="1971628"/>
              <a:ext cx="7200000" cy="3600000"/>
            </a:xfrm>
            <a:prstGeom prst="cloud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noFill/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972000" y="1800000"/>
            <a:ext cx="7200000" cy="3600000"/>
            <a:chOff x="1039248" y="2881326"/>
            <a:chExt cx="7200000" cy="3600000"/>
          </a:xfrm>
        </p:grpSpPr>
        <p:pic>
          <p:nvPicPr>
            <p:cNvPr id="26" name="Picture 9" descr="C:\Users\Air\Desktop\新しいフォルダー (5)\com04201.gif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9116" y="3385382"/>
              <a:ext cx="1176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0" descr="C:\Users\Air\Desktop\新しいフォルダー (5)\OOo_Website_v2_copy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5276" y="4105462"/>
              <a:ext cx="216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1" descr="C:\Users\Air\Desktop\新しいフォルダー (5)\CrystalDiskInfo38-ja.png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6964" y="4537510"/>
              <a:ext cx="1088438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2" descr="C:\Users\Air\Desktop\新しいフォルダー (5)\CrystalDiskMark30Gp.png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7124" y="3745422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4" descr="C:\Users\Air\Desktop\新しいフォルダー (5)\Nodejs_logo_light.png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8613" y="5329718"/>
              <a:ext cx="3155055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5" descr="C:\Users\Air\Desktop\新しいフォルダー (5)\rails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388" y="4897550"/>
              <a:ext cx="846486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6" descr="C:\Users\Air\Desktop\新しいフォルダー (5)\jQuery-with-Example1.png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5476" y="3169358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7" descr="C:\Users\Air\Desktop\新しいフォルダー (5)\NewTux.png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7604" y="3313374"/>
              <a:ext cx="1080000" cy="1297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雲 33"/>
            <p:cNvSpPr/>
            <p:nvPr/>
          </p:nvSpPr>
          <p:spPr>
            <a:xfrm>
              <a:off x="1039248" y="2881326"/>
              <a:ext cx="7200000" cy="3600000"/>
            </a:xfrm>
            <a:prstGeom prst="cloud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2349027" y="2250416"/>
            <a:ext cx="4445947" cy="2978784"/>
            <a:chOff x="2349027" y="2250416"/>
            <a:chExt cx="4445947" cy="2978784"/>
          </a:xfrm>
        </p:grpSpPr>
        <p:sp>
          <p:nvSpPr>
            <p:cNvPr id="37" name="フローチャート : 磁気ディスク 36"/>
            <p:cNvSpPr/>
            <p:nvPr/>
          </p:nvSpPr>
          <p:spPr>
            <a:xfrm>
              <a:off x="2349027" y="2250416"/>
              <a:ext cx="4445947" cy="2978784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38" name="Picture 18" descr="C:\Users\Air\Desktop\新しいフォルダー (5)\logo_cb_gitbreak_bk_ex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9506" y="3377501"/>
              <a:ext cx="2097741" cy="682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9" descr="C:\Users\Air\Desktop\新しいフォルダー (5)\無題.png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6814" y="3281878"/>
              <a:ext cx="1364795" cy="1023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0" descr="C:\Users\Air\Desktop\新しいフォルダー (5)\github-logo.png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917" y="4119212"/>
              <a:ext cx="2581239" cy="1023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テキスト ボックス 1"/>
            <p:cNvSpPr txBox="1"/>
            <p:nvPr/>
          </p:nvSpPr>
          <p:spPr>
            <a:xfrm>
              <a:off x="3227721" y="2616944"/>
              <a:ext cx="2688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/>
                <a:t>ＯＳＳホスティングサービス</a:t>
              </a:r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213591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5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807524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手法：何故ＧｉｔＨｕｂなのか・・・</a:t>
            </a:r>
            <a:endParaRPr kumimoji="1" lang="ja-JP" altLang="en-US" sz="3200" b="1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C:\Users\Air\Pictures\新しいフォルダー\trend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14" y="1800000"/>
            <a:ext cx="7620173" cy="42395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6814387" y="6021288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出典：</a:t>
            </a:r>
            <a:r>
              <a:rPr kumimoji="1" lang="en-US" altLang="ja-JP" sz="1200" b="1" dirty="0" smtClean="0"/>
              <a:t>Google</a:t>
            </a:r>
            <a:r>
              <a:rPr kumimoji="1" lang="ja-JP" altLang="en-US" sz="1200" b="1" dirty="0" smtClean="0"/>
              <a:t>トレンド</a:t>
            </a:r>
            <a:endParaRPr kumimoji="1" lang="ja-JP" altLang="en-US" sz="1200" b="1" dirty="0"/>
          </a:p>
        </p:txBody>
      </p:sp>
      <p:pic>
        <p:nvPicPr>
          <p:cNvPr id="9" name="図 8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1800000"/>
            <a:ext cx="6840760" cy="42601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6072527" y="6021288"/>
            <a:ext cx="1883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出典：</a:t>
            </a:r>
            <a:r>
              <a:rPr lang="en-US" altLang="ja-JP" sz="1200" b="1" dirty="0"/>
              <a:t>The GitHub Blog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83017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6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4648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手法</a:t>
            </a:r>
            <a:endParaRPr kumimoji="1" lang="ja-JP" altLang="en-US" sz="24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3" name="円柱 12"/>
          <p:cNvSpPr/>
          <p:nvPr/>
        </p:nvSpPr>
        <p:spPr>
          <a:xfrm>
            <a:off x="6121224" y="1981722"/>
            <a:ext cx="853070" cy="635779"/>
          </a:xfrm>
          <a:prstGeom prst="can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kern="100">
                <a:effectLst/>
                <a:latin typeface="Century"/>
                <a:ea typeface="ＭＳ 明朝"/>
                <a:cs typeface="Times New Roman"/>
              </a:rPr>
              <a:t>GitHub</a:t>
            </a:r>
            <a:endParaRPr lang="ja-JP" sz="1050" kern="100">
              <a:effectLst/>
              <a:latin typeface="Century"/>
              <a:ea typeface="ＭＳ 明朝"/>
              <a:cs typeface="Times New Roman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024937" y="2737941"/>
            <a:ext cx="5190852" cy="3229745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896416" y="2737920"/>
            <a:ext cx="3375897" cy="3203258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325" y="1981726"/>
            <a:ext cx="995249" cy="995249"/>
          </a:xfrm>
          <a:prstGeom prst="rect">
            <a:avLst/>
          </a:prstGeom>
        </p:spPr>
      </p:pic>
      <p:cxnSp>
        <p:nvCxnSpPr>
          <p:cNvPr id="17" name="直線矢印コネクタ 16"/>
          <p:cNvCxnSpPr/>
          <p:nvPr/>
        </p:nvCxnSpPr>
        <p:spPr>
          <a:xfrm>
            <a:off x="3189198" y="2078296"/>
            <a:ext cx="2722854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stealth"/>
          </a:ln>
          <a:effectLst/>
        </p:spPr>
      </p:cxnSp>
      <p:cxnSp>
        <p:nvCxnSpPr>
          <p:cNvPr id="18" name="直線矢印コネクタ 17"/>
          <p:cNvCxnSpPr/>
          <p:nvPr/>
        </p:nvCxnSpPr>
        <p:spPr>
          <a:xfrm flipH="1">
            <a:off x="3189342" y="2415139"/>
            <a:ext cx="2722716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stealth"/>
          </a:ln>
          <a:effectLst/>
        </p:spPr>
      </p:cxnSp>
      <p:grpSp>
        <p:nvGrpSpPr>
          <p:cNvPr id="19" name="グループ化 18"/>
          <p:cNvGrpSpPr/>
          <p:nvPr/>
        </p:nvGrpSpPr>
        <p:grpSpPr>
          <a:xfrm>
            <a:off x="4158351" y="2121597"/>
            <a:ext cx="860393" cy="557604"/>
            <a:chOff x="2442053" y="417350"/>
            <a:chExt cx="922249" cy="597692"/>
          </a:xfrm>
        </p:grpSpPr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053" y="417350"/>
              <a:ext cx="922249" cy="597692"/>
            </a:xfrm>
            <a:prstGeom prst="rect">
              <a:avLst/>
            </a:prstGeom>
          </p:spPr>
        </p:pic>
        <p:sp>
          <p:nvSpPr>
            <p:cNvPr id="57" name="テキスト ボックス 126"/>
            <p:cNvSpPr txBox="1"/>
            <p:nvPr/>
          </p:nvSpPr>
          <p:spPr>
            <a:xfrm>
              <a:off x="2465395" y="518798"/>
              <a:ext cx="865505" cy="496244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800" b="1" kern="100" dirty="0">
                  <a:effectLst/>
                  <a:latin typeface="Century"/>
                  <a:ea typeface="ＭＳ 明朝"/>
                  <a:cs typeface="Times New Roman"/>
                </a:rPr>
                <a:t>プロジェクト</a:t>
              </a:r>
              <a:endParaRPr lang="ja-JP" sz="1050" kern="100" dirty="0">
                <a:effectLst/>
                <a:latin typeface="Century"/>
                <a:ea typeface="ＭＳ 明朝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ja-JP" sz="800" b="1" kern="100" dirty="0">
                  <a:effectLst/>
                  <a:latin typeface="Century"/>
                  <a:ea typeface="ＭＳ 明朝"/>
                  <a:cs typeface="Times New Roman"/>
                </a:rPr>
                <a:t>データ</a:t>
              </a:r>
              <a:endParaRPr lang="ja-JP" sz="1050" kern="100" dirty="0">
                <a:effectLst/>
                <a:latin typeface="Century"/>
                <a:ea typeface="ＭＳ 明朝"/>
                <a:cs typeface="Times New Roman"/>
              </a:endParaRPr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2160088" y="2978572"/>
            <a:ext cx="860179" cy="557458"/>
            <a:chOff x="0" y="0"/>
            <a:chExt cx="922249" cy="597692"/>
          </a:xfrm>
        </p:grpSpPr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22249" cy="597692"/>
            </a:xfrm>
            <a:prstGeom prst="rect">
              <a:avLst/>
            </a:prstGeom>
          </p:spPr>
        </p:pic>
        <p:sp>
          <p:nvSpPr>
            <p:cNvPr id="55" name="テキスト ボックス 3"/>
            <p:cNvSpPr txBox="1"/>
            <p:nvPr/>
          </p:nvSpPr>
          <p:spPr>
            <a:xfrm>
              <a:off x="23248" y="101448"/>
              <a:ext cx="865720" cy="49606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800" b="1">
                  <a:effectLst/>
                  <a:latin typeface="ＭＳ Ｐゴシック"/>
                  <a:ea typeface="ＭＳ 明朝"/>
                  <a:cs typeface="Times New Roman"/>
                </a:rPr>
                <a:t>プロジェクト</a:t>
              </a:r>
              <a:endParaRPr lang="ja-JP" sz="1200">
                <a:effectLst/>
                <a:latin typeface="ＭＳ Ｐゴシック"/>
                <a:cs typeface="ＭＳ Ｐゴシック"/>
              </a:endParaRPr>
            </a:p>
            <a:p>
              <a:pPr algn="ctr">
                <a:spcAft>
                  <a:spcPts val="0"/>
                </a:spcAft>
              </a:pPr>
              <a:r>
                <a:rPr lang="ja-JP" sz="800" b="1">
                  <a:effectLst/>
                  <a:latin typeface="ＭＳ Ｐゴシック"/>
                  <a:ea typeface="ＭＳ 明朝"/>
                  <a:cs typeface="Times New Roman"/>
                </a:rPr>
                <a:t>データ</a:t>
              </a:r>
              <a:endParaRPr lang="ja-JP" sz="1200">
                <a:effectLst/>
                <a:latin typeface="ＭＳ Ｐゴシック"/>
                <a:cs typeface="ＭＳ Ｐゴシック"/>
              </a:endParaRPr>
            </a:p>
          </p:txBody>
        </p:sp>
      </p:grpSp>
      <p:cxnSp>
        <p:nvCxnSpPr>
          <p:cNvPr id="21" name="直線矢印コネクタ 20"/>
          <p:cNvCxnSpPr/>
          <p:nvPr/>
        </p:nvCxnSpPr>
        <p:spPr>
          <a:xfrm>
            <a:off x="3139359" y="3292352"/>
            <a:ext cx="2722716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stealth"/>
          </a:ln>
          <a:effectLst/>
        </p:spPr>
      </p:cxnSp>
      <p:pic>
        <p:nvPicPr>
          <p:cNvPr id="22" name="図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8155" y="2798472"/>
            <a:ext cx="692553" cy="697321"/>
          </a:xfrm>
          <a:prstGeom prst="rect">
            <a:avLst/>
          </a:prstGeom>
        </p:spPr>
      </p:pic>
      <p:sp>
        <p:nvSpPr>
          <p:cNvPr id="23" name="テキスト ボックス 3"/>
          <p:cNvSpPr txBox="1"/>
          <p:nvPr/>
        </p:nvSpPr>
        <p:spPr>
          <a:xfrm>
            <a:off x="5833632" y="3372438"/>
            <a:ext cx="1029609" cy="462672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50" b="1" dirty="0" smtClean="0">
                <a:effectLst/>
                <a:latin typeface="ＭＳ Ｐゴシック"/>
                <a:ea typeface="ＭＳ 明朝"/>
                <a:cs typeface="Times New Roman"/>
              </a:rPr>
              <a:t>履歴</a:t>
            </a:r>
            <a:r>
              <a:rPr lang="ja-JP" sz="1050" b="1" dirty="0" smtClean="0">
                <a:effectLst/>
                <a:latin typeface="ＭＳ Ｐゴシック"/>
                <a:ea typeface="ＭＳ 明朝"/>
                <a:cs typeface="Times New Roman"/>
              </a:rPr>
              <a:t>情報</a:t>
            </a:r>
            <a:endParaRPr lang="ja-JP" dirty="0">
              <a:effectLst/>
              <a:latin typeface="ＭＳ Ｐゴシック"/>
              <a:cs typeface="ＭＳ Ｐゴシック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7494" y="3401193"/>
            <a:ext cx="507113" cy="743047"/>
          </a:xfrm>
          <a:prstGeom prst="rect">
            <a:avLst/>
          </a:prstGeom>
        </p:spPr>
      </p:pic>
      <p:cxnSp>
        <p:nvCxnSpPr>
          <p:cNvPr id="25" name="直線矢印コネクタ 24"/>
          <p:cNvCxnSpPr/>
          <p:nvPr/>
        </p:nvCxnSpPr>
        <p:spPr>
          <a:xfrm flipH="1">
            <a:off x="4987479" y="3718492"/>
            <a:ext cx="940407" cy="242997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stealth"/>
          </a:ln>
          <a:effectLst/>
        </p:spPr>
      </p:cxnSp>
      <p:pic>
        <p:nvPicPr>
          <p:cNvPr id="26" name="図 25"/>
          <p:cNvPicPr/>
          <p:nvPr/>
        </p:nvPicPr>
        <p:blipFill>
          <a:blip r:embed="rId5"/>
          <a:stretch>
            <a:fillRect/>
          </a:stretch>
        </p:blipFill>
        <p:spPr>
          <a:xfrm>
            <a:off x="2187823" y="3718372"/>
            <a:ext cx="692527" cy="697267"/>
          </a:xfrm>
          <a:prstGeom prst="rect">
            <a:avLst/>
          </a:prstGeom>
        </p:spPr>
      </p:pic>
      <p:sp>
        <p:nvSpPr>
          <p:cNvPr id="27" name="テキスト ボックス 3"/>
          <p:cNvSpPr txBox="1"/>
          <p:nvPr/>
        </p:nvSpPr>
        <p:spPr>
          <a:xfrm>
            <a:off x="2076639" y="4294594"/>
            <a:ext cx="1851281" cy="46208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altLang="en-US" sz="1050" b="1" dirty="0" smtClean="0">
                <a:effectLst/>
                <a:latin typeface="ＭＳ Ｐゴシック"/>
                <a:ea typeface="ＭＳ 明朝"/>
                <a:cs typeface="Times New Roman"/>
              </a:rPr>
              <a:t>ソースコード量情報</a:t>
            </a:r>
            <a:endParaRPr lang="ja-JP" dirty="0">
              <a:effectLst/>
              <a:latin typeface="ＭＳ Ｐゴシック"/>
              <a:cs typeface="ＭＳ Ｐゴシック"/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 flipH="1">
            <a:off x="3211022" y="4148438"/>
            <a:ext cx="940155" cy="242888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stealth"/>
          </a:ln>
          <a:effectLst/>
        </p:spPr>
      </p:cxnSp>
      <p:pic>
        <p:nvPicPr>
          <p:cNvPr id="29" name="図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1166" y="4556450"/>
            <a:ext cx="1179303" cy="1077241"/>
          </a:xfrm>
          <a:prstGeom prst="rect">
            <a:avLst/>
          </a:prstGeom>
        </p:spPr>
      </p:pic>
      <p:cxnSp>
        <p:nvCxnSpPr>
          <p:cNvPr id="30" name="直線矢印コネクタ 29"/>
          <p:cNvCxnSpPr/>
          <p:nvPr/>
        </p:nvCxnSpPr>
        <p:spPr>
          <a:xfrm>
            <a:off x="3189184" y="4788433"/>
            <a:ext cx="939562" cy="242296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stealth"/>
          </a:ln>
          <a:effectLst/>
        </p:spPr>
      </p:cxnSp>
      <p:sp>
        <p:nvSpPr>
          <p:cNvPr id="31" name="テキスト ボックス 3"/>
          <p:cNvSpPr txBox="1"/>
          <p:nvPr/>
        </p:nvSpPr>
        <p:spPr>
          <a:xfrm>
            <a:off x="4202904" y="5589240"/>
            <a:ext cx="1017168" cy="298575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ja-JP" sz="1050" b="1" kern="100" dirty="0">
                <a:effectLst/>
                <a:latin typeface="Century"/>
                <a:ea typeface="ＭＳ 明朝"/>
                <a:cs typeface="Times New Roman"/>
              </a:rPr>
              <a:t>グラフ作成ツール</a:t>
            </a:r>
            <a:endParaRPr lang="ja-JP" sz="1400" kern="100" dirty="0">
              <a:effectLst/>
              <a:latin typeface="Century"/>
              <a:ea typeface="ＭＳ 明朝"/>
              <a:cs typeface="Times New Roman"/>
            </a:endParaRPr>
          </a:p>
        </p:txBody>
      </p:sp>
      <p:sp>
        <p:nvSpPr>
          <p:cNvPr id="32" name="右矢印 31"/>
          <p:cNvSpPr/>
          <p:nvPr/>
        </p:nvSpPr>
        <p:spPr>
          <a:xfrm>
            <a:off x="5477354" y="4910796"/>
            <a:ext cx="643729" cy="547253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sz="900" b="1" kern="100" dirty="0">
                <a:effectLst/>
                <a:latin typeface="Century"/>
                <a:ea typeface="ＭＳ 明朝"/>
                <a:cs typeface="Times New Roman"/>
              </a:rPr>
              <a:t>結果</a:t>
            </a:r>
            <a:endParaRPr lang="ja-JP" sz="900" kern="100" dirty="0">
              <a:effectLst/>
              <a:latin typeface="Century"/>
              <a:ea typeface="ＭＳ 明朝"/>
              <a:cs typeface="Times New Roman"/>
            </a:endParaRPr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2883" y="4941483"/>
            <a:ext cx="994511" cy="621084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</p:pic>
      <p:sp>
        <p:nvSpPr>
          <p:cNvPr id="40" name="テキスト ボックス 3"/>
          <p:cNvSpPr txBox="1"/>
          <p:nvPr/>
        </p:nvSpPr>
        <p:spPr>
          <a:xfrm>
            <a:off x="4280630" y="4134223"/>
            <a:ext cx="1227474" cy="302889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sz="1050" b="1" dirty="0">
                <a:effectLst/>
                <a:latin typeface="ＭＳ Ｐゴシック"/>
                <a:ea typeface="ＭＳ 明朝"/>
                <a:cs typeface="Times New Roman"/>
              </a:rPr>
              <a:t>コードカウントツール</a:t>
            </a:r>
            <a:endParaRPr lang="ja-JP" dirty="0">
              <a:effectLst/>
              <a:latin typeface="ＭＳ Ｐゴシック"/>
              <a:cs typeface="ＭＳ Ｐゴシック"/>
            </a:endParaRPr>
          </a:p>
        </p:txBody>
      </p:sp>
      <p:sp>
        <p:nvSpPr>
          <p:cNvPr id="41" name="テキスト ボックス 3"/>
          <p:cNvSpPr txBox="1"/>
          <p:nvPr/>
        </p:nvSpPr>
        <p:spPr>
          <a:xfrm>
            <a:off x="2043276" y="5562169"/>
            <a:ext cx="1235767" cy="378866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ja-JP" sz="1400" b="1">
                <a:effectLst/>
                <a:latin typeface="ＭＳ Ｐゴシック"/>
                <a:ea typeface="HGS創英角ﾎﾟｯﾌﾟ体"/>
                <a:cs typeface="Times New Roman"/>
              </a:rPr>
              <a:t>ローカル環境</a:t>
            </a:r>
            <a:endParaRPr lang="ja-JP" sz="1200">
              <a:effectLst/>
              <a:latin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147545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31" grpId="0"/>
      <p:bldP spid="32" grpId="0" animBg="1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7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807524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対象</a:t>
            </a:r>
            <a:endParaRPr kumimoji="1" lang="ja-JP" altLang="en-US" sz="24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611560" y="1800000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2000" b="1" dirty="0" smtClean="0"/>
              <a:t>本研究で対象とするソフトウェア開発プロジェクト</a:t>
            </a:r>
            <a:endParaRPr lang="en-US" altLang="ja-JP" sz="2000" b="1" dirty="0" smtClean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345283"/>
              </p:ext>
            </p:extLst>
          </p:nvPr>
        </p:nvGraphicFramePr>
        <p:xfrm>
          <a:off x="827584" y="2348880"/>
          <a:ext cx="2991420" cy="4141465"/>
        </p:xfrm>
        <a:graphic>
          <a:graphicData uri="http://schemas.openxmlformats.org/drawingml/2006/table">
            <a:tbl>
              <a:tblPr/>
              <a:tblGrid>
                <a:gridCol w="1152128"/>
                <a:gridCol w="1839292"/>
              </a:tblGrid>
              <a:tr h="188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300" b="1" kern="0" dirty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Times New Roman"/>
                        </a:rPr>
                        <a:t>ユーザ名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300" b="1" kern="100" dirty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Times New Roman"/>
                        </a:rPr>
                        <a:t>リポジトリ名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188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300" b="1" kern="100" dirty="0" err="1" smtClean="0">
                          <a:latin typeface="+mn-lt"/>
                          <a:ea typeface="+mn-ea"/>
                          <a:cs typeface="Times New Roman"/>
                        </a:rPr>
                        <a:t>jquery</a:t>
                      </a:r>
                      <a:endParaRPr lang="ja-JP" sz="13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300" b="1" kern="100" dirty="0" err="1" smtClean="0">
                          <a:latin typeface="+mn-lt"/>
                          <a:ea typeface="+mn-ea"/>
                          <a:cs typeface="Times New Roman"/>
                        </a:rPr>
                        <a:t>jquery</a:t>
                      </a:r>
                      <a:endParaRPr lang="ja-JP" sz="13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adobe</a:t>
                      </a:r>
                      <a:endParaRPr lang="ja-JP" sz="13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brackets</a:t>
                      </a:r>
                      <a:endParaRPr lang="ja-JP" sz="13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angular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angular.js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ariya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phantomjs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1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blueimp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jQuery-File-Upload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bower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bower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caolan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async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defunkt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jquery-pjax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discourse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discourse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gruntjs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grunt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hakimel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reveal.js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janl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mustache.js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jashkenas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backbone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jashkenas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coffee-script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jashkenas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underscore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joyent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node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LearnBoost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socket.io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less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less.js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madrobby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zepto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798577"/>
              </p:ext>
            </p:extLst>
          </p:nvPr>
        </p:nvGraphicFramePr>
        <p:xfrm>
          <a:off x="4355976" y="2348880"/>
          <a:ext cx="3240360" cy="3764280"/>
        </p:xfrm>
        <a:graphic>
          <a:graphicData uri="http://schemas.openxmlformats.org/drawingml/2006/table">
            <a:tbl>
              <a:tblPr/>
              <a:tblGrid>
                <a:gridCol w="1296144"/>
                <a:gridCol w="1944216"/>
              </a:tblGrid>
              <a:tr h="1291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300" b="1" kern="0" dirty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Times New Roman"/>
                        </a:rPr>
                        <a:t>ユーザ名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300" b="1" kern="100" dirty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Times New Roman"/>
                        </a:rPr>
                        <a:t>リポジトリ名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1291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maker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ratchet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1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mbostock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d3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1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Modernizr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Modernizr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1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mojombo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jekyll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1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moment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moment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1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mozilla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pdf.js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1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mrdoob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three.js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1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plataformatec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devise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1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Prinzhorn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skrollr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1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resque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resque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1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rstacruz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nprogress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1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scottjehl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Respond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1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Shopify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dashing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1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thoughtbot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paperclip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1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twitter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typeahead.js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1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visionmedia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express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1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visionmedia</a:t>
                      </a:r>
                      <a:endParaRPr lang="ja-JP" sz="13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jade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1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xing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b="1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wysihtml5</a:t>
                      </a:r>
                      <a:endParaRPr lang="ja-JP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9184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8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807524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パターン①</a:t>
            </a:r>
            <a:r>
              <a:rPr kumimoji="1" lang="en-US" altLang="ja-JP" sz="3200" b="1" dirty="0" smtClean="0"/>
              <a:t>-</a:t>
            </a:r>
            <a:r>
              <a:rPr kumimoji="1" lang="ja-JP" altLang="en-US" sz="2400" b="1" dirty="0"/>
              <a:t>メインコードよりテストコードのほうが多い</a:t>
            </a:r>
            <a:endParaRPr kumimoji="1" lang="ja-JP" altLang="en-US" sz="24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756084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Users\Air\Desktop\paperclip-lines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00000"/>
            <a:ext cx="7200900" cy="450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0865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2014/02/05</a:t>
            </a:r>
            <a:endParaRPr kumimoji="0" 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 smtClean="0"/>
              <a:t>The Survey of Software Testing in Open Source Software Development</a:t>
            </a:r>
            <a:endParaRPr kumimoji="0" 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altLang="ja-JP" smtClean="0"/>
              <a:t>9</a:t>
            </a:fld>
            <a:endParaRPr kumimoji="0" lang="ja-JP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914400"/>
            <a:ext cx="807524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/>
              <a:t>パターン</a:t>
            </a:r>
            <a:r>
              <a:rPr kumimoji="1" lang="ja-JP" altLang="en-US" sz="3200" b="1" dirty="0"/>
              <a:t>②</a:t>
            </a:r>
            <a:r>
              <a:rPr kumimoji="1" lang="en-US" altLang="ja-JP" sz="3200" b="1" dirty="0" smtClean="0"/>
              <a:t>-</a:t>
            </a:r>
            <a:r>
              <a:rPr kumimoji="1" lang="ja-JP" altLang="en-US" sz="2400" b="1" dirty="0"/>
              <a:t>メインコードとテストコードが共に成長する</a:t>
            </a:r>
            <a:endParaRPr kumimoji="1" lang="ja-JP" altLang="en-US" sz="18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71600" y="1772816"/>
            <a:ext cx="756084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b="1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11560" y="1484784"/>
            <a:ext cx="7920880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152400" dist="317500" dir="5400000" sx="90000" sy="-19000" rotWithShape="0">
              <a:srgbClr val="FF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"/>
          <p:cNvSpPr txBox="1"/>
          <p:nvPr/>
        </p:nvSpPr>
        <p:spPr>
          <a:xfrm>
            <a:off x="4650892" y="1924476"/>
            <a:ext cx="652073" cy="57606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lvl="0" indent="-342900" algn="ctr">
              <a:spcAft>
                <a:spcPts val="0"/>
              </a:spcAft>
              <a:buFont typeface="+mj-ea"/>
              <a:buAutoNum type="circleNumDbPlain" startAt="2"/>
            </a:pPr>
            <a:endParaRPr lang="ja-JP" sz="1200" b="1" kern="100" dirty="0">
              <a:solidFill>
                <a:schemeClr val="tx1"/>
              </a:solidFill>
              <a:effectLst/>
              <a:latin typeface="HGP創英角ﾎﾟｯﾌﾟ体" panose="040B0A00000000000000" pitchFamily="50" charset="-128"/>
              <a:ea typeface="HGP創英角ﾎﾟｯﾌﾟ体" panose="040B0A00000000000000" pitchFamily="50" charset="-128"/>
              <a:cs typeface="Times New Roman"/>
            </a:endParaRPr>
          </a:p>
        </p:txBody>
      </p:sp>
      <p:pic>
        <p:nvPicPr>
          <p:cNvPr id="5122" name="Picture 2" descr="C:\Users\Air\Desktop\bower-lines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00000"/>
            <a:ext cx="7200900" cy="450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9574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heme/theme1.xml><?xml version="1.0" encoding="utf-8"?>
<a:theme xmlns:a="http://schemas.openxmlformats.org/drawingml/2006/main" name="プロジェクト状況レポー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426</Words>
  <Application>Microsoft Office PowerPoint</Application>
  <PresentationFormat>画面に合わせる (4:3)</PresentationFormat>
  <Paragraphs>167</Paragraphs>
  <Slides>14</Slides>
  <Notes>9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プロジェクト状況レポート</vt:lpstr>
      <vt:lpstr>オープンソース開発における  ソフトウェアテストの実態調査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2014-01-30T14:52:49Z</dcterms:created>
  <dcterms:modified xsi:type="dcterms:W3CDTF">2014-02-03T19:02:56Z</dcterms:modified>
</cp:coreProperties>
</file>