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7" r:id="rId2"/>
    <p:sldId id="290" r:id="rId3"/>
    <p:sldId id="292" r:id="rId4"/>
    <p:sldId id="262" r:id="rId5"/>
    <p:sldId id="297" r:id="rId6"/>
    <p:sldId id="276" r:id="rId7"/>
    <p:sldId id="293" r:id="rId8"/>
    <p:sldId id="294" r:id="rId9"/>
    <p:sldId id="278" r:id="rId10"/>
    <p:sldId id="295" r:id="rId11"/>
    <p:sldId id="279" r:id="rId12"/>
    <p:sldId id="300" r:id="rId13"/>
    <p:sldId id="302" r:id="rId14"/>
    <p:sldId id="301" r:id="rId15"/>
    <p:sldId id="298" r:id="rId16"/>
    <p:sldId id="307" r:id="rId17"/>
    <p:sldId id="287" r:id="rId18"/>
    <p:sldId id="304" r:id="rId19"/>
    <p:sldId id="303" r:id="rId20"/>
    <p:sldId id="286" r:id="rId21"/>
    <p:sldId id="291" r:id="rId22"/>
    <p:sldId id="306" r:id="rId23"/>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13409"/>
    <a:srgbClr val="B42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3" autoAdjust="0"/>
    <p:restoredTop sz="76439" autoAdjust="0"/>
  </p:normalViewPr>
  <p:slideViewPr>
    <p:cSldViewPr>
      <p:cViewPr varScale="1">
        <p:scale>
          <a:sx n="75" d="100"/>
          <a:sy n="75" d="100"/>
        </p:scale>
        <p:origin x="78" y="3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a:t>平均評価と購入者の平均評価の比較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Sheet1!$E$1</c:f>
              <c:strCache>
                <c:ptCount val="1"/>
                <c:pt idx="0">
                  <c:v>Amazon購入者の平均</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Sheet1!$E$2:$E$22</c:f>
              <c:numCache>
                <c:formatCode>General</c:formatCode>
                <c:ptCount val="21"/>
                <c:pt idx="0">
                  <c:v>4.6091954022988508</c:v>
                </c:pt>
                <c:pt idx="1">
                  <c:v>3.9393939393939394</c:v>
                </c:pt>
                <c:pt idx="2">
                  <c:v>4.8571428571428568</c:v>
                </c:pt>
                <c:pt idx="3">
                  <c:v>3.8</c:v>
                </c:pt>
                <c:pt idx="4">
                  <c:v>4.1111111111111107</c:v>
                </c:pt>
                <c:pt idx="5">
                  <c:v>4.75</c:v>
                </c:pt>
                <c:pt idx="6">
                  <c:v>4.7142857142857144</c:v>
                </c:pt>
                <c:pt idx="7">
                  <c:v>4.1428571428571432</c:v>
                </c:pt>
                <c:pt idx="8">
                  <c:v>5</c:v>
                </c:pt>
                <c:pt idx="9">
                  <c:v>4.333333333333333</c:v>
                </c:pt>
                <c:pt idx="10">
                  <c:v>5</c:v>
                </c:pt>
                <c:pt idx="11">
                  <c:v>4.2857142857142856</c:v>
                </c:pt>
                <c:pt idx="12">
                  <c:v>4</c:v>
                </c:pt>
                <c:pt idx="13">
                  <c:v>4</c:v>
                </c:pt>
                <c:pt idx="14">
                  <c:v>4.333333333333333</c:v>
                </c:pt>
                <c:pt idx="15">
                  <c:v>5</c:v>
                </c:pt>
                <c:pt idx="16">
                  <c:v>5</c:v>
                </c:pt>
                <c:pt idx="17">
                  <c:v>4</c:v>
                </c:pt>
                <c:pt idx="18">
                  <c:v>5</c:v>
                </c:pt>
                <c:pt idx="19">
                  <c:v>5</c:v>
                </c:pt>
                <c:pt idx="20">
                  <c:v>5</c:v>
                </c:pt>
              </c:numCache>
            </c:numRef>
          </c:yVal>
          <c:smooth val="0"/>
        </c:ser>
        <c:dLbls>
          <c:showLegendKey val="0"/>
          <c:showVal val="0"/>
          <c:showCatName val="0"/>
          <c:showSerName val="0"/>
          <c:showPercent val="0"/>
          <c:showBubbleSize val="0"/>
        </c:dLbls>
        <c:axId val="185547360"/>
        <c:axId val="185547920"/>
      </c:scatterChart>
      <c:valAx>
        <c:axId val="185547360"/>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平均評価</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547920"/>
        <c:crosses val="autoZero"/>
        <c:crossBetween val="midCat"/>
        <c:majorUnit val="1"/>
      </c:valAx>
      <c:valAx>
        <c:axId val="185547920"/>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アマゾン購入者の平均評価</a:t>
                </a:r>
                <a:endParaRPr lang="ja-JP" altLang="en-US" sz="1600" dirty="0"/>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547360"/>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a:t>平均評価と重み付き平均評価の比較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Sheet1!$F$1</c:f>
              <c:strCache>
                <c:ptCount val="1"/>
                <c:pt idx="0">
                  <c:v>重み付き平均評価</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Sheet1!$F$2:$F$22</c:f>
              <c:numCache>
                <c:formatCode>General</c:formatCode>
                <c:ptCount val="21"/>
                <c:pt idx="0">
                  <c:v>1.8352966800187693</c:v>
                </c:pt>
                <c:pt idx="1">
                  <c:v>3.1474949046147493</c:v>
                </c:pt>
                <c:pt idx="2">
                  <c:v>2.8410983790419992</c:v>
                </c:pt>
                <c:pt idx="3">
                  <c:v>2.7257272406117745</c:v>
                </c:pt>
                <c:pt idx="4">
                  <c:v>2.2708614107718095</c:v>
                </c:pt>
                <c:pt idx="5">
                  <c:v>3.5149183769566803</c:v>
                </c:pt>
                <c:pt idx="6">
                  <c:v>3.1232731914550094</c:v>
                </c:pt>
                <c:pt idx="7">
                  <c:v>2.2008090898450376</c:v>
                </c:pt>
                <c:pt idx="8">
                  <c:v>3.2564530879748266</c:v>
                </c:pt>
                <c:pt idx="9">
                  <c:v>3.6666666666666661</c:v>
                </c:pt>
                <c:pt idx="10">
                  <c:v>3.1597603205188345</c:v>
                </c:pt>
                <c:pt idx="11">
                  <c:v>2.8307142857142855</c:v>
                </c:pt>
                <c:pt idx="12">
                  <c:v>1.7259615384615383</c:v>
                </c:pt>
                <c:pt idx="13">
                  <c:v>2.6249491249491248</c:v>
                </c:pt>
                <c:pt idx="14">
                  <c:v>3.6279761904761907</c:v>
                </c:pt>
                <c:pt idx="15">
                  <c:v>4.6765734265734267</c:v>
                </c:pt>
                <c:pt idx="16">
                  <c:v>3.0148809523809521</c:v>
                </c:pt>
                <c:pt idx="17">
                  <c:v>2.9133333333333331</c:v>
                </c:pt>
                <c:pt idx="18">
                  <c:v>5</c:v>
                </c:pt>
                <c:pt idx="19">
                  <c:v>5</c:v>
                </c:pt>
                <c:pt idx="20">
                  <c:v>3.7777777777777772</c:v>
                </c:pt>
              </c:numCache>
            </c:numRef>
          </c:yVal>
          <c:smooth val="0"/>
        </c:ser>
        <c:dLbls>
          <c:showLegendKey val="0"/>
          <c:showVal val="0"/>
          <c:showCatName val="0"/>
          <c:showSerName val="0"/>
          <c:showPercent val="0"/>
          <c:showBubbleSize val="0"/>
        </c:dLbls>
        <c:axId val="236376592"/>
        <c:axId val="236377152"/>
      </c:scatterChart>
      <c:valAx>
        <c:axId val="236376592"/>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平均評価</a:t>
                </a:r>
                <a:endParaRPr lang="en-US" altLang="ja-JP" sz="16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6377152"/>
        <c:crosses val="autoZero"/>
        <c:crossBetween val="midCat"/>
        <c:majorUnit val="1"/>
      </c:valAx>
      <c:valAx>
        <c:axId val="236377152"/>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重み付き平均評価</a:t>
                </a:r>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6376592"/>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smtClean="0"/>
              <a:t>平均評価と購入者のみ重み付き平均評価の比較</a:t>
            </a:r>
            <a:endParaRPr lang="ja-JP" altLang="en-US" sz="2000" dirty="0"/>
          </a:p>
        </c:rich>
      </c:tx>
      <c:layout>
        <c:manualLayout>
          <c:xMode val="edge"/>
          <c:yMode val="edge"/>
          <c:x val="0.12703455818022746"/>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Sheet1!$G$1</c:f>
              <c:strCache>
                <c:ptCount val="1"/>
                <c:pt idx="0">
                  <c:v>購入者のみ重み付き平均</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Sheet1!$G$2:$G$22</c:f>
              <c:numCache>
                <c:formatCode>General</c:formatCode>
                <c:ptCount val="21"/>
                <c:pt idx="0">
                  <c:v>1.7890809897887756</c:v>
                </c:pt>
                <c:pt idx="1">
                  <c:v>2.8188934065254978</c:v>
                </c:pt>
                <c:pt idx="2">
                  <c:v>2.648528554778554</c:v>
                </c:pt>
                <c:pt idx="3">
                  <c:v>3.1066666666666669</c:v>
                </c:pt>
                <c:pt idx="4">
                  <c:v>1.9054383116883118</c:v>
                </c:pt>
                <c:pt idx="5">
                  <c:v>2.6437908496732025</c:v>
                </c:pt>
                <c:pt idx="6">
                  <c:v>3.8809523809523809</c:v>
                </c:pt>
                <c:pt idx="7">
                  <c:v>2.2203333333333335</c:v>
                </c:pt>
                <c:pt idx="8">
                  <c:v>2.7647415715597536</c:v>
                </c:pt>
                <c:pt idx="9">
                  <c:v>4</c:v>
                </c:pt>
                <c:pt idx="10">
                  <c:v>3.75</c:v>
                </c:pt>
                <c:pt idx="11">
                  <c:v>1.8333333333333333</c:v>
                </c:pt>
                <c:pt idx="12">
                  <c:v>2.6666666666666665</c:v>
                </c:pt>
                <c:pt idx="13">
                  <c:v>2.666666666666667</c:v>
                </c:pt>
                <c:pt idx="14">
                  <c:v>3.5</c:v>
                </c:pt>
                <c:pt idx="15">
                  <c:v>5</c:v>
                </c:pt>
                <c:pt idx="16">
                  <c:v>2.2916666666666665</c:v>
                </c:pt>
                <c:pt idx="17">
                  <c:v>3.2</c:v>
                </c:pt>
                <c:pt idx="18">
                  <c:v>5</c:v>
                </c:pt>
                <c:pt idx="19">
                  <c:v>5</c:v>
                </c:pt>
                <c:pt idx="20">
                  <c:v>4.1666666666666661</c:v>
                </c:pt>
              </c:numCache>
            </c:numRef>
          </c:yVal>
          <c:smooth val="0"/>
        </c:ser>
        <c:dLbls>
          <c:showLegendKey val="0"/>
          <c:showVal val="0"/>
          <c:showCatName val="0"/>
          <c:showSerName val="0"/>
          <c:showPercent val="0"/>
          <c:showBubbleSize val="0"/>
        </c:dLbls>
        <c:axId val="185550160"/>
        <c:axId val="185550720"/>
      </c:scatterChart>
      <c:valAx>
        <c:axId val="185550160"/>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平均評価</a:t>
                </a:r>
                <a:endParaRPr lang="ja-JP" altLang="en-US" sz="16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550720"/>
        <c:crosses val="autoZero"/>
        <c:crossBetween val="midCat"/>
        <c:majorUnit val="1"/>
      </c:valAx>
      <c:valAx>
        <c:axId val="185550720"/>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購入者のみ重み付き平均評価</a:t>
                </a:r>
                <a:endParaRPr lang="ja-JP" altLang="en-US" sz="1600" dirty="0"/>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550160"/>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59E093D-FDD9-42D3-92B7-F440FB057357}" type="datetimeFigureOut">
              <a:rPr kumimoji="1" lang="ja-JP" altLang="en-US" smtClean="0"/>
              <a:t>2016/2/9</a:t>
            </a:fld>
            <a:endParaRPr kumimoji="1" lang="ja-JP" altLang="en-US" dirty="0"/>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C33EE9B4-36EF-4CF8-AD67-6F1C4E1B7957}" type="slidenum">
              <a:rPr kumimoji="1" lang="ja-JP" altLang="en-US" smtClean="0"/>
              <a:t>‹#›</a:t>
            </a:fld>
            <a:endParaRPr kumimoji="1" lang="ja-JP" altLang="en-US" dirty="0"/>
          </a:p>
        </p:txBody>
      </p:sp>
    </p:spTree>
    <p:extLst>
      <p:ext uri="{BB962C8B-B14F-4D97-AF65-F5344CB8AC3E}">
        <p14:creationId xmlns:p14="http://schemas.microsoft.com/office/powerpoint/2010/main" val="1237116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9AF6D4E-1949-442B-9081-390E7ABD133E}" type="datetimeFigureOut">
              <a:rPr kumimoji="1" lang="ja-JP" altLang="en-US" smtClean="0"/>
              <a:t>2016/2/9</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0B37991-4255-4127-A803-43D556378B8F}" type="slidenum">
              <a:rPr kumimoji="1" lang="ja-JP" altLang="en-US" smtClean="0"/>
              <a:t>‹#›</a:t>
            </a:fld>
            <a:endParaRPr kumimoji="1" lang="ja-JP" altLang="en-US" dirty="0"/>
          </a:p>
        </p:txBody>
      </p:sp>
    </p:spTree>
    <p:extLst>
      <p:ext uri="{BB962C8B-B14F-4D97-AF65-F5344CB8AC3E}">
        <p14:creationId xmlns:p14="http://schemas.microsoft.com/office/powerpoint/2010/main" val="6204644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smtClean="0">
                <a:latin typeface="ＭＳ ゴシック" panose="020B0609070205080204" pitchFamily="49" charset="-128"/>
                <a:ea typeface="ＭＳ ゴシック" panose="020B0609070205080204" pitchFamily="49" charset="-128"/>
              </a:rPr>
              <a:t>これからＡ群下田研ｂ班の発表を行います</a:t>
            </a:r>
            <a:r>
              <a:rPr lang="en-US" altLang="ja-JP" sz="120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ゴシック" panose="020B0609070205080204" pitchFamily="49" charset="-128"/>
                <a:ea typeface="ＭＳ ゴシック" panose="020B0609070205080204" pitchFamily="49" charset="-128"/>
              </a:rPr>
              <a:t>礼</a:t>
            </a:r>
            <a:endParaRPr lang="en-US" altLang="ja-JP" sz="1200" dirty="0" smtClean="0">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a:t>
            </a:fld>
            <a:endParaRPr kumimoji="1" lang="ja-JP" altLang="en-US" dirty="0"/>
          </a:p>
        </p:txBody>
      </p:sp>
    </p:spTree>
    <p:extLst>
      <p:ext uri="{BB962C8B-B14F-4D97-AF65-F5344CB8AC3E}">
        <p14:creationId xmlns:p14="http://schemas.microsoft.com/office/powerpoint/2010/main" val="92303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参考として，</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のレビューを調べるとレビューに書き込みを行った人物たちの平均点を表示していることが分かります．</a:t>
            </a:r>
          </a:p>
          <a:p>
            <a:r>
              <a:rPr kumimoji="1" lang="ja-JP" altLang="ja-JP" sz="1200" kern="1200" dirty="0" smtClean="0">
                <a:solidFill>
                  <a:schemeClr val="tx1"/>
                </a:solidFill>
                <a:effectLst/>
                <a:latin typeface="+mn-lt"/>
                <a:ea typeface="+mn-ea"/>
                <a:cs typeface="+mn-cs"/>
              </a:rPr>
              <a:t>しかし，このレビューを見て分かるとおり平均点が約</a:t>
            </a:r>
            <a:r>
              <a:rPr kumimoji="1" lang="en-US" altLang="ja-JP" sz="1200" kern="1200" dirty="0" smtClean="0">
                <a:solidFill>
                  <a:schemeClr val="tx1"/>
                </a:solidFill>
                <a:effectLst/>
                <a:latin typeface="+mn-lt"/>
                <a:ea typeface="+mn-ea"/>
                <a:cs typeface="+mn-cs"/>
              </a:rPr>
              <a:t>3.5</a:t>
            </a:r>
            <a:r>
              <a:rPr kumimoji="1" lang="ja-JP" altLang="ja-JP" sz="1200" kern="1200" dirty="0" smtClean="0">
                <a:solidFill>
                  <a:schemeClr val="tx1"/>
                </a:solidFill>
                <a:effectLst/>
                <a:latin typeface="+mn-lt"/>
                <a:ea typeface="+mn-ea"/>
                <a:cs typeface="+mn-cs"/>
              </a:rPr>
              <a:t>と中間的な点数であるにもかかわらず，評価</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と評価</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にレビューが集中しているため偏りが大きく信憑性が低く感じられます．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10</a:t>
            </a:fld>
            <a:endParaRPr kumimoji="1" lang="ja-JP" altLang="en-US" dirty="0"/>
          </a:p>
        </p:txBody>
      </p:sp>
    </p:spTree>
    <p:extLst>
      <p:ext uri="{BB962C8B-B14F-4D97-AF65-F5344CB8AC3E}">
        <p14:creationId xmlns:p14="http://schemas.microsoft.com/office/powerpoint/2010/main" val="141577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そこでレビューを個別に回覧していくとこのようにレビューをみた人が書き込まれたレビューに対して「参考になった」</a:t>
            </a:r>
            <a:r>
              <a:rPr kumimoji="1" lang="ja-JP" altLang="ja-JP" sz="1200" kern="1200" dirty="0" err="1" smtClean="0">
                <a:solidFill>
                  <a:schemeClr val="tx1"/>
                </a:solidFill>
                <a:effectLst/>
                <a:latin typeface="+mn-lt"/>
                <a:ea typeface="+mn-ea"/>
                <a:cs typeface="+mn-cs"/>
              </a:rPr>
              <a:t>か</a:t>
            </a:r>
            <a:r>
              <a:rPr kumimoji="1" lang="ja-JP" altLang="ja-JP" sz="1200" kern="1200" dirty="0" smtClean="0">
                <a:solidFill>
                  <a:schemeClr val="tx1"/>
                </a:solidFill>
                <a:effectLst/>
                <a:latin typeface="+mn-lt"/>
                <a:ea typeface="+mn-ea"/>
                <a:cs typeface="+mn-cs"/>
              </a:rPr>
              <a:t>どうかを判別する制度があることが分かります．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表示されているレビューは</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人中</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人とレビューをみた人物の</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％しか「参考になった」と解答していることがわかり，このレビューは</a:t>
            </a:r>
            <a:r>
              <a:rPr kumimoji="1" lang="en-US" altLang="ja-JP" sz="1200" kern="1200" dirty="0" smtClean="0">
                <a:solidFill>
                  <a:schemeClr val="tx1"/>
                </a:solidFill>
                <a:effectLst/>
                <a:latin typeface="+mn-lt"/>
                <a:ea typeface="+mn-ea"/>
                <a:cs typeface="+mn-cs"/>
              </a:rPr>
              <a:t>25%</a:t>
            </a:r>
            <a:r>
              <a:rPr kumimoji="1" lang="ja-JP" altLang="ja-JP" sz="1200" kern="1200" dirty="0" smtClean="0">
                <a:solidFill>
                  <a:schemeClr val="tx1"/>
                </a:solidFill>
                <a:effectLst/>
                <a:latin typeface="+mn-lt"/>
                <a:ea typeface="+mn-ea"/>
                <a:cs typeface="+mn-cs"/>
              </a:rPr>
              <a:t>程度レビューであることが分かります．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a:t>
            </a:r>
            <a:r>
              <a:rPr kumimoji="1" lang="ja-JP" altLang="en-US" sz="1200" kern="1200" dirty="0" smtClean="0">
                <a:solidFill>
                  <a:schemeClr val="tx1"/>
                </a:solidFill>
                <a:effectLst/>
                <a:latin typeface="+mn-lt"/>
                <a:ea typeface="+mn-ea"/>
                <a:cs typeface="+mn-cs"/>
              </a:rPr>
              <a:t>に</a:t>
            </a:r>
            <a:r>
              <a:rPr kumimoji="1" lang="ja-JP" altLang="ja-JP" sz="1200" kern="1200" dirty="0" smtClean="0">
                <a:solidFill>
                  <a:schemeClr val="tx1"/>
                </a:solidFill>
                <a:effectLst/>
                <a:latin typeface="+mn-lt"/>
                <a:ea typeface="+mn-ea"/>
                <a:cs typeface="+mn-cs"/>
              </a:rPr>
              <a:t>対象のレビューがどの程度参考になるかの分析を進めていくことで，新しい評価値を作り出そうと考えました，</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11</a:t>
            </a:fld>
            <a:endParaRPr kumimoji="1" lang="ja-JP" altLang="en-US" dirty="0"/>
          </a:p>
        </p:txBody>
      </p:sp>
    </p:spTree>
    <p:extLst>
      <p:ext uri="{BB962C8B-B14F-4D97-AF65-F5344CB8AC3E}">
        <p14:creationId xmlns:p14="http://schemas.microsoft.com/office/powerpoint/2010/main" val="131572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レビューを読んだ人物に「参考になった」</a:t>
            </a:r>
            <a:r>
              <a:rPr lang="ja-JP" altLang="en-US" sz="1200" dirty="0" err="1" smtClean="0"/>
              <a:t>か</a:t>
            </a:r>
            <a:r>
              <a:rPr lang="ja-JP" altLang="en-US" sz="1200" dirty="0" smtClean="0"/>
              <a:t>判断させるシステムを利用し信頼度を上げようと図った．</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13</a:t>
            </a:fld>
            <a:endParaRPr kumimoji="1" lang="ja-JP" altLang="en-US" dirty="0"/>
          </a:p>
        </p:txBody>
      </p:sp>
    </p:spTree>
    <p:extLst>
      <p:ext uri="{BB962C8B-B14F-4D97-AF65-F5344CB8AC3E}">
        <p14:creationId xmlns:p14="http://schemas.microsoft.com/office/powerpoint/2010/main" val="316901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16</a:t>
            </a:fld>
            <a:endParaRPr kumimoji="1" lang="ja-JP" altLang="en-US" dirty="0"/>
          </a:p>
        </p:txBody>
      </p:sp>
    </p:spTree>
    <p:extLst>
      <p:ext uri="{BB962C8B-B14F-4D97-AF65-F5344CB8AC3E}">
        <p14:creationId xmlns:p14="http://schemas.microsoft.com/office/powerpoint/2010/main" val="342797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17</a:t>
            </a:fld>
            <a:endParaRPr kumimoji="1" lang="ja-JP" altLang="en-US" dirty="0"/>
          </a:p>
        </p:txBody>
      </p:sp>
    </p:spTree>
    <p:extLst>
      <p:ext uri="{BB962C8B-B14F-4D97-AF65-F5344CB8AC3E}">
        <p14:creationId xmlns:p14="http://schemas.microsoft.com/office/powerpoint/2010/main" val="1345000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18</a:t>
            </a:fld>
            <a:endParaRPr kumimoji="1" lang="ja-JP" altLang="en-US" dirty="0"/>
          </a:p>
        </p:txBody>
      </p:sp>
    </p:spTree>
    <p:extLst>
      <p:ext uri="{BB962C8B-B14F-4D97-AF65-F5344CB8AC3E}">
        <p14:creationId xmlns:p14="http://schemas.microsoft.com/office/powerpoint/2010/main" val="132511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19</a:t>
            </a:fld>
            <a:endParaRPr kumimoji="1" lang="ja-JP" altLang="en-US" dirty="0"/>
          </a:p>
        </p:txBody>
      </p:sp>
    </p:spTree>
    <p:extLst>
      <p:ext uri="{BB962C8B-B14F-4D97-AF65-F5344CB8AC3E}">
        <p14:creationId xmlns:p14="http://schemas.microsoft.com/office/powerpoint/2010/main" val="114879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20</a:t>
            </a:fld>
            <a:endParaRPr kumimoji="1" lang="ja-JP" altLang="en-US" dirty="0"/>
          </a:p>
        </p:txBody>
      </p:sp>
    </p:spTree>
    <p:extLst>
      <p:ext uri="{BB962C8B-B14F-4D97-AF65-F5344CB8AC3E}">
        <p14:creationId xmlns:p14="http://schemas.microsoft.com/office/powerpoint/2010/main" val="335796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21</a:t>
            </a:fld>
            <a:endParaRPr kumimoji="1" lang="ja-JP" altLang="en-US" dirty="0"/>
          </a:p>
        </p:txBody>
      </p:sp>
    </p:spTree>
    <p:extLst>
      <p:ext uri="{BB962C8B-B14F-4D97-AF65-F5344CB8AC3E}">
        <p14:creationId xmlns:p14="http://schemas.microsoft.com/office/powerpoint/2010/main" val="497631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22</a:t>
            </a:fld>
            <a:endParaRPr kumimoji="1" lang="ja-JP" altLang="en-US" dirty="0"/>
          </a:p>
        </p:txBody>
      </p:sp>
    </p:spTree>
    <p:extLst>
      <p:ext uri="{BB962C8B-B14F-4D97-AF65-F5344CB8AC3E}">
        <p14:creationId xmlns:p14="http://schemas.microsoft.com/office/powerpoint/2010/main" val="136287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オンラインショッピングが普及し，より多くの人々がそのサイトを回覧できる状況が整っている．</a:t>
            </a:r>
            <a:endParaRPr lang="en-US" altLang="ja-JP" sz="1200" dirty="0" smtClean="0"/>
          </a:p>
          <a:p>
            <a:endParaRPr lang="en-US" altLang="ja-JP" sz="1200" dirty="0" smtClean="0"/>
          </a:p>
          <a:p>
            <a:r>
              <a:rPr lang="ja-JP" altLang="en-US" sz="1200" dirty="0" smtClean="0"/>
              <a:t>そのような状況の中</a:t>
            </a:r>
            <a:endParaRPr lang="en-US" altLang="ja-JP" sz="1200" dirty="0" smtClean="0"/>
          </a:p>
          <a:p>
            <a:endParaRPr lang="en-US" altLang="ja-JP" sz="1200" dirty="0" smtClean="0"/>
          </a:p>
          <a:p>
            <a:r>
              <a:rPr lang="ja-JP" altLang="en-US" sz="1200" dirty="0" smtClean="0"/>
              <a:t>そのオンラインショッピングサイトでの</a:t>
            </a:r>
            <a:endParaRPr lang="en-US" altLang="ja-JP" sz="1200" dirty="0" smtClean="0"/>
          </a:p>
          <a:p>
            <a:r>
              <a:rPr lang="ja-JP" altLang="en-US" sz="1200" dirty="0" smtClean="0"/>
              <a:t>レビューによる商品の評価が適切でない可能性があり，現在の表示方法である平均値よりも信頼できる方法を探そうと考えた．</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a:t>
            </a:fld>
            <a:endParaRPr kumimoji="1" lang="ja-JP" altLang="en-US" dirty="0"/>
          </a:p>
        </p:txBody>
      </p:sp>
    </p:spTree>
    <p:extLst>
      <p:ext uri="{BB962C8B-B14F-4D97-AF65-F5344CB8AC3E}">
        <p14:creationId xmlns:p14="http://schemas.microsoft.com/office/powerpoint/2010/main" val="271103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これら背景の説明としてリアルショッピングとオンラインショッピングの違いから説明します．</a:t>
            </a:r>
          </a:p>
          <a:p>
            <a:r>
              <a:rPr kumimoji="1" lang="ja-JP" altLang="ja-JP" sz="1200" kern="1200" dirty="0" smtClean="0">
                <a:solidFill>
                  <a:schemeClr val="tx1"/>
                </a:solidFill>
                <a:effectLst/>
                <a:latin typeface="+mn-lt"/>
                <a:ea typeface="+mn-ea"/>
                <a:cs typeface="+mn-cs"/>
              </a:rPr>
              <a:t>実際にある店舗に足を運ぶリアルショッピングとネットワーク内で買い物を行うオンラインショッピングでは主に</a:t>
            </a:r>
            <a:r>
              <a:rPr kumimoji="1" lang="en-US" altLang="ja-JP" sz="1200" kern="1200" dirty="0" smtClean="0">
                <a:solidFill>
                  <a:schemeClr val="tx1"/>
                </a:solidFill>
                <a:effectLst/>
                <a:latin typeface="+mn-lt"/>
                <a:ea typeface="+mn-ea"/>
                <a:cs typeface="+mn-cs"/>
              </a:rPr>
              <a:t>4</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違いがあります．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lvl="0"/>
            <a:r>
              <a:rPr kumimoji="1" lang="ja-JP" altLang="ja-JP" sz="1200" kern="1200" dirty="0" smtClean="0">
                <a:solidFill>
                  <a:schemeClr val="tx1"/>
                </a:solidFill>
                <a:effectLst/>
                <a:latin typeface="+mn-lt"/>
                <a:ea typeface="+mn-ea"/>
                <a:cs typeface="+mn-cs"/>
              </a:rPr>
              <a:t>販売場所の違い</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リアルショッピングは販売店舗に消費者が向かう必要がありますが，オンラインショップではネットワークに接続されていればどこにいても問題ありません．</a:t>
            </a:r>
          </a:p>
          <a:p>
            <a:pPr lvl="0"/>
            <a:r>
              <a:rPr kumimoji="1" lang="ja-JP" altLang="ja-JP" sz="1200" kern="1200" dirty="0" smtClean="0">
                <a:solidFill>
                  <a:schemeClr val="tx1"/>
                </a:solidFill>
                <a:effectLst/>
                <a:latin typeface="+mn-lt"/>
                <a:ea typeface="+mn-ea"/>
                <a:cs typeface="+mn-cs"/>
              </a:rPr>
              <a:t>支払い方法の違い</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リアルショッピングは現金，もしくはカードで支払うことでその場で商品と交換します．オンラインショッピングはカードもしくは代引きで支払い，商品は数日後指定した場所に届きます．</a:t>
            </a:r>
          </a:p>
          <a:p>
            <a:pPr lvl="0"/>
            <a:r>
              <a:rPr kumimoji="1" lang="ja-JP" altLang="ja-JP" sz="1200" kern="1200" dirty="0" smtClean="0">
                <a:solidFill>
                  <a:schemeClr val="tx1"/>
                </a:solidFill>
                <a:effectLst/>
                <a:latin typeface="+mn-lt"/>
                <a:ea typeface="+mn-ea"/>
                <a:cs typeface="+mn-cs"/>
              </a:rPr>
              <a:t>店舗の必要性</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リアルショッピングでは商品を展示するための店舗が必要です．オンラインショッピングではコンピューター上で写真を載せる手間はあるものの販売するための店舗は必要ありません．</a:t>
            </a:r>
          </a:p>
          <a:p>
            <a:pPr lvl="0"/>
            <a:r>
              <a:rPr kumimoji="1" lang="ja-JP" altLang="ja-JP" sz="1200" kern="1200" dirty="0" smtClean="0">
                <a:solidFill>
                  <a:schemeClr val="tx1"/>
                </a:solidFill>
                <a:effectLst/>
                <a:latin typeface="+mn-lt"/>
                <a:ea typeface="+mn-ea"/>
                <a:cs typeface="+mn-cs"/>
              </a:rPr>
              <a:t>営業時間</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リアルショッピングでは営業時間内でのみ買い物ができます．オンラインショッピングでは運用するサイトに以上がない限り，</a:t>
            </a:r>
            <a:r>
              <a:rPr kumimoji="1" lang="en-US" altLang="ja-JP" sz="1200" kern="1200" dirty="0" smtClean="0">
                <a:solidFill>
                  <a:schemeClr val="tx1"/>
                </a:solidFill>
                <a:effectLst/>
                <a:latin typeface="+mn-lt"/>
                <a:ea typeface="+mn-ea"/>
                <a:cs typeface="+mn-cs"/>
              </a:rPr>
              <a:t>24</a:t>
            </a:r>
            <a:r>
              <a:rPr kumimoji="1" lang="ja-JP" altLang="ja-JP" sz="1200" kern="1200" dirty="0" smtClean="0">
                <a:solidFill>
                  <a:schemeClr val="tx1"/>
                </a:solidFill>
                <a:effectLst/>
                <a:latin typeface="+mn-lt"/>
                <a:ea typeface="+mn-ea"/>
                <a:cs typeface="+mn-cs"/>
              </a:rPr>
              <a:t>時間いつでも買い物が行えます．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3</a:t>
            </a:fld>
            <a:endParaRPr kumimoji="1" lang="ja-JP" altLang="en-US" dirty="0"/>
          </a:p>
        </p:txBody>
      </p:sp>
    </p:spTree>
    <p:extLst>
      <p:ext uri="{BB962C8B-B14F-4D97-AF65-F5344CB8AC3E}">
        <p14:creationId xmlns:p14="http://schemas.microsoft.com/office/powerpoint/2010/main" val="28482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楽天市場</a:t>
            </a:r>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1997</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5</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1</a:t>
            </a:r>
            <a:r>
              <a:rPr kumimoji="1" lang="ja-JP" altLang="en-US" sz="1200" b="1" i="0" kern="1200" dirty="0" smtClean="0">
                <a:solidFill>
                  <a:schemeClr val="tx1"/>
                </a:solidFill>
                <a:effectLst/>
                <a:latin typeface="+mn-lt"/>
                <a:ea typeface="+mn-ea"/>
                <a:cs typeface="+mn-cs"/>
              </a:rPr>
              <a:t>日　開設</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Yahoo</a:t>
            </a:r>
            <a:r>
              <a:rPr kumimoji="1" lang="ja-JP" altLang="en-US" sz="1200" b="1" i="0" kern="1200" dirty="0" smtClean="0">
                <a:solidFill>
                  <a:schemeClr val="tx1"/>
                </a:solidFill>
                <a:effectLst/>
                <a:latin typeface="+mn-lt"/>
                <a:ea typeface="+mn-ea"/>
                <a:cs typeface="+mn-cs"/>
              </a:rPr>
              <a:t>ショッピング　</a:t>
            </a:r>
            <a:endParaRPr kumimoji="1" lang="en-US" altLang="ja-JP"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1999</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9</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28</a:t>
            </a:r>
            <a:r>
              <a:rPr kumimoji="1" lang="ja-JP" altLang="en-US" sz="1200" b="1" i="0" kern="1200" dirty="0" smtClean="0">
                <a:solidFill>
                  <a:schemeClr val="tx1"/>
                </a:solidFill>
                <a:effectLst/>
                <a:latin typeface="+mn-lt"/>
                <a:ea typeface="+mn-ea"/>
                <a:cs typeface="+mn-cs"/>
              </a:rPr>
              <a:t>日にオープン</a:t>
            </a:r>
            <a:endParaRPr kumimoji="1" lang="en-US" altLang="ja-JP"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2013-10</a:t>
            </a:r>
            <a:r>
              <a:rPr kumimoji="1" lang="ja-JP" altLang="en-US" sz="1200" b="1" i="0" kern="1200" dirty="0" smtClean="0">
                <a:solidFill>
                  <a:schemeClr val="tx1"/>
                </a:solidFill>
                <a:effectLst/>
                <a:latin typeface="+mn-lt"/>
                <a:ea typeface="+mn-ea"/>
                <a:cs typeface="+mn-cs"/>
              </a:rPr>
              <a:t>　無料化</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Amazon</a:t>
            </a:r>
          </a:p>
          <a:p>
            <a:r>
              <a:rPr kumimoji="1" lang="en-US" altLang="ja-JP" sz="1200" b="1" i="0" kern="1200" dirty="0" smtClean="0">
                <a:solidFill>
                  <a:schemeClr val="tx1"/>
                </a:solidFill>
                <a:effectLst/>
                <a:latin typeface="+mn-lt"/>
                <a:ea typeface="+mn-ea"/>
                <a:cs typeface="+mn-cs"/>
              </a:rPr>
              <a:t>2000</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11</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1</a:t>
            </a:r>
            <a:r>
              <a:rPr kumimoji="1" lang="ja-JP" altLang="en-US" sz="1200" b="1" i="0" kern="1200" dirty="0" smtClean="0">
                <a:solidFill>
                  <a:schemeClr val="tx1"/>
                </a:solidFill>
                <a:effectLst/>
                <a:latin typeface="+mn-lt"/>
                <a:ea typeface="+mn-ea"/>
                <a:cs typeface="+mn-cs"/>
              </a:rPr>
              <a:t>日</a:t>
            </a:r>
            <a:r>
              <a:rPr kumimoji="1" lang="en-US" altLang="ja-JP" sz="1200" b="1" i="0" kern="1200" dirty="0" smtClean="0">
                <a:solidFill>
                  <a:schemeClr val="tx1"/>
                </a:solidFill>
                <a:effectLst/>
                <a:latin typeface="+mn-lt"/>
                <a:ea typeface="+mn-ea"/>
                <a:cs typeface="+mn-cs"/>
              </a:rPr>
              <a:t>Amazon.com</a:t>
            </a:r>
            <a:r>
              <a:rPr kumimoji="1" lang="ja-JP" altLang="en-US" sz="1200" b="1" i="0" kern="1200" dirty="0" smtClean="0">
                <a:solidFill>
                  <a:schemeClr val="tx1"/>
                </a:solidFill>
                <a:effectLst/>
                <a:latin typeface="+mn-lt"/>
                <a:ea typeface="+mn-ea"/>
                <a:cs typeface="+mn-cs"/>
              </a:rPr>
              <a:t>の日本語版サイト「</a:t>
            </a:r>
            <a:r>
              <a:rPr kumimoji="1" lang="en-US" altLang="ja-JP" sz="1200" b="1" i="0" kern="1200" dirty="0" smtClean="0">
                <a:solidFill>
                  <a:schemeClr val="tx1"/>
                </a:solidFill>
                <a:effectLst/>
                <a:latin typeface="+mn-lt"/>
                <a:ea typeface="+mn-ea"/>
                <a:cs typeface="+mn-cs"/>
              </a:rPr>
              <a:t>Amazon.co.jp</a:t>
            </a:r>
            <a:r>
              <a:rPr kumimoji="1" lang="ja-JP" altLang="en-US" sz="1200" b="1" i="0" kern="1200" dirty="0" smtClean="0">
                <a:solidFill>
                  <a:schemeClr val="tx1"/>
                </a:solidFill>
                <a:effectLst/>
                <a:latin typeface="+mn-lt"/>
                <a:ea typeface="+mn-ea"/>
                <a:cs typeface="+mn-cs"/>
              </a:rPr>
              <a:t>」としてオープン</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次にオンラインショッピングサイトの起源について説明します．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書籍によると</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年の米国のピザハットがインターネットを利用した電子商取引を行ったことが記載されています．</a:t>
            </a:r>
          </a:p>
          <a:p>
            <a:r>
              <a:rPr kumimoji="1" lang="ja-JP" altLang="ja-JP" sz="1200" kern="1200" dirty="0" smtClean="0">
                <a:solidFill>
                  <a:schemeClr val="tx1"/>
                </a:solidFill>
                <a:effectLst/>
                <a:latin typeface="+mn-lt"/>
                <a:ea typeface="+mn-ea"/>
                <a:cs typeface="+mn-cs"/>
              </a:rPr>
              <a:t>そして下記にある規模の大きいオンラインショッピングサイトである，楽天</a:t>
            </a:r>
            <a:r>
              <a:rPr kumimoji="1" lang="ja-JP" altLang="ja-JP" sz="1200" kern="1200" dirty="0" err="1" smtClean="0">
                <a:solidFill>
                  <a:schemeClr val="tx1"/>
                </a:solidFill>
                <a:effectLst/>
                <a:latin typeface="+mn-lt"/>
                <a:ea typeface="+mn-ea"/>
                <a:cs typeface="+mn-cs"/>
              </a:rPr>
              <a:t>いちば</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YAHOO</a:t>
            </a:r>
            <a:r>
              <a:rPr kumimoji="1" lang="ja-JP" altLang="ja-JP" sz="1200" kern="1200" dirty="0" smtClean="0">
                <a:solidFill>
                  <a:schemeClr val="tx1"/>
                </a:solidFill>
                <a:effectLst/>
                <a:latin typeface="+mn-lt"/>
                <a:ea typeface="+mn-ea"/>
                <a:cs typeface="+mn-cs"/>
              </a:rPr>
              <a:t>ショッピング，</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などはこのように</a:t>
            </a:r>
            <a:r>
              <a:rPr kumimoji="1" lang="en-US" altLang="ja-JP" sz="1200" kern="1200" dirty="0" smtClean="0">
                <a:solidFill>
                  <a:schemeClr val="tx1"/>
                </a:solidFill>
                <a:effectLst/>
                <a:latin typeface="+mn-lt"/>
                <a:ea typeface="+mn-ea"/>
                <a:cs typeface="+mn-cs"/>
              </a:rPr>
              <a:t>1997</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1999</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2000</a:t>
            </a:r>
            <a:r>
              <a:rPr kumimoji="1" lang="ja-JP" altLang="ja-JP" sz="1200" kern="1200" dirty="0" smtClean="0">
                <a:solidFill>
                  <a:schemeClr val="tx1"/>
                </a:solidFill>
                <a:effectLst/>
                <a:latin typeface="+mn-lt"/>
                <a:ea typeface="+mn-ea"/>
                <a:cs typeface="+mn-cs"/>
              </a:rPr>
              <a:t>年，と</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年を起点として始まっていることが分かります．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4</a:t>
            </a:fld>
            <a:endParaRPr kumimoji="1" lang="ja-JP" altLang="en-US" dirty="0"/>
          </a:p>
        </p:txBody>
      </p:sp>
    </p:spTree>
    <p:extLst>
      <p:ext uri="{BB962C8B-B14F-4D97-AF65-F5344CB8AC3E}">
        <p14:creationId xmlns:p14="http://schemas.microsoft.com/office/powerpoint/2010/main" val="99233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オンラインショッピングの規模について説明します．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2014</a:t>
            </a:r>
            <a:r>
              <a:rPr kumimoji="1" lang="ja-JP" altLang="ja-JP" sz="1200" kern="1200" dirty="0" smtClean="0">
                <a:solidFill>
                  <a:schemeClr val="tx1"/>
                </a:solidFill>
                <a:effectLst/>
                <a:latin typeface="+mn-lt"/>
                <a:ea typeface="+mn-ea"/>
                <a:cs typeface="+mn-cs"/>
              </a:rPr>
              <a:t>年時点での日本国内の</a:t>
            </a:r>
            <a:r>
              <a:rPr kumimoji="1" lang="en-US" altLang="ja-JP" sz="1200" kern="1200" dirty="0" err="1" smtClean="0">
                <a:solidFill>
                  <a:schemeClr val="tx1"/>
                </a:solidFill>
                <a:effectLst/>
                <a:latin typeface="+mn-lt"/>
                <a:ea typeface="+mn-ea"/>
                <a:cs typeface="+mn-cs"/>
              </a:rPr>
              <a:t>BtoC</a:t>
            </a:r>
            <a:r>
              <a:rPr kumimoji="1" lang="en-US" altLang="ja-JP" sz="1200" kern="1200" dirty="0" smtClean="0">
                <a:solidFill>
                  <a:schemeClr val="tx1"/>
                </a:solidFill>
                <a:effectLst/>
                <a:latin typeface="+mn-lt"/>
                <a:ea typeface="+mn-ea"/>
                <a:cs typeface="+mn-cs"/>
              </a:rPr>
              <a:t>-EC</a:t>
            </a:r>
            <a:r>
              <a:rPr kumimoji="1" lang="ja-JP" altLang="ja-JP" sz="1200" kern="1200" dirty="0" smtClean="0">
                <a:solidFill>
                  <a:schemeClr val="tx1"/>
                </a:solidFill>
                <a:effectLst/>
                <a:latin typeface="+mn-lt"/>
                <a:ea typeface="+mn-ea"/>
                <a:cs typeface="+mn-cs"/>
              </a:rPr>
              <a:t>市場規模は</a:t>
            </a:r>
            <a:r>
              <a:rPr kumimoji="1" lang="en-US" altLang="ja-JP" sz="1200" kern="1200" dirty="0" smtClean="0">
                <a:solidFill>
                  <a:schemeClr val="tx1"/>
                </a:solidFill>
                <a:effectLst/>
                <a:latin typeface="+mn-lt"/>
                <a:ea typeface="+mn-ea"/>
                <a:cs typeface="+mn-cs"/>
              </a:rPr>
              <a:t>12.8</a:t>
            </a:r>
            <a:r>
              <a:rPr kumimoji="1" lang="ja-JP" altLang="ja-JP" sz="1200" kern="1200" dirty="0" smtClean="0">
                <a:solidFill>
                  <a:schemeClr val="tx1"/>
                </a:solidFill>
                <a:effectLst/>
                <a:latin typeface="+mn-lt"/>
                <a:ea typeface="+mn-ea"/>
                <a:cs typeface="+mn-cs"/>
              </a:rPr>
              <a:t>兆円という数値が出されています．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この市場規模は業界別の市場規模で比べると建設</a:t>
            </a:r>
            <a:r>
              <a:rPr kumimoji="1" lang="en-US" altLang="ja-JP" sz="1200" kern="1200" dirty="0" smtClean="0">
                <a:solidFill>
                  <a:schemeClr val="tx1"/>
                </a:solidFill>
                <a:effectLst/>
                <a:latin typeface="+mn-lt"/>
                <a:ea typeface="+mn-ea"/>
                <a:cs typeface="+mn-cs"/>
              </a:rPr>
              <a:t>15.1</a:t>
            </a:r>
            <a:r>
              <a:rPr kumimoji="1" lang="ja-JP" altLang="ja-JP" sz="1200" kern="1200" dirty="0" smtClean="0">
                <a:solidFill>
                  <a:schemeClr val="tx1"/>
                </a:solidFill>
                <a:effectLst/>
                <a:latin typeface="+mn-lt"/>
                <a:ea typeface="+mn-ea"/>
                <a:cs typeface="+mn-cs"/>
              </a:rPr>
              <a:t>兆円，鉄道：</a:t>
            </a:r>
            <a:r>
              <a:rPr kumimoji="1" lang="en-US" altLang="ja-JP" sz="1200" kern="1200" dirty="0" smtClean="0">
                <a:solidFill>
                  <a:schemeClr val="tx1"/>
                </a:solidFill>
                <a:effectLst/>
                <a:latin typeface="+mn-lt"/>
                <a:ea typeface="+mn-ea"/>
                <a:cs typeface="+mn-cs"/>
              </a:rPr>
              <a:t>14.1</a:t>
            </a:r>
            <a:r>
              <a:rPr kumimoji="1" lang="ja-JP" altLang="ja-JP" sz="1200" kern="1200" dirty="0" smtClean="0">
                <a:solidFill>
                  <a:schemeClr val="tx1"/>
                </a:solidFill>
                <a:effectLst/>
                <a:latin typeface="+mn-lt"/>
                <a:ea typeface="+mn-ea"/>
                <a:cs typeface="+mn-cs"/>
              </a:rPr>
              <a:t>兆円，不動産：</a:t>
            </a:r>
            <a:r>
              <a:rPr kumimoji="1" lang="en-US" altLang="ja-JP" sz="1200" kern="1200" dirty="0" smtClean="0">
                <a:solidFill>
                  <a:schemeClr val="tx1"/>
                </a:solidFill>
                <a:effectLst/>
                <a:latin typeface="+mn-lt"/>
                <a:ea typeface="+mn-ea"/>
                <a:cs typeface="+mn-cs"/>
              </a:rPr>
              <a:t>10.8</a:t>
            </a:r>
            <a:r>
              <a:rPr kumimoji="1" lang="ja-JP" altLang="ja-JP" sz="1200" kern="1200" dirty="0" smtClean="0">
                <a:solidFill>
                  <a:schemeClr val="tx1"/>
                </a:solidFill>
                <a:effectLst/>
                <a:latin typeface="+mn-lt"/>
                <a:ea typeface="+mn-ea"/>
                <a:cs typeface="+mn-cs"/>
              </a:rPr>
              <a:t>兆円，とこれらに準ずるほどに大きいことが分かります．</a:t>
            </a: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5</a:t>
            </a:fld>
            <a:endParaRPr kumimoji="1" lang="ja-JP" altLang="en-US" dirty="0"/>
          </a:p>
        </p:txBody>
      </p:sp>
    </p:spTree>
    <p:extLst>
      <p:ext uri="{BB962C8B-B14F-4D97-AF65-F5344CB8AC3E}">
        <p14:creationId xmlns:p14="http://schemas.microsoft.com/office/powerpoint/2010/main" val="24423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次に商取引における電子取引の割合について説明します．</a:t>
            </a:r>
          </a:p>
          <a:p>
            <a:r>
              <a:rPr kumimoji="1" lang="ja-JP" altLang="ja-JP" sz="1200" kern="1200" dirty="0" smtClean="0">
                <a:solidFill>
                  <a:schemeClr val="tx1"/>
                </a:solidFill>
                <a:effectLst/>
                <a:latin typeface="+mn-lt"/>
                <a:ea typeface="+mn-ea"/>
                <a:cs typeface="+mn-cs"/>
              </a:rPr>
              <a:t>先ほど表示した電子商取引の起源である</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年を発端とするとそこから</a:t>
            </a:r>
            <a:r>
              <a:rPr kumimoji="1" lang="en-US" altLang="ja-JP" sz="1200" kern="1200" dirty="0" smtClean="0">
                <a:solidFill>
                  <a:schemeClr val="tx1"/>
                </a:solidFill>
                <a:effectLst/>
                <a:latin typeface="+mn-lt"/>
                <a:ea typeface="+mn-ea"/>
                <a:cs typeface="+mn-cs"/>
              </a:rPr>
              <a:t>14</a:t>
            </a:r>
            <a:r>
              <a:rPr kumimoji="1" lang="ja-JP" altLang="ja-JP" sz="1200" kern="1200" dirty="0" smtClean="0">
                <a:solidFill>
                  <a:schemeClr val="tx1"/>
                </a:solidFill>
                <a:effectLst/>
                <a:latin typeface="+mn-lt"/>
                <a:ea typeface="+mn-ea"/>
                <a:cs typeface="+mn-cs"/>
              </a:rPr>
              <a:t>年で</a:t>
            </a:r>
            <a:r>
              <a:rPr kumimoji="1" lang="en-US" altLang="ja-JP" sz="1200" kern="1200" dirty="0" smtClean="0">
                <a:solidFill>
                  <a:schemeClr val="tx1"/>
                </a:solidFill>
                <a:effectLst/>
                <a:latin typeface="+mn-lt"/>
                <a:ea typeface="+mn-ea"/>
                <a:cs typeface="+mn-cs"/>
              </a:rPr>
              <a:t>1.8%</a:t>
            </a:r>
            <a:r>
              <a:rPr kumimoji="1" lang="ja-JP" altLang="ja-JP" sz="1200" kern="1200" dirty="0" smtClean="0">
                <a:solidFill>
                  <a:schemeClr val="tx1"/>
                </a:solidFill>
                <a:effectLst/>
                <a:latin typeface="+mn-lt"/>
                <a:ea typeface="+mn-ea"/>
                <a:cs typeface="+mn-cs"/>
              </a:rPr>
              <a:t>になり，さらにそこから</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3.7%</a:t>
            </a:r>
            <a:r>
              <a:rPr kumimoji="1" lang="ja-JP" altLang="ja-JP" sz="1200" kern="1200" dirty="0" smtClean="0">
                <a:solidFill>
                  <a:schemeClr val="tx1"/>
                </a:solidFill>
                <a:effectLst/>
                <a:latin typeface="+mn-lt"/>
                <a:ea typeface="+mn-ea"/>
                <a:cs typeface="+mn-cs"/>
              </a:rPr>
              <a:t>と半分近い年数で倍に上がっていることが分かります．</a:t>
            </a: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6</a:t>
            </a:fld>
            <a:endParaRPr kumimoji="1" lang="ja-JP" altLang="en-US" dirty="0"/>
          </a:p>
        </p:txBody>
      </p:sp>
    </p:spTree>
    <p:extLst>
      <p:ext uri="{BB962C8B-B14F-4D97-AF65-F5344CB8AC3E}">
        <p14:creationId xmlns:p14="http://schemas.microsoft.com/office/powerpoint/2010/main" val="420804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次に世帯ごとのインターネットの普及と支出について説明します．</a:t>
            </a: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人以上世帯のインターネット経由での支出額のグラフでは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円であり，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7000</a:t>
            </a:r>
            <a:r>
              <a:rPr kumimoji="1" lang="ja-JP" altLang="ja-JP" sz="1200" kern="1200" dirty="0" smtClean="0">
                <a:solidFill>
                  <a:schemeClr val="tx1"/>
                </a:solidFill>
                <a:effectLst/>
                <a:latin typeface="+mn-lt"/>
                <a:ea typeface="+mn-ea"/>
                <a:cs typeface="+mn-cs"/>
              </a:rPr>
              <a:t>円と</a:t>
            </a:r>
            <a:r>
              <a:rPr kumimoji="1" lang="en-US" altLang="ja-JP" sz="1200" kern="1200" dirty="0" smtClean="0">
                <a:solidFill>
                  <a:schemeClr val="tx1"/>
                </a:solidFill>
                <a:effectLst/>
                <a:latin typeface="+mn-lt"/>
                <a:ea typeface="+mn-ea"/>
                <a:cs typeface="+mn-cs"/>
              </a:rPr>
              <a:t>6000</a:t>
            </a:r>
            <a:r>
              <a:rPr kumimoji="1" lang="ja-JP" altLang="ja-JP" sz="1200" kern="1200" dirty="0" smtClean="0">
                <a:solidFill>
                  <a:schemeClr val="tx1"/>
                </a:solidFill>
                <a:effectLst/>
                <a:latin typeface="+mn-lt"/>
                <a:ea typeface="+mn-ea"/>
                <a:cs typeface="+mn-cs"/>
              </a:rPr>
              <a:t>円近く上昇していることが分かります．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人以上世帯のインターネット経由で注文した世帯割合のグラフでは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26.2%</a:t>
            </a:r>
            <a:r>
              <a:rPr kumimoji="1" lang="ja-JP" altLang="ja-JP"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13</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近くインターネット経由で注文をした割合が増えていることがわかります．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これら</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グラフからインターネット経由での支出，注文率が増加していることからインターネットを利用している通信販売サイトの重要性がわかります．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7</a:t>
            </a:fld>
            <a:endParaRPr kumimoji="1" lang="ja-JP" altLang="en-US" dirty="0"/>
          </a:p>
        </p:txBody>
      </p:sp>
    </p:spTree>
    <p:extLst>
      <p:ext uri="{BB962C8B-B14F-4D97-AF65-F5344CB8AC3E}">
        <p14:creationId xmlns:p14="http://schemas.microsoft.com/office/powerpoint/2010/main" val="1878645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次に世帯ごとのインターネットの普及と支出について説明します．</a:t>
            </a: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人以上世帯のインターネット経由での支出額のグラフでは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円であり，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7000</a:t>
            </a:r>
            <a:r>
              <a:rPr kumimoji="1" lang="ja-JP" altLang="ja-JP" sz="1200" kern="1200" dirty="0" smtClean="0">
                <a:solidFill>
                  <a:schemeClr val="tx1"/>
                </a:solidFill>
                <a:effectLst/>
                <a:latin typeface="+mn-lt"/>
                <a:ea typeface="+mn-ea"/>
                <a:cs typeface="+mn-cs"/>
              </a:rPr>
              <a:t>円と</a:t>
            </a:r>
            <a:r>
              <a:rPr kumimoji="1" lang="en-US" altLang="ja-JP" sz="1200" kern="1200" dirty="0" smtClean="0">
                <a:solidFill>
                  <a:schemeClr val="tx1"/>
                </a:solidFill>
                <a:effectLst/>
                <a:latin typeface="+mn-lt"/>
                <a:ea typeface="+mn-ea"/>
                <a:cs typeface="+mn-cs"/>
              </a:rPr>
              <a:t>6000</a:t>
            </a:r>
            <a:r>
              <a:rPr kumimoji="1" lang="ja-JP" altLang="ja-JP" sz="1200" kern="1200" dirty="0" smtClean="0">
                <a:solidFill>
                  <a:schemeClr val="tx1"/>
                </a:solidFill>
                <a:effectLst/>
                <a:latin typeface="+mn-lt"/>
                <a:ea typeface="+mn-ea"/>
                <a:cs typeface="+mn-cs"/>
              </a:rPr>
              <a:t>円近く上昇していることが分かります．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人以上世帯のインターネット経由で注文した世帯割合のグラフでは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26.2%</a:t>
            </a:r>
            <a:r>
              <a:rPr kumimoji="1" lang="ja-JP" altLang="ja-JP"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13</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近くインターネット経由で注文をした割合が増えていることがわかります．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これら</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グラフからインターネット経由での支出，注文率が増加していることからインターネットを利用している通信販売サイトの</a:t>
            </a:r>
            <a:r>
              <a:rPr kumimoji="1" lang="ja-JP" altLang="en-US" sz="1200" kern="1200" dirty="0" smtClean="0">
                <a:solidFill>
                  <a:schemeClr val="tx1"/>
                </a:solidFill>
                <a:effectLst/>
                <a:latin typeface="+mn-lt"/>
                <a:ea typeface="+mn-ea"/>
                <a:cs typeface="+mn-cs"/>
              </a:rPr>
              <a:t>需要の高さがうかがえます．</a:t>
            </a: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8</a:t>
            </a:fld>
            <a:endParaRPr kumimoji="1" lang="ja-JP" altLang="en-US" dirty="0"/>
          </a:p>
        </p:txBody>
      </p:sp>
    </p:spTree>
    <p:extLst>
      <p:ext uri="{BB962C8B-B14F-4D97-AF65-F5344CB8AC3E}">
        <p14:creationId xmlns:p14="http://schemas.microsoft.com/office/powerpoint/2010/main" val="375110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次にオンラインショッピングサイトのレビューについて説明します．</a:t>
            </a:r>
          </a:p>
          <a:p>
            <a:r>
              <a:rPr kumimoji="1" lang="ja-JP" altLang="ja-JP" sz="1200" kern="1200" dirty="0" smtClean="0">
                <a:solidFill>
                  <a:schemeClr val="tx1"/>
                </a:solidFill>
                <a:effectLst/>
                <a:latin typeface="+mn-lt"/>
                <a:ea typeface="+mn-ea"/>
                <a:cs typeface="+mn-cs"/>
              </a:rPr>
              <a:t>楽天，ヤフー，</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などの大手のサイトでは商品ページを表示する際，レビューを利用した総合評価が表示されています．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9</a:t>
            </a:fld>
            <a:endParaRPr kumimoji="1" lang="ja-JP" altLang="en-US" dirty="0"/>
          </a:p>
        </p:txBody>
      </p:sp>
    </p:spTree>
    <p:extLst>
      <p:ext uri="{BB962C8B-B14F-4D97-AF65-F5344CB8AC3E}">
        <p14:creationId xmlns:p14="http://schemas.microsoft.com/office/powerpoint/2010/main" val="3206273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6" name="Title 15"/>
          <p:cNvSpPr>
            <a:spLocks noGrp="1"/>
          </p:cNvSpPr>
          <p:nvPr>
            <p:ph type="title"/>
          </p:nvPr>
        </p:nvSpPr>
        <p:spPr>
          <a:xfrm>
            <a:off x="2438400" y="1447800"/>
            <a:ext cx="3962400" cy="2133600"/>
          </a:xfrm>
        </p:spPr>
        <p:txBody>
          <a:bodyPr anchor="b"/>
          <a:lstStyle/>
          <a:p>
            <a:r>
              <a:rPr lang="ja-JP" altLang="en-US" smtClean="0"/>
              <a:t>マスター タイトルの書式設定</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DF11A6B3-01A9-491D-9492-E11B185432A5}" type="datetime1">
              <a:rPr kumimoji="1" lang="ja-JP" altLang="en-US" smtClean="0"/>
              <a:t>2016/2/9</a:t>
            </a:fld>
            <a:endParaRPr kumimoji="1" lang="ja-JP" alt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a:xfrm>
            <a:off x="3581400" y="6296248"/>
            <a:ext cx="2820987" cy="152400"/>
          </a:xfrm>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1BE1FADC-2125-4CA8-AEFF-08FEC35543F4}" type="datetime1">
              <a:rPr kumimoji="1" lang="ja-JP" altLang="en-US" smtClean="0"/>
              <a:t>2016/2/9</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37AB47FA-0757-49A6-89F3-B3DC32151838}" type="datetime1">
              <a:rPr kumimoji="1" lang="ja-JP" altLang="en-US" smtClean="0"/>
              <a:t>2016/2/9</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Title 15"/>
          <p:cNvSpPr>
            <a:spLocks noGrp="1"/>
          </p:cNvSpPr>
          <p:nvPr>
            <p:ph type="title"/>
          </p:nvPr>
        </p:nvSpPr>
        <p:spPr/>
        <p:txBody>
          <a:bodyPr/>
          <a:lstStyle/>
          <a:p>
            <a:r>
              <a:rPr lang="ja-JP" altLang="en-US" smtClean="0"/>
              <a:t>マスター タイトルの書式設定</a:t>
            </a:r>
            <a:endParaRPr lang="en-US"/>
          </a:p>
        </p:txBody>
      </p:sp>
      <p:sp>
        <p:nvSpPr>
          <p:cNvPr id="10" name="Date Placeholder 9"/>
          <p:cNvSpPr>
            <a:spLocks noGrp="1"/>
          </p:cNvSpPr>
          <p:nvPr>
            <p:ph type="dt" sz="half" idx="10"/>
          </p:nvPr>
        </p:nvSpPr>
        <p:spPr/>
        <p:txBody>
          <a:bodyPr/>
          <a:lstStyle/>
          <a:p>
            <a:fld id="{787163D9-1DD6-4E72-AD2B-7FB92F7BF1EF}" type="datetime1">
              <a:rPr kumimoji="1" lang="ja-JP" altLang="en-US" smtClean="0"/>
              <a:t>2016/2/9</a:t>
            </a:fld>
            <a:endParaRPr kumimoji="1" lang="ja-JP" altLang="en-US" dirty="0"/>
          </a:p>
        </p:txBody>
      </p:sp>
      <p:sp>
        <p:nvSpPr>
          <p:cNvPr id="11" name="Slide Number Placeholder 10"/>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2" name="Footer Placeholder 11"/>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491C3ABE-B0AF-4990-8A54-5D5A08096821}" type="datetime1">
              <a:rPr kumimoji="1" lang="ja-JP" altLang="en-US" smtClean="0"/>
              <a:t>2016/2/9</a:t>
            </a:fld>
            <a:endParaRPr kumimoji="1" lang="ja-JP" altLang="en-US" dirty="0"/>
          </a:p>
        </p:txBody>
      </p:sp>
      <p:sp>
        <p:nvSpPr>
          <p:cNvPr id="13" name="Slide Number Placeholder 12"/>
          <p:cNvSpPr>
            <a:spLocks noGrp="1"/>
          </p:cNvSpPr>
          <p:nvPr>
            <p:ph type="sldNum" sz="quarter" idx="11"/>
          </p:nvPr>
        </p:nvSpPr>
        <p:spPr>
          <a:xfrm>
            <a:off x="4116388" y="6400800"/>
            <a:ext cx="533400" cy="152400"/>
          </a:xfrm>
        </p:spPr>
        <p:txBody>
          <a:bodyPr/>
          <a:lstStyle/>
          <a:p>
            <a:fld id="{E00335F1-3F40-4BF0-898D-F6D15F346D60}" type="slidenum">
              <a:rPr kumimoji="1" lang="ja-JP" altLang="en-US" smtClean="0"/>
              <a:t>‹#›</a:t>
            </a:fld>
            <a:endParaRPr kumimoji="1" lang="ja-JP" altLang="en-US" dirty="0"/>
          </a:p>
        </p:txBody>
      </p:sp>
      <p:sp>
        <p:nvSpPr>
          <p:cNvPr id="14" name="Footer Placeholder 13"/>
          <p:cNvSpPr>
            <a:spLocks noGrp="1"/>
          </p:cNvSpPr>
          <p:nvPr>
            <p:ph type="ftr" sz="quarter" idx="12"/>
          </p:nvPr>
        </p:nvSpPr>
        <p:spPr>
          <a:xfrm>
            <a:off x="838200" y="6296248"/>
            <a:ext cx="2820987" cy="152400"/>
          </a:xfrm>
        </p:spPr>
        <p:txBody>
          <a:bodyPr/>
          <a:lstStyle/>
          <a:p>
            <a:endParaRPr kumimoji="1" lang="ja-JP" altLang="en-US" dirty="0"/>
          </a:p>
        </p:txBody>
      </p:sp>
      <p:sp>
        <p:nvSpPr>
          <p:cNvPr id="15" name="Title 14"/>
          <p:cNvSpPr>
            <a:spLocks noGrp="1"/>
          </p:cNvSpPr>
          <p:nvPr>
            <p:ph type="title"/>
          </p:nvPr>
        </p:nvSpPr>
        <p:spPr>
          <a:xfrm>
            <a:off x="457200" y="1828800"/>
            <a:ext cx="3200400" cy="1752600"/>
          </a:xfrm>
        </p:spPr>
        <p:txBody>
          <a:bodyPr anchor="b"/>
          <a:lstStyle/>
          <a:p>
            <a:r>
              <a:rPr lang="ja-JP" altLang="en-US" smtClean="0"/>
              <a:t>マスター タイトルの書式設定</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9" name="Date Placeholder 8"/>
          <p:cNvSpPr>
            <a:spLocks noGrp="1"/>
          </p:cNvSpPr>
          <p:nvPr>
            <p:ph type="dt" sz="half" idx="10"/>
          </p:nvPr>
        </p:nvSpPr>
        <p:spPr/>
        <p:txBody>
          <a:bodyPr/>
          <a:lstStyle/>
          <a:p>
            <a:fld id="{49E28454-C1E7-4BF6-B840-71FCE1C40326}" type="datetime1">
              <a:rPr kumimoji="1" lang="ja-JP" altLang="en-US" smtClean="0"/>
              <a:t>2016/2/9</a:t>
            </a:fld>
            <a:endParaRPr kumimoji="1" lang="ja-JP" altLang="en-US" dirty="0"/>
          </a:p>
        </p:txBody>
      </p:sp>
      <p:sp>
        <p:nvSpPr>
          <p:cNvPr id="13" name="Slide Number Placeholder 12"/>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4" name="Footer Placeholder 13"/>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12" name="Date Placeholder 11"/>
          <p:cNvSpPr>
            <a:spLocks noGrp="1"/>
          </p:cNvSpPr>
          <p:nvPr>
            <p:ph type="dt" sz="half" idx="10"/>
          </p:nvPr>
        </p:nvSpPr>
        <p:spPr/>
        <p:txBody>
          <a:bodyPr/>
          <a:lstStyle/>
          <a:p>
            <a:fld id="{8EBF019F-02AD-466A-B39A-B6C178231D9A}" type="datetime1">
              <a:rPr kumimoji="1" lang="ja-JP" altLang="en-US" smtClean="0"/>
              <a:t>2016/2/9</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6" name="Footer Placeholder 15"/>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ja-JP" altLang="en-US" smtClean="0"/>
              <a:t>マスター タイトルの書式設定</a:t>
            </a:r>
            <a:endParaRPr lang="en-US" dirty="0"/>
          </a:p>
        </p:txBody>
      </p:sp>
      <p:sp>
        <p:nvSpPr>
          <p:cNvPr id="9" name="Date Placeholder 8"/>
          <p:cNvSpPr>
            <a:spLocks noGrp="1"/>
          </p:cNvSpPr>
          <p:nvPr>
            <p:ph type="dt" sz="half" idx="10"/>
          </p:nvPr>
        </p:nvSpPr>
        <p:spPr/>
        <p:txBody>
          <a:bodyPr/>
          <a:lstStyle/>
          <a:p>
            <a:fld id="{DEFF7505-E23C-4CC6-A1C8-CE68DEC48D32}" type="datetime1">
              <a:rPr kumimoji="1" lang="ja-JP" altLang="en-US" smtClean="0"/>
              <a:t>2016/2/9</a:t>
            </a:fld>
            <a:endParaRPr kumimoji="1" lang="ja-JP" altLang="en-US" dirty="0"/>
          </a:p>
        </p:txBody>
      </p:sp>
      <p:sp>
        <p:nvSpPr>
          <p:cNvPr id="10" name="Slide Number Placeholder 9"/>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1" name="Footer Placeholder 10"/>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2DD791C-1CDE-4E70-9EB4-092DBEC2F5A7}" type="datetime1">
              <a:rPr kumimoji="1" lang="ja-JP" altLang="en-US" smtClean="0"/>
              <a:t>2016/2/9</a:t>
            </a:fld>
            <a:endParaRPr kumimoji="1" lang="ja-JP" altLang="en-US" dirty="0"/>
          </a:p>
        </p:txBody>
      </p:sp>
      <p:sp>
        <p:nvSpPr>
          <p:cNvPr id="9" name="Slide Number Placeholder 8"/>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0" name="Footer Placeholder 9"/>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5" name="Date Placeholder 14"/>
          <p:cNvSpPr>
            <a:spLocks noGrp="1"/>
          </p:cNvSpPr>
          <p:nvPr>
            <p:ph type="dt" sz="half" idx="10"/>
          </p:nvPr>
        </p:nvSpPr>
        <p:spPr/>
        <p:txBody>
          <a:bodyPr/>
          <a:lstStyle/>
          <a:p>
            <a:fld id="{A8FADB2E-D283-4A62-8327-5930A41E6D0B}" type="datetime1">
              <a:rPr kumimoji="1" lang="ja-JP" altLang="en-US" smtClean="0"/>
              <a:t>2016/2/9</a:t>
            </a:fld>
            <a:endParaRPr kumimoji="1" lang="ja-JP" altLang="en-US" dirty="0"/>
          </a:p>
        </p:txBody>
      </p:sp>
      <p:sp>
        <p:nvSpPr>
          <p:cNvPr id="16" name="Slide Number Placeholder 15"/>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7" name="Footer Placeholder 16"/>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en-US" dirty="0"/>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6" name="Date Placeholder 15"/>
          <p:cNvSpPr>
            <a:spLocks noGrp="1"/>
          </p:cNvSpPr>
          <p:nvPr>
            <p:ph type="dt" sz="half" idx="10"/>
          </p:nvPr>
        </p:nvSpPr>
        <p:spPr/>
        <p:txBody>
          <a:bodyPr/>
          <a:lstStyle/>
          <a:p>
            <a:fld id="{B38FD3E7-FD25-4904-9B70-CE42A73563F1}" type="datetime1">
              <a:rPr kumimoji="1" lang="ja-JP" altLang="en-US" smtClean="0"/>
              <a:t>2016/2/9</a:t>
            </a:fld>
            <a:endParaRPr kumimoji="1" lang="ja-JP" altLang="en-US" dirty="0"/>
          </a:p>
        </p:txBody>
      </p:sp>
      <p:sp>
        <p:nvSpPr>
          <p:cNvPr id="17" name="Slide Number Placeholder 16"/>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8" name="Footer Placeholder 17"/>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E00335F1-3F40-4BF0-898D-F6D15F346D60}" type="slidenum">
              <a:rPr kumimoji="1" lang="ja-JP" altLang="en-US" smtClean="0"/>
              <a:t>‹#›</a:t>
            </a:fld>
            <a:endParaRPr kumimoji="1" lang="ja-JP" alt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783166B-6267-4735-8669-3D2282BE458F}" type="datetime1">
              <a:rPr kumimoji="1" lang="ja-JP" altLang="en-US" smtClean="0"/>
              <a:t>2016/2/9</a:t>
            </a:fld>
            <a:endParaRPr kumimoji="1" lang="ja-JP" alt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kumimoji="1" lang="ja-JP"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r" defTabSz="914400" rtl="0" eaLnBrk="1" latinLnBrk="0" hangingPunct="1">
        <a:spcBef>
          <a:spcPct val="0"/>
        </a:spcBef>
        <a:buNone/>
        <a:defRPr kumimoji="1"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kumimoji="1"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gif"/><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19248" y="3818845"/>
            <a:ext cx="4816620" cy="584775"/>
          </a:xfrm>
          <a:prstGeom prst="rect">
            <a:avLst/>
          </a:prstGeom>
          <a:noFill/>
        </p:spPr>
        <p:txBody>
          <a:bodyPr wrap="square" rtlCol="0">
            <a:spAutoFit/>
          </a:bodyPr>
          <a:lstStyle/>
          <a:p>
            <a:r>
              <a:rPr kumimoji="1" lang="en-US" altLang="ja-JP" sz="3200" dirty="0" smtClean="0">
                <a:latin typeface="ＭＳ ゴシック" panose="020B0609070205080204" pitchFamily="49" charset="-128"/>
                <a:ea typeface="ＭＳ ゴシック" panose="020B0609070205080204" pitchFamily="49" charset="-128"/>
              </a:rPr>
              <a:t>1242042	</a:t>
            </a:r>
            <a:r>
              <a:rPr lang="ja-JP" altLang="en-US" sz="3200" dirty="0" smtClean="0">
                <a:latin typeface="ＭＳ ゴシック" panose="020B0609070205080204" pitchFamily="49" charset="-128"/>
                <a:ea typeface="ＭＳ ゴシック" panose="020B0609070205080204" pitchFamily="49" charset="-128"/>
              </a:rPr>
              <a:t>齋藤　勇也</a:t>
            </a:r>
            <a:endParaRPr kumimoji="1" lang="ja-JP" altLang="en-US" sz="3200" dirty="0">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322589" y="524439"/>
            <a:ext cx="8425875" cy="2123658"/>
          </a:xfrm>
          <a:prstGeom prst="rect">
            <a:avLst/>
          </a:prstGeom>
        </p:spPr>
        <p:txBody>
          <a:bodyPr wrap="square">
            <a:spAutoFit/>
          </a:bodyPr>
          <a:lstStyle/>
          <a:p>
            <a:pPr lvl="0">
              <a:spcBef>
                <a:spcPct val="0"/>
              </a:spcBef>
            </a:pPr>
            <a:r>
              <a:rPr lang="ja-JP" altLang="en-US" sz="4400" dirty="0" smtClean="0"/>
              <a:t>オンラインショッピングサイト</a:t>
            </a:r>
            <a:endParaRPr lang="en-US" altLang="ja-JP" sz="4400" dirty="0" smtClean="0"/>
          </a:p>
          <a:p>
            <a:pPr lvl="0">
              <a:spcBef>
                <a:spcPct val="0"/>
              </a:spcBef>
            </a:pPr>
            <a:r>
              <a:rPr lang="en-US" altLang="ja-JP" sz="4400" dirty="0" smtClean="0"/>
              <a:t>					</a:t>
            </a:r>
            <a:r>
              <a:rPr lang="ja-JP" altLang="en-US" sz="4400" dirty="0" smtClean="0"/>
              <a:t>利用者</a:t>
            </a:r>
            <a:r>
              <a:rPr lang="ja-JP" altLang="en-US" sz="4400" dirty="0"/>
              <a:t>に</a:t>
            </a:r>
            <a:r>
              <a:rPr lang="ja-JP" altLang="en-US" sz="4400" dirty="0" smtClean="0"/>
              <a:t>よる</a:t>
            </a:r>
            <a:endParaRPr lang="en-US" altLang="ja-JP" sz="4400" dirty="0" smtClean="0"/>
          </a:p>
          <a:p>
            <a:pPr lvl="0">
              <a:spcBef>
                <a:spcPct val="0"/>
              </a:spcBef>
            </a:pPr>
            <a:r>
              <a:rPr lang="ja-JP" altLang="en-US" sz="4400" dirty="0" smtClean="0"/>
              <a:t>商品に対する</a:t>
            </a:r>
            <a:r>
              <a:rPr lang="ja-JP" altLang="en-US" sz="4400" dirty="0"/>
              <a:t>レビューの動向調査</a:t>
            </a:r>
            <a:endParaRPr lang="ja-JP" altLang="en-US" sz="4400" i="1" u="sng" dirty="0">
              <a:solidFill>
                <a:prstClr val="black"/>
              </a:solidFill>
            </a:endParaRPr>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1</a:t>
            </a:fld>
            <a:endParaRPr kumimoji="1" lang="ja-JP" altLang="en-US" dirty="0">
              <a:solidFill>
                <a:schemeClr val="tx1"/>
              </a:solidFill>
            </a:endParaRPr>
          </a:p>
        </p:txBody>
      </p:sp>
    </p:spTree>
    <p:extLst>
      <p:ext uri="{BB962C8B-B14F-4D97-AF65-F5344CB8AC3E}">
        <p14:creationId xmlns:p14="http://schemas.microsoft.com/office/powerpoint/2010/main" val="191214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10</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参考：</a:t>
            </a:r>
            <a:r>
              <a:rPr lang="en-US" altLang="ja-JP" sz="3600" b="1" u="sng" dirty="0" smtClean="0"/>
              <a:t>Amazon</a:t>
            </a:r>
            <a:r>
              <a:rPr lang="ja-JP" altLang="en-US" sz="3600" b="1" u="sng" dirty="0" smtClean="0"/>
              <a:t>のレビュー</a:t>
            </a:r>
            <a:endParaRPr kumimoji="1" lang="ja-JP" altLang="en-US" sz="3600" b="1" u="sng"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15" y="1891884"/>
            <a:ext cx="7917833" cy="2771826"/>
          </a:xfrm>
          <a:prstGeom prst="rect">
            <a:avLst/>
          </a:prstGeom>
        </p:spPr>
      </p:pic>
      <p:sp>
        <p:nvSpPr>
          <p:cNvPr id="6" name="円/楕円 5"/>
          <p:cNvSpPr/>
          <p:nvPr/>
        </p:nvSpPr>
        <p:spPr>
          <a:xfrm>
            <a:off x="539552" y="2348880"/>
            <a:ext cx="23762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カギ線コネクタ 6"/>
          <p:cNvCxnSpPr>
            <a:stCxn id="6" idx="2"/>
          </p:cNvCxnSpPr>
          <p:nvPr/>
        </p:nvCxnSpPr>
        <p:spPr>
          <a:xfrm rot="10800000" flipV="1">
            <a:off x="323528" y="2528900"/>
            <a:ext cx="216024" cy="226825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81035" y="4889873"/>
            <a:ext cx="4464496" cy="830997"/>
          </a:xfrm>
          <a:prstGeom prst="rect">
            <a:avLst/>
          </a:prstGeom>
          <a:noFill/>
        </p:spPr>
        <p:txBody>
          <a:bodyPr wrap="square" rtlCol="0">
            <a:spAutoFit/>
          </a:bodyPr>
          <a:lstStyle/>
          <a:p>
            <a:r>
              <a:rPr lang="ja-JP" altLang="en-US" sz="2400" dirty="0" smtClean="0"/>
              <a:t>平均評価として</a:t>
            </a:r>
            <a:endParaRPr lang="en-US" altLang="ja-JP" sz="2400" dirty="0"/>
          </a:p>
          <a:p>
            <a:r>
              <a:rPr lang="ja-JP" altLang="en-US" sz="2400" dirty="0" smtClean="0"/>
              <a:t>表示している</a:t>
            </a:r>
            <a:r>
              <a:rPr lang="ja-JP" altLang="en-US" dirty="0" smtClean="0"/>
              <a:t>．</a:t>
            </a:r>
            <a:endParaRPr kumimoji="1" lang="ja-JP" altLang="en-US" dirty="0"/>
          </a:p>
        </p:txBody>
      </p:sp>
      <p:sp>
        <p:nvSpPr>
          <p:cNvPr id="8" name="円/楕円 7"/>
          <p:cNvSpPr/>
          <p:nvPr/>
        </p:nvSpPr>
        <p:spPr>
          <a:xfrm>
            <a:off x="763298" y="2972555"/>
            <a:ext cx="2656573"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181" y="3882496"/>
            <a:ext cx="2609689" cy="5307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p:cNvCxnSpPr/>
          <p:nvPr/>
        </p:nvCxnSpPr>
        <p:spPr>
          <a:xfrm rot="16200000" flipH="1">
            <a:off x="2713612" y="3858831"/>
            <a:ext cx="1968132" cy="555616"/>
          </a:xfrm>
          <a:prstGeom prst="bentConnector3">
            <a:avLst>
              <a:gd name="adj1" fmla="val 790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616968" y="5245452"/>
            <a:ext cx="3672408" cy="830997"/>
          </a:xfrm>
          <a:prstGeom prst="rect">
            <a:avLst/>
          </a:prstGeom>
          <a:noFill/>
        </p:spPr>
        <p:txBody>
          <a:bodyPr wrap="square" rtlCol="0">
            <a:spAutoFit/>
          </a:bodyPr>
          <a:lstStyle/>
          <a:p>
            <a:r>
              <a:rPr kumimoji="1" lang="ja-JP" altLang="en-US" sz="2400" dirty="0" smtClean="0"/>
              <a:t>星</a:t>
            </a:r>
            <a:r>
              <a:rPr kumimoji="1" lang="en-US" altLang="ja-JP" sz="2400" dirty="0" smtClean="0"/>
              <a:t>5</a:t>
            </a:r>
            <a:r>
              <a:rPr kumimoji="1" lang="ja-JP" altLang="en-US" sz="2400" dirty="0" smtClean="0"/>
              <a:t>つ，星</a:t>
            </a:r>
            <a:r>
              <a:rPr kumimoji="1" lang="en-US" altLang="ja-JP" sz="2400" dirty="0" smtClean="0"/>
              <a:t>1</a:t>
            </a:r>
            <a:r>
              <a:rPr kumimoji="1" lang="ja-JP" altLang="en-US" sz="2400" dirty="0" err="1" smtClean="0"/>
              <a:t>つの</a:t>
            </a:r>
            <a:r>
              <a:rPr kumimoji="1" lang="ja-JP" altLang="en-US" sz="2400" dirty="0" smtClean="0"/>
              <a:t>評価が多く偏りが大きい</a:t>
            </a:r>
            <a:endParaRPr kumimoji="1" lang="ja-JP" altLang="en-US" sz="2400" dirty="0"/>
          </a:p>
        </p:txBody>
      </p:sp>
    </p:spTree>
    <p:extLst>
      <p:ext uri="{BB962C8B-B14F-4D97-AF65-F5344CB8AC3E}">
        <p14:creationId xmlns:p14="http://schemas.microsoft.com/office/powerpoint/2010/main" val="117256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11</a:t>
            </a:fld>
            <a:endParaRPr kumimoji="1" lang="ja-JP" altLang="en-US" dirty="0"/>
          </a:p>
        </p:txBody>
      </p:sp>
      <p:sp>
        <p:nvSpPr>
          <p:cNvPr id="5" name="テキスト ボックス 4"/>
          <p:cNvSpPr txBox="1"/>
          <p:nvPr/>
        </p:nvSpPr>
        <p:spPr>
          <a:xfrm>
            <a:off x="734964" y="3799607"/>
            <a:ext cx="5104710" cy="1938992"/>
          </a:xfrm>
          <a:prstGeom prst="rect">
            <a:avLst/>
          </a:prstGeom>
          <a:noFill/>
        </p:spPr>
        <p:txBody>
          <a:bodyPr wrap="square" rtlCol="0">
            <a:spAutoFit/>
          </a:bodyPr>
          <a:lstStyle/>
          <a:p>
            <a:r>
              <a:rPr lang="ja-JP" altLang="en-US" sz="2800" dirty="0" smtClean="0"/>
              <a:t>約</a:t>
            </a:r>
            <a:r>
              <a:rPr lang="en-US" altLang="ja-JP" sz="2800" dirty="0" smtClean="0"/>
              <a:t>100</a:t>
            </a:r>
            <a:r>
              <a:rPr lang="ja-JP" altLang="en-US" sz="2800" dirty="0" smtClean="0"/>
              <a:t>人に</a:t>
            </a:r>
            <a:r>
              <a:rPr lang="en-US" altLang="ja-JP" sz="2800" dirty="0"/>
              <a:t>25</a:t>
            </a:r>
            <a:r>
              <a:rPr lang="ja-JP" altLang="en-US" sz="2800" dirty="0" smtClean="0"/>
              <a:t>人にしかこのレビューは参考にならないと回答している．</a:t>
            </a:r>
            <a:endParaRPr lang="en-US" altLang="ja-JP" sz="2800" dirty="0" smtClean="0"/>
          </a:p>
          <a:p>
            <a:endParaRPr kumimoji="1" lang="en-US" altLang="ja-JP" dirty="0"/>
          </a:p>
          <a:p>
            <a:endParaRPr kumimoji="1" lang="ja-JP" altLang="en-US" dirty="0"/>
          </a:p>
        </p:txBody>
      </p:sp>
      <p:sp>
        <p:nvSpPr>
          <p:cNvPr id="6" name="下矢印 5"/>
          <p:cNvSpPr/>
          <p:nvPr/>
        </p:nvSpPr>
        <p:spPr>
          <a:xfrm>
            <a:off x="2459115" y="5107981"/>
            <a:ext cx="1008112" cy="624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914872" y="5732823"/>
            <a:ext cx="5817368" cy="1508105"/>
          </a:xfrm>
          <a:prstGeom prst="rect">
            <a:avLst/>
          </a:prstGeom>
          <a:noFill/>
        </p:spPr>
        <p:txBody>
          <a:bodyPr wrap="square" rtlCol="0">
            <a:spAutoFit/>
          </a:bodyPr>
          <a:lstStyle/>
          <a:p>
            <a:r>
              <a:rPr lang="ja-JP" altLang="en-US" sz="2800" dirty="0" smtClean="0"/>
              <a:t>このよう</a:t>
            </a:r>
            <a:r>
              <a:rPr lang="ja-JP" altLang="en-US" sz="2800" dirty="0"/>
              <a:t>な</a:t>
            </a:r>
            <a:r>
              <a:rPr lang="ja-JP" altLang="en-US" sz="2800" dirty="0" smtClean="0"/>
              <a:t>レビューは大して</a:t>
            </a:r>
            <a:endParaRPr lang="en-US" altLang="ja-JP" sz="2800" dirty="0" smtClean="0"/>
          </a:p>
          <a:p>
            <a:r>
              <a:rPr lang="ja-JP" altLang="en-US" sz="2800" dirty="0" smtClean="0"/>
              <a:t>参考にならないのでは？</a:t>
            </a:r>
            <a:endParaRPr lang="en-US" altLang="ja-JP" sz="2800" dirty="0" smtClean="0"/>
          </a:p>
          <a:p>
            <a:endParaRPr kumimoji="1" lang="en-US" altLang="ja-JP" dirty="0"/>
          </a:p>
          <a:p>
            <a:endParaRPr kumimoji="1" lang="ja-JP" altLang="en-US"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36" y="551899"/>
            <a:ext cx="7376864" cy="3021117"/>
          </a:xfrm>
          <a:prstGeom prst="rect">
            <a:avLst/>
          </a:prstGeom>
        </p:spPr>
      </p:pic>
      <p:sp>
        <p:nvSpPr>
          <p:cNvPr id="8" name="円/楕円 7"/>
          <p:cNvSpPr/>
          <p:nvPr/>
        </p:nvSpPr>
        <p:spPr>
          <a:xfrm>
            <a:off x="745828" y="1052736"/>
            <a:ext cx="187220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773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研究目的</a:t>
            </a:r>
            <a:endParaRPr kumimoji="1" lang="ja-JP" altLang="en-US" sz="3600" b="1" u="sng" dirty="0"/>
          </a:p>
        </p:txBody>
      </p:sp>
      <p:sp>
        <p:nvSpPr>
          <p:cNvPr id="5" name="テキスト ボックス 4"/>
          <p:cNvSpPr txBox="1"/>
          <p:nvPr/>
        </p:nvSpPr>
        <p:spPr>
          <a:xfrm>
            <a:off x="467544" y="1628800"/>
            <a:ext cx="7304856" cy="3046988"/>
          </a:xfrm>
          <a:prstGeom prst="rect">
            <a:avLst/>
          </a:prstGeom>
          <a:noFill/>
        </p:spPr>
        <p:txBody>
          <a:bodyPr wrap="square" rtlCol="0">
            <a:spAutoFit/>
          </a:bodyPr>
          <a:lstStyle/>
          <a:p>
            <a:r>
              <a:rPr lang="ja-JP" altLang="en-US" sz="3200" dirty="0" smtClean="0"/>
              <a:t>オンラインショッピング</a:t>
            </a:r>
            <a:r>
              <a:rPr lang="ja-JP" altLang="en-US" sz="3200" dirty="0"/>
              <a:t>でのレビューによる商品の評価が適切でない可能性があり</a:t>
            </a:r>
            <a:r>
              <a:rPr lang="ja-JP" altLang="en-US" sz="3200" dirty="0" smtClean="0"/>
              <a:t>，</a:t>
            </a:r>
            <a:endParaRPr lang="en-US" altLang="ja-JP" sz="3200" dirty="0" smtClean="0"/>
          </a:p>
          <a:p>
            <a:endParaRPr lang="en-US" altLang="ja-JP" sz="3200" dirty="0"/>
          </a:p>
          <a:p>
            <a:r>
              <a:rPr lang="ja-JP" altLang="en-US" sz="3200" dirty="0" smtClean="0"/>
              <a:t>現在</a:t>
            </a:r>
            <a:r>
              <a:rPr lang="ja-JP" altLang="en-US" sz="3200" dirty="0"/>
              <a:t>の表示方法である平均値よりも信頼できる方法を</a:t>
            </a:r>
            <a:r>
              <a:rPr lang="ja-JP" altLang="en-US" sz="3200" dirty="0" smtClean="0"/>
              <a:t>探す．</a:t>
            </a:r>
            <a:endParaRPr lang="en-US" altLang="ja-JP" sz="3200" dirty="0"/>
          </a:p>
          <a:p>
            <a:endParaRPr lang="en-US" altLang="ja-JP" sz="3200" dirty="0"/>
          </a:p>
        </p:txBody>
      </p:sp>
    </p:spTree>
    <p:extLst>
      <p:ext uri="{BB962C8B-B14F-4D97-AF65-F5344CB8AC3E}">
        <p14:creationId xmlns:p14="http://schemas.microsoft.com/office/powerpoint/2010/main" val="2112427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 y="1124744"/>
            <a:ext cx="8387184" cy="2232248"/>
          </a:xfrm>
          <a:prstGeom prst="rect">
            <a:avLst/>
          </a:prstGeom>
        </p:spPr>
      </p:pic>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13</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446014" y="3506212"/>
            <a:ext cx="7584640" cy="3046988"/>
          </a:xfrm>
          <a:prstGeom prst="rect">
            <a:avLst/>
          </a:prstGeom>
          <a:noFill/>
        </p:spPr>
        <p:txBody>
          <a:bodyPr wrap="square" rtlCol="0">
            <a:spAutoFit/>
          </a:bodyPr>
          <a:lstStyle/>
          <a:p>
            <a:r>
              <a:rPr lang="ja-JP" altLang="en-US" sz="3200" dirty="0" smtClean="0"/>
              <a:t>上記の</a:t>
            </a:r>
            <a:endParaRPr lang="en-US" altLang="ja-JP" sz="3200" dirty="0" smtClean="0"/>
          </a:p>
          <a:p>
            <a:r>
              <a:rPr lang="ja-JP" altLang="en-US" sz="3200" dirty="0" smtClean="0"/>
              <a:t>「○○人中○○人の方が「このレビューが参考になった」と投票しています」</a:t>
            </a:r>
            <a:endParaRPr lang="en-US" altLang="ja-JP" sz="3200" dirty="0" smtClean="0"/>
          </a:p>
          <a:p>
            <a:endParaRPr lang="en-US" altLang="ja-JP" sz="3200" dirty="0"/>
          </a:p>
          <a:p>
            <a:r>
              <a:rPr kumimoji="1" lang="ja-JP" altLang="en-US" sz="3200" dirty="0" smtClean="0"/>
              <a:t>と記載している部分を使用して</a:t>
            </a:r>
          </a:p>
          <a:p>
            <a:r>
              <a:rPr lang="ja-JP" altLang="en-US" sz="3200" dirty="0" smtClean="0"/>
              <a:t>どの程度の割合が参考になったかを調べる</a:t>
            </a:r>
            <a:endParaRPr kumimoji="1" lang="en-US" altLang="ja-JP" sz="3200" dirty="0" smtClean="0"/>
          </a:p>
        </p:txBody>
      </p:sp>
      <p:sp>
        <p:nvSpPr>
          <p:cNvPr id="6" name="円/楕円 5"/>
          <p:cNvSpPr/>
          <p:nvPr/>
        </p:nvSpPr>
        <p:spPr>
          <a:xfrm>
            <a:off x="251520" y="1412776"/>
            <a:ext cx="540060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4998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14</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443744" y="3573016"/>
            <a:ext cx="7512632" cy="2554545"/>
          </a:xfrm>
          <a:prstGeom prst="rect">
            <a:avLst/>
          </a:prstGeom>
          <a:noFill/>
        </p:spPr>
        <p:txBody>
          <a:bodyPr wrap="square" rtlCol="0">
            <a:spAutoFit/>
          </a:bodyPr>
          <a:lstStyle/>
          <a:p>
            <a:r>
              <a:rPr lang="ja-JP" altLang="en-US" sz="3200" dirty="0" smtClean="0"/>
              <a:t>上記の</a:t>
            </a:r>
            <a:endParaRPr lang="en-US" altLang="ja-JP" sz="3200" dirty="0" smtClean="0"/>
          </a:p>
          <a:p>
            <a:r>
              <a:rPr lang="ja-JP" altLang="en-US" sz="3200" dirty="0" smtClean="0"/>
              <a:t>「</a:t>
            </a:r>
            <a:r>
              <a:rPr lang="en-US" altLang="ja-JP" sz="3200" dirty="0" smtClean="0"/>
              <a:t>Amazon</a:t>
            </a:r>
            <a:r>
              <a:rPr lang="ja-JP" altLang="en-US" sz="3200" dirty="0" smtClean="0"/>
              <a:t>で購入」</a:t>
            </a:r>
            <a:endParaRPr lang="en-US" altLang="ja-JP" sz="3200" dirty="0" smtClean="0"/>
          </a:p>
          <a:p>
            <a:endParaRPr lang="en-US" altLang="ja-JP" sz="3200" dirty="0"/>
          </a:p>
          <a:p>
            <a:r>
              <a:rPr kumimoji="1" lang="ja-JP" altLang="en-US" sz="3200" dirty="0" smtClean="0"/>
              <a:t>と記載している部分を使用して</a:t>
            </a:r>
            <a:endParaRPr kumimoji="1" lang="en-US" altLang="ja-JP" sz="3200" dirty="0" smtClean="0"/>
          </a:p>
          <a:p>
            <a:r>
              <a:rPr lang="en-US" altLang="ja-JP" sz="3200" dirty="0" smtClean="0"/>
              <a:t>Amazon</a:t>
            </a:r>
            <a:r>
              <a:rPr lang="ja-JP" altLang="en-US" sz="3200" dirty="0" smtClean="0"/>
              <a:t>で購入している者</a:t>
            </a:r>
            <a:r>
              <a:rPr lang="ja-JP" altLang="en-US" sz="3200" dirty="0"/>
              <a:t>の絞込みを行う</a:t>
            </a:r>
            <a:r>
              <a:rPr lang="ja-JP" altLang="en-US" sz="3200" dirty="0" smtClean="0"/>
              <a:t>．</a:t>
            </a:r>
            <a:endParaRPr lang="ja-JP" altLang="en-US" sz="32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099864"/>
            <a:ext cx="5674704" cy="2368572"/>
          </a:xfrm>
          <a:prstGeom prst="rect">
            <a:avLst/>
          </a:prstGeom>
        </p:spPr>
      </p:pic>
      <p:sp>
        <p:nvSpPr>
          <p:cNvPr id="6" name="円/楕円 5"/>
          <p:cNvSpPr/>
          <p:nvPr/>
        </p:nvSpPr>
        <p:spPr>
          <a:xfrm>
            <a:off x="390712" y="2420888"/>
            <a:ext cx="2880320" cy="54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796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15</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539552" y="998572"/>
            <a:ext cx="7992888" cy="5693866"/>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smtClean="0"/>
              <a:t>Amazon</a:t>
            </a:r>
            <a:r>
              <a:rPr lang="ja-JP" altLang="en-US" sz="2800" dirty="0" smtClean="0"/>
              <a:t>の商品レビューページを利用する</a:t>
            </a:r>
            <a:endParaRPr lang="en-US" altLang="ja-JP" sz="2800" dirty="0" smtClean="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smtClean="0"/>
              <a:t>商品ページの平均値を求め，これを</a:t>
            </a:r>
            <a:r>
              <a:rPr lang="ja-JP" altLang="en-US" sz="2800" u="sng" dirty="0" smtClean="0"/>
              <a:t>平均評価</a:t>
            </a:r>
            <a:r>
              <a:rPr lang="ja-JP" altLang="en-US" sz="2800" dirty="0" smtClean="0"/>
              <a:t>とする</a:t>
            </a:r>
            <a:endParaRPr lang="en-US" altLang="ja-JP" sz="2800" dirty="0" smtClean="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lang="ja-JP" altLang="en-US" sz="2800" dirty="0" smtClean="0"/>
              <a:t>商品ページの「参考になるかを判断した人物」と「参考になったと答えた人物の比率」を求め，平均値にその比率を掛ける．これを</a:t>
            </a:r>
            <a:r>
              <a:rPr lang="ja-JP" altLang="en-US" sz="2800" u="sng" dirty="0" smtClean="0"/>
              <a:t>重み付き平均評価</a:t>
            </a:r>
            <a:r>
              <a:rPr lang="ja-JP" altLang="en-US" sz="2800" dirty="0" smtClean="0"/>
              <a:t>とする．</a:t>
            </a:r>
            <a:endParaRPr lang="en-US" altLang="ja-JP" sz="2800" dirty="0" smtClean="0"/>
          </a:p>
          <a:p>
            <a:endParaRPr kumimoji="1" lang="en-US" altLang="ja-JP" sz="2800" dirty="0"/>
          </a:p>
          <a:p>
            <a:pPr marL="457200" indent="-457200">
              <a:buFont typeface="Arial" panose="020B0604020202020204" pitchFamily="34" charset="0"/>
              <a:buChar char="•"/>
            </a:pPr>
            <a:r>
              <a:rPr lang="en-US" altLang="ja-JP" sz="2800" dirty="0" smtClean="0"/>
              <a:t>Amazon</a:t>
            </a:r>
            <a:r>
              <a:rPr lang="ja-JP" altLang="en-US" sz="2800" dirty="0" smtClean="0"/>
              <a:t>で購入した人物のみに絞込み，絞り込まない場合との差異を</a:t>
            </a:r>
            <a:r>
              <a:rPr lang="ja-JP" altLang="en-US" sz="2800" dirty="0"/>
              <a:t>調べ，アマゾン</a:t>
            </a:r>
            <a:r>
              <a:rPr lang="ja-JP" altLang="en-US" sz="2800" u="sng" dirty="0"/>
              <a:t>購入者の平均</a:t>
            </a:r>
            <a:r>
              <a:rPr lang="ja-JP" altLang="en-US" sz="2800" u="sng" dirty="0" smtClean="0"/>
              <a:t>評価</a:t>
            </a:r>
            <a:r>
              <a:rPr lang="ja-JP" altLang="en-US" sz="2800" dirty="0" smtClean="0"/>
              <a:t>と</a:t>
            </a:r>
            <a:r>
              <a:rPr lang="ja-JP" altLang="en-US" sz="2800" u="sng" dirty="0" smtClean="0"/>
              <a:t>購入者の重み付き評価</a:t>
            </a:r>
            <a:r>
              <a:rPr lang="ja-JP" altLang="en-US" sz="2800" dirty="0" smtClean="0"/>
              <a:t>を求める．</a:t>
            </a:r>
            <a:endParaRPr lang="ja-JP" altLang="en-US" sz="2800" dirty="0"/>
          </a:p>
        </p:txBody>
      </p:sp>
    </p:spTree>
    <p:extLst>
      <p:ext uri="{BB962C8B-B14F-4D97-AF65-F5344CB8AC3E}">
        <p14:creationId xmlns:p14="http://schemas.microsoft.com/office/powerpoint/2010/main" val="1525367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16</a:t>
            </a:fld>
            <a:endParaRPr kumimoji="1" lang="ja-JP" altLang="en-US" dirty="0"/>
          </a:p>
        </p:txBody>
      </p:sp>
      <p:sp>
        <p:nvSpPr>
          <p:cNvPr id="4" name="正方形/長方形 3"/>
          <p:cNvSpPr/>
          <p:nvPr/>
        </p:nvSpPr>
        <p:spPr>
          <a:xfrm>
            <a:off x="179512" y="1772816"/>
            <a:ext cx="8496944" cy="3416320"/>
          </a:xfrm>
          <a:prstGeom prst="rect">
            <a:avLst/>
          </a:prstGeom>
        </p:spPr>
        <p:txBody>
          <a:bodyPr wrap="square">
            <a:spAutoFit/>
          </a:bodyPr>
          <a:lstStyle/>
          <a:p>
            <a:pPr marL="342900" indent="-342900">
              <a:buFont typeface="Arial" panose="020B0604020202020204" pitchFamily="34" charset="0"/>
              <a:buChar char="•"/>
            </a:pPr>
            <a:r>
              <a:rPr lang="ja-JP" altLang="en-US" sz="2400" dirty="0" smtClean="0"/>
              <a:t>「</a:t>
            </a:r>
            <a:r>
              <a:rPr lang="en-US" altLang="ja-JP" sz="2400" dirty="0" smtClean="0"/>
              <a:t>2003</a:t>
            </a:r>
            <a:r>
              <a:rPr lang="ja-JP" altLang="en-US" sz="2400" dirty="0" smtClean="0"/>
              <a:t>年」 の間で「アニメ映画」のものをすべて抽出することとした．</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「平均評価」，「</a:t>
            </a:r>
            <a:r>
              <a:rPr lang="en-US" altLang="ja-JP" sz="2400" dirty="0" smtClean="0"/>
              <a:t>Amazon</a:t>
            </a:r>
            <a:r>
              <a:rPr lang="ja-JP" altLang="en-US" sz="2400" dirty="0" smtClean="0"/>
              <a:t>で購入した人物のみの平均評価」</a:t>
            </a:r>
            <a:endParaRPr lang="en-US" altLang="ja-JP" sz="2400" dirty="0" smtClean="0"/>
          </a:p>
          <a:p>
            <a:pPr lvl="1"/>
            <a:r>
              <a:rPr lang="ja-JP" altLang="en-US" sz="2400" dirty="0" smtClean="0"/>
              <a:t>「重み付き平均評価」，「</a:t>
            </a:r>
            <a:r>
              <a:rPr lang="en-US" altLang="ja-JP" sz="2400" dirty="0" smtClean="0"/>
              <a:t>Amazon</a:t>
            </a:r>
            <a:r>
              <a:rPr lang="ja-JP" altLang="en-US" sz="2400" dirty="0" smtClean="0"/>
              <a:t>で購入した人物のみの重み付き平均評価」の</a:t>
            </a:r>
            <a:r>
              <a:rPr lang="en-US" altLang="ja-JP" sz="2400" dirty="0" smtClean="0"/>
              <a:t>4</a:t>
            </a:r>
            <a:r>
              <a:rPr lang="ja-JP" altLang="en-US" sz="2400" dirty="0" err="1" smtClean="0"/>
              <a:t>つの</a:t>
            </a:r>
            <a:r>
              <a:rPr lang="ja-JP" altLang="en-US" sz="2400" dirty="0" smtClean="0"/>
              <a:t>評価を調べることと</a:t>
            </a:r>
            <a:r>
              <a:rPr lang="ja-JP" altLang="en-US" sz="2400" dirty="0" smtClean="0"/>
              <a:t>した</a:t>
            </a:r>
            <a:endParaRPr lang="en-US" altLang="ja-JP" sz="2400" dirty="0"/>
          </a:p>
          <a:p>
            <a:pPr lvl="1"/>
            <a:endParaRPr lang="en-US" altLang="ja-JP" sz="2400" dirty="0" smtClean="0"/>
          </a:p>
          <a:p>
            <a:pPr lvl="1"/>
            <a:r>
              <a:rPr lang="ja-JP" altLang="en-US" sz="2400" dirty="0" smtClean="0"/>
              <a:t>購入</a:t>
            </a:r>
            <a:r>
              <a:rPr lang="ja-JP" altLang="en-US" sz="2400" dirty="0" smtClean="0"/>
              <a:t>者に絞った場合と，重みを</a:t>
            </a:r>
            <a:r>
              <a:rPr lang="ja-JP" altLang="en-US" sz="2400" smtClean="0"/>
              <a:t>つけた場合で条件をつけ平均評価と比べる．</a:t>
            </a:r>
            <a:endParaRPr lang="en-US" altLang="ja-JP" sz="2400" dirty="0" smtClean="0"/>
          </a:p>
        </p:txBody>
      </p:sp>
      <p:sp>
        <p:nvSpPr>
          <p:cNvPr id="5" name="テキスト ボックス 4"/>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研究方法</a:t>
            </a:r>
            <a:endParaRPr kumimoji="1" lang="ja-JP" altLang="en-US" sz="3600" b="1" u="sng" dirty="0"/>
          </a:p>
        </p:txBody>
      </p:sp>
    </p:spTree>
    <p:extLst>
      <p:ext uri="{BB962C8B-B14F-4D97-AF65-F5344CB8AC3E}">
        <p14:creationId xmlns:p14="http://schemas.microsoft.com/office/powerpoint/2010/main" val="3452389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17</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購入者で絞った場合の差</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91314" y="5658296"/>
            <a:ext cx="2920812" cy="1107996"/>
          </a:xfrm>
          <a:prstGeom prst="rect">
            <a:avLst/>
          </a:prstGeom>
          <a:noFill/>
        </p:spPr>
        <p:txBody>
          <a:bodyPr wrap="square" rtlCol="0">
            <a:spAutoFit/>
          </a:bodyPr>
          <a:lstStyle/>
          <a:p>
            <a:r>
              <a:rPr lang="en-US" altLang="ja-JP" sz="2400" dirty="0"/>
              <a:t>y = 0.6687x + 1.611</a:t>
            </a:r>
            <a:br>
              <a:rPr lang="en-US" altLang="ja-JP" sz="2400" dirty="0"/>
            </a:br>
            <a:r>
              <a:rPr lang="en-US" altLang="ja-JP" sz="2400" dirty="0"/>
              <a:t>R² = 0.586</a:t>
            </a:r>
          </a:p>
          <a:p>
            <a:endParaRPr kumimoji="1" lang="ja-JP" altLang="en-US" dirty="0"/>
          </a:p>
        </p:txBody>
      </p:sp>
      <p:graphicFrame>
        <p:nvGraphicFramePr>
          <p:cNvPr id="11" name="グラフ 10"/>
          <p:cNvGraphicFramePr>
            <a:graphicFrameLocks/>
          </p:cNvGraphicFramePr>
          <p:nvPr>
            <p:extLst>
              <p:ext uri="{D42A27DB-BD31-4B8C-83A1-F6EECF244321}">
                <p14:modId xmlns:p14="http://schemas.microsoft.com/office/powerpoint/2010/main" val="2019253514"/>
              </p:ext>
            </p:extLst>
          </p:nvPr>
        </p:nvGraphicFramePr>
        <p:xfrm>
          <a:off x="591314" y="1700808"/>
          <a:ext cx="7365062"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5407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18</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重みを付けた場合の差</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89206" y="5661248"/>
            <a:ext cx="2920812" cy="1107996"/>
          </a:xfrm>
          <a:prstGeom prst="rect">
            <a:avLst/>
          </a:prstGeom>
          <a:noFill/>
        </p:spPr>
        <p:txBody>
          <a:bodyPr wrap="square" rtlCol="0">
            <a:spAutoFit/>
          </a:bodyPr>
          <a:lstStyle/>
          <a:p>
            <a:r>
              <a:rPr lang="en-US" altLang="ja-JP" sz="2400" dirty="0"/>
              <a:t>y = 1.3418x - 2.6459</a:t>
            </a:r>
            <a:br>
              <a:rPr lang="en-US" altLang="ja-JP" sz="2400" dirty="0"/>
            </a:br>
            <a:r>
              <a:rPr lang="en-US" altLang="ja-JP" sz="2400" dirty="0"/>
              <a:t>R² = 0.5669</a:t>
            </a:r>
          </a:p>
          <a:p>
            <a:endParaRPr kumimoji="1" lang="ja-JP" altLang="en-US" dirty="0"/>
          </a:p>
        </p:txBody>
      </p:sp>
      <p:graphicFrame>
        <p:nvGraphicFramePr>
          <p:cNvPr id="8" name="グラフ 7"/>
          <p:cNvGraphicFramePr>
            <a:graphicFrameLocks/>
          </p:cNvGraphicFramePr>
          <p:nvPr>
            <p:extLst>
              <p:ext uri="{D42A27DB-BD31-4B8C-83A1-F6EECF244321}">
                <p14:modId xmlns:p14="http://schemas.microsoft.com/office/powerpoint/2010/main" val="3743662877"/>
              </p:ext>
            </p:extLst>
          </p:nvPr>
        </p:nvGraphicFramePr>
        <p:xfrm>
          <a:off x="591314" y="1746566"/>
          <a:ext cx="7293054" cy="39146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2958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19</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購入者＋重み付きの</a:t>
            </a:r>
            <a:r>
              <a:rPr lang="ja-JP" altLang="en-US" sz="3600" b="1" u="sng" dirty="0" smtClean="0"/>
              <a:t>差</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91314" y="5661248"/>
            <a:ext cx="2920812" cy="1107996"/>
          </a:xfrm>
          <a:prstGeom prst="rect">
            <a:avLst/>
          </a:prstGeom>
          <a:noFill/>
        </p:spPr>
        <p:txBody>
          <a:bodyPr wrap="square" rtlCol="0">
            <a:spAutoFit/>
          </a:bodyPr>
          <a:lstStyle/>
          <a:p>
            <a:r>
              <a:rPr lang="en-US" altLang="ja-JP" sz="2400" dirty="0"/>
              <a:t>y = 0.9676x - 1.0229</a:t>
            </a:r>
            <a:br>
              <a:rPr lang="en-US" altLang="ja-JP" sz="2400" dirty="0"/>
            </a:br>
            <a:r>
              <a:rPr lang="en-US" altLang="ja-JP" sz="2400" dirty="0"/>
              <a:t>R² = 0.2295</a:t>
            </a:r>
          </a:p>
          <a:p>
            <a:endParaRPr kumimoji="1" lang="ja-JP" altLang="en-US" dirty="0"/>
          </a:p>
        </p:txBody>
      </p:sp>
      <p:graphicFrame>
        <p:nvGraphicFramePr>
          <p:cNvPr id="8" name="グラフ 7"/>
          <p:cNvGraphicFramePr>
            <a:graphicFrameLocks/>
          </p:cNvGraphicFramePr>
          <p:nvPr>
            <p:extLst>
              <p:ext uri="{D42A27DB-BD31-4B8C-83A1-F6EECF244321}">
                <p14:modId xmlns:p14="http://schemas.microsoft.com/office/powerpoint/2010/main" val="2513364759"/>
              </p:ext>
            </p:extLst>
          </p:nvPr>
        </p:nvGraphicFramePr>
        <p:xfrm>
          <a:off x="591314" y="1732278"/>
          <a:ext cx="7365062" cy="39289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688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研究背景</a:t>
            </a:r>
            <a:endParaRPr kumimoji="1" lang="ja-JP" altLang="en-US" sz="3600" b="1" u="sng" dirty="0"/>
          </a:p>
        </p:txBody>
      </p:sp>
      <p:sp>
        <p:nvSpPr>
          <p:cNvPr id="2" name="テキスト ボックス 1"/>
          <p:cNvSpPr txBox="1"/>
          <p:nvPr/>
        </p:nvSpPr>
        <p:spPr>
          <a:xfrm>
            <a:off x="467544" y="995284"/>
            <a:ext cx="7304856" cy="2062103"/>
          </a:xfrm>
          <a:prstGeom prst="rect">
            <a:avLst/>
          </a:prstGeom>
          <a:noFill/>
        </p:spPr>
        <p:txBody>
          <a:bodyPr wrap="square" rtlCol="0">
            <a:spAutoFit/>
          </a:bodyPr>
          <a:lstStyle/>
          <a:p>
            <a:endParaRPr lang="en-US" altLang="ja-JP" sz="3200" dirty="0" smtClean="0"/>
          </a:p>
          <a:p>
            <a:r>
              <a:rPr lang="ja-JP" altLang="en-US" sz="3200" dirty="0" smtClean="0"/>
              <a:t>オンラインショッピングが普及し，より多くの人々がサイトを回覧できる状況が整っている．</a:t>
            </a:r>
            <a:endParaRPr lang="en-US" altLang="ja-JP" sz="3200" dirty="0"/>
          </a:p>
        </p:txBody>
      </p:sp>
      <p:sp>
        <p:nvSpPr>
          <p:cNvPr id="5" name="テキスト ボックス 4"/>
          <p:cNvSpPr txBox="1"/>
          <p:nvPr/>
        </p:nvSpPr>
        <p:spPr>
          <a:xfrm>
            <a:off x="467544" y="3999523"/>
            <a:ext cx="7304856" cy="3046988"/>
          </a:xfrm>
          <a:prstGeom prst="rect">
            <a:avLst/>
          </a:prstGeom>
          <a:noFill/>
        </p:spPr>
        <p:txBody>
          <a:bodyPr wrap="square" rtlCol="0">
            <a:spAutoFit/>
          </a:bodyPr>
          <a:lstStyle/>
          <a:p>
            <a:r>
              <a:rPr lang="ja-JP" altLang="en-US" sz="3200" dirty="0" smtClean="0"/>
              <a:t>そのオンラインショッピングサイトでの</a:t>
            </a:r>
            <a:endParaRPr lang="en-US" altLang="ja-JP" sz="3200" dirty="0" smtClean="0"/>
          </a:p>
          <a:p>
            <a:r>
              <a:rPr lang="ja-JP" altLang="en-US" sz="3200" dirty="0" smtClean="0"/>
              <a:t>レビューによる商品の評価が適切でない可能性があり，現在の表示方法である平均値よりも信頼できる方法を探そうと考えた．</a:t>
            </a:r>
            <a:endParaRPr lang="en-US" altLang="ja-JP" sz="3200" dirty="0" smtClean="0"/>
          </a:p>
          <a:p>
            <a:endParaRPr lang="en-US" altLang="ja-JP" sz="3200" dirty="0"/>
          </a:p>
        </p:txBody>
      </p:sp>
    </p:spTree>
    <p:extLst>
      <p:ext uri="{BB962C8B-B14F-4D97-AF65-F5344CB8AC3E}">
        <p14:creationId xmlns:p14="http://schemas.microsoft.com/office/powerpoint/2010/main" val="349850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20</a:t>
            </a:fld>
            <a:endParaRPr kumimoji="1" lang="ja-JP" altLang="en-US" dirty="0"/>
          </a:p>
        </p:txBody>
      </p:sp>
      <p:sp>
        <p:nvSpPr>
          <p:cNvPr id="6" name="テキスト ボックス 5"/>
          <p:cNvSpPr txBox="1"/>
          <p:nvPr/>
        </p:nvSpPr>
        <p:spPr>
          <a:xfrm>
            <a:off x="467544" y="995284"/>
            <a:ext cx="7304856" cy="1446550"/>
          </a:xfrm>
          <a:prstGeom prst="rect">
            <a:avLst/>
          </a:prstGeom>
          <a:noFill/>
        </p:spPr>
        <p:txBody>
          <a:bodyPr wrap="square" rtlCol="0">
            <a:spAutoFit/>
          </a:bodyPr>
          <a:lstStyle/>
          <a:p>
            <a:endParaRPr kumimoji="1" lang="en-US" altLang="ja-JP" sz="3200" dirty="0" smtClean="0"/>
          </a:p>
          <a:p>
            <a:pPr marL="285750" indent="-285750">
              <a:buFont typeface="Arial" panose="020B0604020202020204" pitchFamily="34" charset="0"/>
              <a:buChar char="•"/>
            </a:pPr>
            <a:endParaRPr lang="en-US" altLang="ja-JP" sz="2800" dirty="0" smtClean="0"/>
          </a:p>
          <a:p>
            <a:pPr marL="285750" indent="-285750">
              <a:buFont typeface="Arial" panose="020B0604020202020204" pitchFamily="34" charset="0"/>
              <a:buChar char="•"/>
            </a:pPr>
            <a:endParaRPr lang="en-US" altLang="ja-JP" sz="2800" dirty="0" smtClean="0"/>
          </a:p>
        </p:txBody>
      </p:sp>
      <p:sp>
        <p:nvSpPr>
          <p:cNvPr id="7" name="正方形/長方形 6"/>
          <p:cNvSpPr/>
          <p:nvPr/>
        </p:nvSpPr>
        <p:spPr>
          <a:xfrm>
            <a:off x="325140" y="1437774"/>
            <a:ext cx="7956376" cy="4893647"/>
          </a:xfrm>
          <a:prstGeom prst="rect">
            <a:avLst/>
          </a:prstGeom>
        </p:spPr>
        <p:txBody>
          <a:bodyPr wrap="square">
            <a:spAutoFit/>
          </a:bodyPr>
          <a:lstStyle/>
          <a:p>
            <a:r>
              <a:rPr lang="en-US" altLang="ja-JP" sz="2400" dirty="0" smtClean="0"/>
              <a:t>21</a:t>
            </a:r>
            <a:r>
              <a:rPr lang="ja-JP" altLang="en-US" sz="2400" dirty="0" smtClean="0"/>
              <a:t>件の</a:t>
            </a:r>
            <a:r>
              <a:rPr lang="ja-JP" altLang="en-US" sz="2400" dirty="0"/>
              <a:t>データを調査した．</a:t>
            </a:r>
            <a:endParaRPr lang="en-US" altLang="ja-JP" sz="2400" dirty="0"/>
          </a:p>
          <a:p>
            <a:r>
              <a:rPr lang="ja-JP" altLang="en-US" sz="2400" dirty="0" smtClean="0"/>
              <a:t>合計</a:t>
            </a:r>
            <a:r>
              <a:rPr lang="ja-JP" altLang="en-US" sz="2400" dirty="0"/>
              <a:t>のレビュー数</a:t>
            </a:r>
            <a:r>
              <a:rPr lang="ja-JP" altLang="en-US" sz="2400" dirty="0" smtClean="0"/>
              <a:t>は</a:t>
            </a:r>
            <a:r>
              <a:rPr lang="en-US" altLang="ja-JP" sz="2400" dirty="0" smtClean="0"/>
              <a:t>927</a:t>
            </a:r>
            <a:r>
              <a:rPr lang="ja-JP" altLang="en-US" sz="2400" dirty="0" smtClean="0"/>
              <a:t>件</a:t>
            </a:r>
            <a:r>
              <a:rPr lang="ja-JP" altLang="en-US" sz="2400" dirty="0"/>
              <a:t>で</a:t>
            </a:r>
            <a:r>
              <a:rPr lang="ja-JP" altLang="en-US" sz="2400" dirty="0" smtClean="0"/>
              <a:t>あった．</a:t>
            </a:r>
            <a:endParaRPr lang="en-US" altLang="ja-JP" sz="2400" dirty="0" smtClean="0"/>
          </a:p>
          <a:p>
            <a:endParaRPr lang="en-US" altLang="ja-JP" sz="2400" dirty="0"/>
          </a:p>
          <a:p>
            <a:endParaRPr lang="en-US" altLang="ja-JP" sz="2400" dirty="0" smtClean="0"/>
          </a:p>
          <a:p>
            <a:r>
              <a:rPr lang="ja-JP" altLang="en-US" sz="2400" dirty="0" smtClean="0"/>
              <a:t>購入者に絞った場合，重みを付けた場合の相関関係がともに</a:t>
            </a:r>
            <a:r>
              <a:rPr lang="en-US" altLang="ja-JP" sz="2400" dirty="0" smtClean="0"/>
              <a:t>0.5</a:t>
            </a:r>
            <a:r>
              <a:rPr lang="ja-JP" altLang="en-US" sz="2400" dirty="0" smtClean="0"/>
              <a:t>であり，</a:t>
            </a:r>
            <a:r>
              <a:rPr lang="ja-JP" altLang="en-US" sz="2400" dirty="0"/>
              <a:t>ばら</a:t>
            </a:r>
            <a:r>
              <a:rPr lang="ja-JP" altLang="en-US" sz="2400" dirty="0" smtClean="0"/>
              <a:t>つきがあることが分かる．</a:t>
            </a:r>
            <a:endParaRPr lang="en-US" altLang="ja-JP" sz="2400" dirty="0"/>
          </a:p>
          <a:p>
            <a:r>
              <a:rPr lang="ja-JP" altLang="en-US" sz="2400" dirty="0" smtClean="0"/>
              <a:t>平均</a:t>
            </a:r>
            <a:r>
              <a:rPr lang="ja-JP" altLang="en-US" sz="2400" dirty="0"/>
              <a:t>評価と購入者のみ重み付き平均</a:t>
            </a:r>
            <a:r>
              <a:rPr lang="ja-JP" altLang="en-US" sz="2400" dirty="0" smtClean="0"/>
              <a:t>評価の相関関係が</a:t>
            </a:r>
            <a:r>
              <a:rPr lang="en-US" altLang="ja-JP" sz="2400" dirty="0" smtClean="0"/>
              <a:t>0.2</a:t>
            </a:r>
            <a:r>
              <a:rPr lang="ja-JP" altLang="en-US" sz="2400" dirty="0" smtClean="0"/>
              <a:t>で</a:t>
            </a:r>
            <a:r>
              <a:rPr lang="ja-JP" altLang="en-US" sz="2400" dirty="0" smtClean="0"/>
              <a:t>ありさらに相関</a:t>
            </a:r>
            <a:r>
              <a:rPr lang="ja-JP" altLang="en-US" sz="2400" dirty="0" smtClean="0"/>
              <a:t>がないことが分かる</a:t>
            </a:r>
            <a:r>
              <a:rPr lang="ja-JP" altLang="en-US" sz="2400" dirty="0" smtClean="0"/>
              <a:t>．</a:t>
            </a:r>
            <a:endParaRPr lang="en-US" altLang="ja-JP" sz="2400" dirty="0" smtClean="0"/>
          </a:p>
          <a:p>
            <a:endParaRPr lang="en-US" altLang="ja-JP" sz="2400" dirty="0" smtClean="0"/>
          </a:p>
          <a:p>
            <a:r>
              <a:rPr lang="ja-JP" altLang="en-US" sz="2400" dirty="0" smtClean="0"/>
              <a:t>購入者に絞り，重みをつけることで別の結果が出ることが分かった．</a:t>
            </a:r>
            <a:endParaRPr lang="en-US" altLang="ja-JP" sz="2400" dirty="0" smtClean="0"/>
          </a:p>
          <a:p>
            <a:endParaRPr lang="en-US" altLang="ja-JP" sz="2400" dirty="0" smtClean="0"/>
          </a:p>
          <a:p>
            <a:endParaRPr lang="en-US" altLang="ja-JP" sz="2400" dirty="0" smtClean="0"/>
          </a:p>
        </p:txBody>
      </p:sp>
      <p:sp>
        <p:nvSpPr>
          <p:cNvPr id="8" name="テキスト ボックス 7"/>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Tree>
    <p:extLst>
      <p:ext uri="{BB962C8B-B14F-4D97-AF65-F5344CB8AC3E}">
        <p14:creationId xmlns:p14="http://schemas.microsoft.com/office/powerpoint/2010/main" val="898511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21</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考察</a:t>
            </a:r>
            <a:endParaRPr kumimoji="1" lang="ja-JP" altLang="en-US" sz="3600" b="1" u="sng" dirty="0"/>
          </a:p>
        </p:txBody>
      </p:sp>
      <p:sp>
        <p:nvSpPr>
          <p:cNvPr id="7" name="正方形/長方形 6"/>
          <p:cNvSpPr/>
          <p:nvPr/>
        </p:nvSpPr>
        <p:spPr>
          <a:xfrm>
            <a:off x="325140" y="1437774"/>
            <a:ext cx="8135292" cy="3416320"/>
          </a:xfrm>
          <a:prstGeom prst="rect">
            <a:avLst/>
          </a:prstGeom>
        </p:spPr>
        <p:txBody>
          <a:bodyPr wrap="square">
            <a:spAutoFit/>
          </a:bodyPr>
          <a:lstStyle/>
          <a:p>
            <a:pPr marL="342900" indent="-342900">
              <a:buFont typeface="Arial" panose="020B0604020202020204" pitchFamily="34" charset="0"/>
              <a:buChar char="•"/>
            </a:pPr>
            <a:r>
              <a:rPr lang="ja-JP" altLang="en-US" sz="2400" dirty="0" smtClean="0"/>
              <a:t>今回しらべたデータが</a:t>
            </a:r>
            <a:r>
              <a:rPr lang="ja-JP" altLang="en-US" sz="2400" dirty="0"/>
              <a:t>「</a:t>
            </a:r>
            <a:r>
              <a:rPr lang="en-US" altLang="ja-JP" sz="2400" dirty="0"/>
              <a:t> 2003</a:t>
            </a:r>
            <a:r>
              <a:rPr lang="ja-JP" altLang="en-US" sz="2400" dirty="0"/>
              <a:t>年」 の間で「アニメ映画」の</a:t>
            </a:r>
            <a:r>
              <a:rPr lang="ja-JP" altLang="en-US" sz="2400" dirty="0" smtClean="0"/>
              <a:t>もののレビューデータを抽出した．</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smtClean="0"/>
          </a:p>
          <a:p>
            <a:pPr lvl="1"/>
            <a:r>
              <a:rPr lang="en-US" altLang="ja-JP" sz="2400" dirty="0"/>
              <a:t>-</a:t>
            </a:r>
            <a:r>
              <a:rPr lang="ja-JP" altLang="en-US" sz="2400" dirty="0" smtClean="0"/>
              <a:t>そのため「</a:t>
            </a:r>
            <a:r>
              <a:rPr lang="en-US" altLang="ja-JP" sz="2400" dirty="0" smtClean="0"/>
              <a:t>2003</a:t>
            </a:r>
            <a:r>
              <a:rPr lang="ja-JP" altLang="en-US" sz="2400" dirty="0" smtClean="0"/>
              <a:t>年」の「アニメ映画」という括りではレビューの「平均評価」，「重み着き平均評価」「購入者のみの重み付き平均評価」に差はなく，このような分析をする必要がないことが推測される．</a:t>
            </a:r>
            <a:endParaRPr lang="en-US" altLang="ja-JP" sz="2400" dirty="0" smtClean="0"/>
          </a:p>
          <a:p>
            <a:pPr marL="342900" indent="-342900">
              <a:buFont typeface="Arial" panose="020B0604020202020204" pitchFamily="34" charset="0"/>
              <a:buChar char="•"/>
            </a:pPr>
            <a:endParaRPr lang="en-US" altLang="ja-JP" sz="2400" dirty="0"/>
          </a:p>
        </p:txBody>
      </p:sp>
      <p:sp>
        <p:nvSpPr>
          <p:cNvPr id="12" name="正方形/長方形 11"/>
          <p:cNvSpPr/>
          <p:nvPr/>
        </p:nvSpPr>
        <p:spPr>
          <a:xfrm>
            <a:off x="3387643" y="4953426"/>
            <a:ext cx="1080120" cy="301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and</a:t>
            </a:r>
            <a:endParaRPr kumimoji="1" lang="ja-JP" altLang="en-US" dirty="0"/>
          </a:p>
        </p:txBody>
      </p:sp>
      <p:sp>
        <p:nvSpPr>
          <p:cNvPr id="28" name="正方形/長方形 27"/>
          <p:cNvSpPr/>
          <p:nvPr/>
        </p:nvSpPr>
        <p:spPr>
          <a:xfrm>
            <a:off x="1980583" y="4877713"/>
            <a:ext cx="1360966" cy="430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a:t>
            </a:r>
            <a:r>
              <a:rPr lang="en-US" altLang="ja-JP" dirty="0" smtClean="0">
                <a:solidFill>
                  <a:schemeClr val="tx1"/>
                </a:solidFill>
              </a:rPr>
              <a:t>2003</a:t>
            </a:r>
            <a:r>
              <a:rPr lang="ja-JP" altLang="en-US" dirty="0" smtClean="0">
                <a:solidFill>
                  <a:schemeClr val="tx1"/>
                </a:solidFill>
              </a:rPr>
              <a:t>年」</a:t>
            </a:r>
            <a:endParaRPr kumimoji="1" lang="ja-JP" altLang="en-US" dirty="0">
              <a:solidFill>
                <a:schemeClr val="tx1"/>
              </a:solidFill>
            </a:endParaRPr>
          </a:p>
        </p:txBody>
      </p:sp>
      <p:sp>
        <p:nvSpPr>
          <p:cNvPr id="22" name="正方形/長方形 21"/>
          <p:cNvSpPr/>
          <p:nvPr/>
        </p:nvSpPr>
        <p:spPr>
          <a:xfrm>
            <a:off x="4533965" y="4863424"/>
            <a:ext cx="1706596" cy="430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a:t>
            </a:r>
            <a:r>
              <a:rPr lang="ja-JP" altLang="en-US" dirty="0">
                <a:solidFill>
                  <a:schemeClr val="tx1"/>
                </a:solidFill>
              </a:rPr>
              <a:t>アニメ映画</a:t>
            </a:r>
            <a:r>
              <a:rPr lang="ja-JP" altLang="en-US" dirty="0" smtClean="0">
                <a:solidFill>
                  <a:schemeClr val="tx1"/>
                </a:solidFill>
              </a:rPr>
              <a:t>」</a:t>
            </a:r>
            <a:endParaRPr kumimoji="1" lang="ja-JP" altLang="en-US" dirty="0">
              <a:solidFill>
                <a:schemeClr val="tx1"/>
              </a:solidFill>
            </a:endParaRPr>
          </a:p>
        </p:txBody>
      </p:sp>
      <p:sp>
        <p:nvSpPr>
          <p:cNvPr id="5" name="下矢印 4"/>
          <p:cNvSpPr/>
          <p:nvPr/>
        </p:nvSpPr>
        <p:spPr>
          <a:xfrm>
            <a:off x="3171619" y="5542603"/>
            <a:ext cx="151216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259632" y="6165304"/>
            <a:ext cx="5687761" cy="430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重み付き平均を導く必要はなく平均評価で問題ない</a:t>
            </a:r>
            <a:endParaRPr kumimoji="1" lang="ja-JP" altLang="en-US" dirty="0">
              <a:solidFill>
                <a:schemeClr val="tx1"/>
              </a:solidFill>
            </a:endParaRPr>
          </a:p>
        </p:txBody>
      </p:sp>
    </p:spTree>
    <p:extLst>
      <p:ext uri="{BB962C8B-B14F-4D97-AF65-F5344CB8AC3E}">
        <p14:creationId xmlns:p14="http://schemas.microsoft.com/office/powerpoint/2010/main" val="3681554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まと</a:t>
            </a:r>
            <a:r>
              <a:rPr lang="ja-JP" altLang="en-US" sz="3600" b="1" u="sng" dirty="0"/>
              <a:t>め</a:t>
            </a:r>
            <a:endParaRPr kumimoji="1" lang="ja-JP" altLang="en-US" sz="3600" b="1" u="sng" dirty="0"/>
          </a:p>
        </p:txBody>
      </p:sp>
      <p:sp>
        <p:nvSpPr>
          <p:cNvPr id="7" name="正方形/長方形 6"/>
          <p:cNvSpPr/>
          <p:nvPr/>
        </p:nvSpPr>
        <p:spPr>
          <a:xfrm>
            <a:off x="467544" y="1437774"/>
            <a:ext cx="7813972" cy="1200329"/>
          </a:xfrm>
          <a:prstGeom prst="rect">
            <a:avLst/>
          </a:prstGeom>
        </p:spPr>
        <p:txBody>
          <a:bodyPr wrap="square">
            <a:spAutoFit/>
          </a:bodyPr>
          <a:lstStyle/>
          <a:p>
            <a:pPr marL="342900" indent="-342900">
              <a:buFont typeface="Arial" panose="020B0604020202020204" pitchFamily="34" charset="0"/>
              <a:buChar char="•"/>
            </a:pPr>
            <a:endParaRPr lang="en-US" altLang="ja-JP" sz="2400" dirty="0"/>
          </a:p>
          <a:p>
            <a:r>
              <a:rPr lang="ja-JP" altLang="en-US" sz="2400" dirty="0" smtClean="0"/>
              <a:t>オンラインショッピングサイトのレビューには参考にならないレビューも存在するため，総合評価が信頼できないと考えた．</a:t>
            </a:r>
            <a:endParaRPr lang="en-US" altLang="ja-JP" sz="2400" dirty="0"/>
          </a:p>
        </p:txBody>
      </p:sp>
      <p:sp>
        <p:nvSpPr>
          <p:cNvPr id="2" name="下矢印 1"/>
          <p:cNvSpPr/>
          <p:nvPr/>
        </p:nvSpPr>
        <p:spPr>
          <a:xfrm>
            <a:off x="2987824" y="2659025"/>
            <a:ext cx="20882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67544" y="3367718"/>
            <a:ext cx="7813972" cy="1200329"/>
          </a:xfrm>
          <a:prstGeom prst="rect">
            <a:avLst/>
          </a:prstGeom>
        </p:spPr>
        <p:txBody>
          <a:bodyPr wrap="square">
            <a:spAutoFit/>
          </a:bodyPr>
          <a:lstStyle/>
          <a:p>
            <a:r>
              <a:rPr lang="ja-JP" altLang="en-US" sz="2400" dirty="0"/>
              <a:t>商品ページの「参考になるかを判断した人物」と「参考になったと答えた人物の比率」を</a:t>
            </a:r>
            <a:r>
              <a:rPr lang="ja-JP" altLang="en-US" sz="2400" dirty="0" smtClean="0"/>
              <a:t>求め，「購入者に絞り込み」新しい</a:t>
            </a:r>
            <a:r>
              <a:rPr lang="ja-JP" altLang="en-US" sz="2400" dirty="0" smtClean="0"/>
              <a:t>評価方法を作り出した．</a:t>
            </a:r>
            <a:endParaRPr lang="en-US" altLang="ja-JP" sz="2400" dirty="0"/>
          </a:p>
        </p:txBody>
      </p:sp>
      <p:sp>
        <p:nvSpPr>
          <p:cNvPr id="8" name="下矢印 7"/>
          <p:cNvSpPr/>
          <p:nvPr/>
        </p:nvSpPr>
        <p:spPr>
          <a:xfrm>
            <a:off x="2987824" y="4219637"/>
            <a:ext cx="20882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67544" y="4939717"/>
            <a:ext cx="7813972" cy="830997"/>
          </a:xfrm>
          <a:prstGeom prst="rect">
            <a:avLst/>
          </a:prstGeom>
        </p:spPr>
        <p:txBody>
          <a:bodyPr wrap="square">
            <a:spAutoFit/>
          </a:bodyPr>
          <a:lstStyle/>
          <a:p>
            <a:r>
              <a:rPr lang="ja-JP" altLang="en-US" sz="2400" dirty="0" smtClean="0"/>
              <a:t>重みを付けて，購入者で絞込みを行うことで別の結果が出ることが分かった．</a:t>
            </a:r>
            <a:endParaRPr lang="en-US" altLang="ja-JP" sz="2400" dirty="0"/>
          </a:p>
        </p:txBody>
      </p:sp>
    </p:spTree>
    <p:extLst>
      <p:ext uri="{BB962C8B-B14F-4D97-AF65-F5344CB8AC3E}">
        <p14:creationId xmlns:p14="http://schemas.microsoft.com/office/powerpoint/2010/main" val="831532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3</a:t>
            </a:fld>
            <a:endParaRPr kumimoji="1" lang="ja-JP" altLang="en-US" dirty="0"/>
          </a:p>
        </p:txBody>
      </p:sp>
      <p:sp>
        <p:nvSpPr>
          <p:cNvPr id="5" name="テキスト ボックス 4"/>
          <p:cNvSpPr txBox="1"/>
          <p:nvPr/>
        </p:nvSpPr>
        <p:spPr>
          <a:xfrm>
            <a:off x="4067944" y="407761"/>
            <a:ext cx="4792836" cy="646331"/>
          </a:xfrm>
          <a:prstGeom prst="rect">
            <a:avLst/>
          </a:prstGeom>
          <a:noFill/>
        </p:spPr>
        <p:txBody>
          <a:bodyPr wrap="square" rtlCol="0">
            <a:spAutoFit/>
          </a:bodyPr>
          <a:lstStyle/>
          <a:p>
            <a:pPr algn="ctr"/>
            <a:r>
              <a:rPr kumimoji="1" lang="ja-JP" altLang="en-US" sz="3600" b="1" u="sng" dirty="0" smtClean="0"/>
              <a:t>オンラインショッピング</a:t>
            </a:r>
            <a:endParaRPr kumimoji="1" lang="ja-JP" altLang="en-US" sz="3600" b="1" u="sng" dirty="0"/>
          </a:p>
        </p:txBody>
      </p:sp>
      <p:sp>
        <p:nvSpPr>
          <p:cNvPr id="2" name="テキスト ボックス 1"/>
          <p:cNvSpPr txBox="1"/>
          <p:nvPr/>
        </p:nvSpPr>
        <p:spPr>
          <a:xfrm>
            <a:off x="4067944" y="2037036"/>
            <a:ext cx="4896544" cy="415498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インターネットに接続できる環境が必要である</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主な支払い方法はクレジットカード，代</a:t>
            </a:r>
            <a:r>
              <a:rPr lang="ja-JP" altLang="en-US" sz="2400" dirty="0"/>
              <a:t>引きによる</a:t>
            </a:r>
            <a:r>
              <a:rPr lang="ja-JP" altLang="en-US" sz="2400" dirty="0" smtClean="0"/>
              <a:t>着払い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商品を販売するための店舗を持つ必要がない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利用者は，</a:t>
            </a:r>
            <a:r>
              <a:rPr lang="en-US" altLang="ja-JP" sz="2400" dirty="0" smtClean="0"/>
              <a:t>24</a:t>
            </a:r>
            <a:r>
              <a:rPr lang="ja-JP" altLang="en-US" sz="2400" dirty="0" smtClean="0"/>
              <a:t>時間いつでも買い物</a:t>
            </a:r>
            <a:r>
              <a:rPr lang="ja-JP" altLang="en-US" sz="2400" dirty="0"/>
              <a:t>が</a:t>
            </a:r>
            <a:r>
              <a:rPr lang="ja-JP" altLang="en-US" sz="2400" dirty="0" smtClean="0"/>
              <a:t>できる</a:t>
            </a:r>
            <a:endParaRPr kumimoji="1" lang="ja-JP" altLang="en-US" sz="2400" dirty="0"/>
          </a:p>
        </p:txBody>
      </p:sp>
      <p:sp>
        <p:nvSpPr>
          <p:cNvPr id="8" name="テキスト ボックス 7"/>
          <p:cNvSpPr txBox="1"/>
          <p:nvPr/>
        </p:nvSpPr>
        <p:spPr>
          <a:xfrm>
            <a:off x="179512" y="407761"/>
            <a:ext cx="3761060" cy="646331"/>
          </a:xfrm>
          <a:prstGeom prst="rect">
            <a:avLst/>
          </a:prstGeom>
          <a:noFill/>
        </p:spPr>
        <p:txBody>
          <a:bodyPr wrap="square" rtlCol="0">
            <a:spAutoFit/>
          </a:bodyPr>
          <a:lstStyle/>
          <a:p>
            <a:pPr algn="ctr"/>
            <a:r>
              <a:rPr kumimoji="1" lang="ja-JP" altLang="en-US" sz="3600" b="1" u="sng" dirty="0" smtClean="0"/>
              <a:t>リアルショッピング</a:t>
            </a:r>
            <a:endParaRPr kumimoji="1" lang="ja-JP" altLang="en-US" sz="3600" b="1" u="sng" dirty="0"/>
          </a:p>
        </p:txBody>
      </p:sp>
      <p:sp>
        <p:nvSpPr>
          <p:cNvPr id="9" name="テキスト ボックス 8"/>
          <p:cNvSpPr txBox="1"/>
          <p:nvPr/>
        </p:nvSpPr>
        <p:spPr>
          <a:xfrm>
            <a:off x="51272" y="2037036"/>
            <a:ext cx="3889300" cy="415498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販売する店舗に足を運ぶ必要がある</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支払方法はクレジットカード，現金払い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商品を販売するための店舗が必要</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利用者は，営業時間内で買い物</a:t>
            </a:r>
            <a:r>
              <a:rPr lang="ja-JP" altLang="en-US" sz="2400" dirty="0"/>
              <a:t>が</a:t>
            </a:r>
            <a:r>
              <a:rPr lang="ja-JP" altLang="en-US" sz="2400" dirty="0" smtClean="0"/>
              <a:t>できる</a:t>
            </a:r>
            <a:endParaRPr kumimoji="1" lang="ja-JP" altLang="en-US" sz="2400" dirty="0"/>
          </a:p>
        </p:txBody>
      </p:sp>
    </p:spTree>
    <p:extLst>
      <p:ext uri="{BB962C8B-B14F-4D97-AF65-F5344CB8AC3E}">
        <p14:creationId xmlns:p14="http://schemas.microsoft.com/office/powerpoint/2010/main" val="525507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オンラインショッピングサイトの起源</a:t>
            </a:r>
            <a:endParaRPr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4</a:t>
            </a:fld>
            <a:endParaRPr kumimoji="1" lang="ja-JP" altLang="en-US" dirty="0">
              <a:solidFill>
                <a:schemeClr val="tx1"/>
              </a:solidFill>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859" y="3064046"/>
            <a:ext cx="3810000" cy="1395984"/>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428" y="4336048"/>
            <a:ext cx="3477431" cy="1755080"/>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5807" y="4647812"/>
            <a:ext cx="3292651" cy="2043714"/>
          </a:xfrm>
          <a:prstGeom prst="rect">
            <a:avLst/>
          </a:prstGeom>
        </p:spPr>
      </p:pic>
      <p:sp>
        <p:nvSpPr>
          <p:cNvPr id="7" name="正方形/長方形 6"/>
          <p:cNvSpPr/>
          <p:nvPr/>
        </p:nvSpPr>
        <p:spPr>
          <a:xfrm>
            <a:off x="5454818" y="6402892"/>
            <a:ext cx="2880320" cy="461665"/>
          </a:xfrm>
          <a:prstGeom prst="rect">
            <a:avLst/>
          </a:prstGeom>
        </p:spPr>
        <p:txBody>
          <a:bodyPr wrap="square">
            <a:spAutoFit/>
          </a:bodyPr>
          <a:lstStyle/>
          <a:p>
            <a:r>
              <a:rPr lang="en-US" altLang="ja-JP" sz="2400" dirty="0" smtClean="0"/>
              <a:t>1997</a:t>
            </a:r>
            <a:r>
              <a:rPr lang="ja-JP" altLang="en-US" sz="2400" dirty="0" smtClean="0"/>
              <a:t>年オープン</a:t>
            </a:r>
            <a:endParaRPr lang="ja-JP" altLang="en-US" sz="2400" dirty="0"/>
          </a:p>
        </p:txBody>
      </p:sp>
      <p:sp>
        <p:nvSpPr>
          <p:cNvPr id="10" name="正方形/長方形 9"/>
          <p:cNvSpPr/>
          <p:nvPr/>
        </p:nvSpPr>
        <p:spPr>
          <a:xfrm>
            <a:off x="1870572" y="6091128"/>
            <a:ext cx="2880320" cy="461665"/>
          </a:xfrm>
          <a:prstGeom prst="rect">
            <a:avLst/>
          </a:prstGeom>
        </p:spPr>
        <p:txBody>
          <a:bodyPr wrap="square">
            <a:spAutoFit/>
          </a:bodyPr>
          <a:lstStyle/>
          <a:p>
            <a:r>
              <a:rPr lang="en-US" altLang="ja-JP" sz="2400" dirty="0" smtClean="0"/>
              <a:t>1999</a:t>
            </a:r>
            <a:r>
              <a:rPr lang="ja-JP" altLang="en-US" sz="2400" dirty="0" smtClean="0"/>
              <a:t>年オープン</a:t>
            </a:r>
            <a:endParaRPr lang="ja-JP" altLang="en-US" sz="2400" dirty="0"/>
          </a:p>
        </p:txBody>
      </p:sp>
      <p:sp>
        <p:nvSpPr>
          <p:cNvPr id="12" name="正方形/長方形 11"/>
          <p:cNvSpPr/>
          <p:nvPr/>
        </p:nvSpPr>
        <p:spPr>
          <a:xfrm>
            <a:off x="5286518" y="4315713"/>
            <a:ext cx="2880320" cy="461665"/>
          </a:xfrm>
          <a:prstGeom prst="rect">
            <a:avLst/>
          </a:prstGeom>
        </p:spPr>
        <p:txBody>
          <a:bodyPr wrap="square">
            <a:spAutoFit/>
          </a:bodyPr>
          <a:lstStyle/>
          <a:p>
            <a:r>
              <a:rPr lang="en-US" altLang="ja-JP" sz="2400" dirty="0" smtClean="0"/>
              <a:t>2000</a:t>
            </a:r>
            <a:r>
              <a:rPr lang="ja-JP" altLang="en-US" sz="2400" dirty="0" smtClean="0"/>
              <a:t>年オープン</a:t>
            </a:r>
            <a:endParaRPr lang="ja-JP" altLang="en-US" sz="2400" dirty="0"/>
          </a:p>
        </p:txBody>
      </p:sp>
      <p:sp>
        <p:nvSpPr>
          <p:cNvPr id="13" name="正方形/長方形 12"/>
          <p:cNvSpPr/>
          <p:nvPr/>
        </p:nvSpPr>
        <p:spPr>
          <a:xfrm>
            <a:off x="1403648" y="1465336"/>
            <a:ext cx="7200800" cy="1200329"/>
          </a:xfrm>
          <a:prstGeom prst="rect">
            <a:avLst/>
          </a:prstGeom>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インターネットを利用した電子商取引</a:t>
            </a:r>
            <a:r>
              <a:rPr lang="ja-JP" altLang="en-US" sz="2400" dirty="0" smtClean="0">
                <a:latin typeface="ＭＳ ゴシック" panose="020B0609070205080204" pitchFamily="49" charset="-128"/>
                <a:ea typeface="ＭＳ ゴシック" panose="020B0609070205080204" pitchFamily="49" charset="-128"/>
              </a:rPr>
              <a:t>は</a:t>
            </a:r>
            <a:endParaRPr lang="en-US" altLang="ja-JP" sz="2400" dirty="0" smtClean="0">
              <a:latin typeface="ＭＳ ゴシック" panose="020B0609070205080204" pitchFamily="49" charset="-128"/>
              <a:ea typeface="ＭＳ ゴシック" panose="020B0609070205080204" pitchFamily="49" charset="-128"/>
            </a:endParaRPr>
          </a:p>
          <a:p>
            <a:r>
              <a:rPr lang="en-US" altLang="ja-JP" sz="2400" dirty="0" smtClean="0">
                <a:latin typeface="ＭＳ ゴシック" panose="020B0609070205080204" pitchFamily="49" charset="-128"/>
                <a:ea typeface="ＭＳ ゴシック" panose="020B0609070205080204" pitchFamily="49" charset="-128"/>
              </a:rPr>
              <a:t>1994 </a:t>
            </a:r>
            <a:r>
              <a:rPr lang="ja-JP" altLang="en-US" sz="2400" dirty="0" smtClean="0">
                <a:latin typeface="ＭＳ ゴシック" panose="020B0609070205080204" pitchFamily="49" charset="-128"/>
                <a:ea typeface="ＭＳ ゴシック" panose="020B0609070205080204" pitchFamily="49" charset="-128"/>
              </a:rPr>
              <a:t>年に</a:t>
            </a:r>
            <a:r>
              <a:rPr lang="ja-JP" altLang="en-US" sz="2400" dirty="0">
                <a:latin typeface="ＭＳ ゴシック" panose="020B0609070205080204" pitchFamily="49" charset="-128"/>
                <a:ea typeface="ＭＳ ゴシック" panose="020B0609070205080204" pitchFamily="49" charset="-128"/>
              </a:rPr>
              <a:t>米国のピザハットが</a:t>
            </a:r>
            <a:r>
              <a:rPr lang="ja-JP" altLang="en-US" sz="2400" dirty="0" smtClean="0">
                <a:latin typeface="ＭＳ ゴシック" panose="020B0609070205080204" pitchFamily="49" charset="-128"/>
                <a:ea typeface="ＭＳ ゴシック" panose="020B0609070205080204" pitchFamily="49" charset="-128"/>
              </a:rPr>
              <a:t>行った</a:t>
            </a:r>
            <a:endParaRPr lang="en-US" altLang="ja-JP"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（参照</a:t>
            </a:r>
            <a:r>
              <a:rPr lang="en-US" altLang="ja-JP" sz="2400" dirty="0" smtClean="0">
                <a:latin typeface="ＭＳ ゴシック" panose="020B0609070205080204" pitchFamily="49" charset="-128"/>
                <a:ea typeface="ＭＳ ゴシック" panose="020B0609070205080204" pitchFamily="49" charset="-128"/>
              </a:rPr>
              <a:t>:E</a:t>
            </a:r>
            <a:r>
              <a:rPr lang="ja-JP" altLang="en-US" sz="2400" dirty="0" smtClean="0">
                <a:latin typeface="ＭＳ ゴシック" panose="020B0609070205080204" pitchFamily="49" charset="-128"/>
                <a:ea typeface="ＭＳ ゴシック" panose="020B0609070205080204" pitchFamily="49" charset="-128"/>
              </a:rPr>
              <a:t>ビジネス</a:t>
            </a:r>
            <a:r>
              <a:rPr lang="ja-JP" altLang="en-US" sz="2400" dirty="0">
                <a:latin typeface="ＭＳ ゴシック" panose="020B0609070205080204" pitchFamily="49" charset="-128"/>
                <a:ea typeface="ＭＳ ゴシック" panose="020B0609070205080204" pitchFamily="49" charset="-128"/>
              </a:rPr>
              <a:t>の理論と</a:t>
            </a:r>
            <a:r>
              <a:rPr lang="ja-JP" altLang="en-US" sz="2400" dirty="0" smtClean="0">
                <a:latin typeface="ＭＳ ゴシック" panose="020B0609070205080204" pitchFamily="49" charset="-128"/>
                <a:ea typeface="ＭＳ ゴシック" panose="020B0609070205080204" pitchFamily="49" charset="-128"/>
              </a:rPr>
              <a:t>応用）</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167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オンラインショッピングの規模</a:t>
            </a:r>
            <a:endParaRPr kumimoji="1"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5</a:t>
            </a:fld>
            <a:endParaRPr kumimoji="1" lang="ja-JP" altLang="en-US" dirty="0">
              <a:solidFill>
                <a:schemeClr val="tx1"/>
              </a:solidFill>
            </a:endParaRPr>
          </a:p>
        </p:txBody>
      </p:sp>
      <p:sp>
        <p:nvSpPr>
          <p:cNvPr id="9" name="正方形/長方形 8"/>
          <p:cNvSpPr/>
          <p:nvPr/>
        </p:nvSpPr>
        <p:spPr>
          <a:xfrm>
            <a:off x="675308" y="1863930"/>
            <a:ext cx="7097092" cy="1323439"/>
          </a:xfrm>
          <a:prstGeom prst="rect">
            <a:avLst/>
          </a:prstGeom>
        </p:spPr>
        <p:txBody>
          <a:bodyPr wrap="square">
            <a:spAutoFit/>
          </a:bodyPr>
          <a:lstStyle/>
          <a:p>
            <a:r>
              <a:rPr lang="en-US" altLang="ja-JP" sz="2400" dirty="0" smtClean="0"/>
              <a:t>2014</a:t>
            </a:r>
            <a:r>
              <a:rPr lang="ja-JP" altLang="en-US" sz="2400" dirty="0" smtClean="0"/>
              <a:t>年</a:t>
            </a:r>
            <a:r>
              <a:rPr lang="en-US" altLang="ja-JP" sz="2400" dirty="0" smtClean="0"/>
              <a:t>(</a:t>
            </a:r>
            <a:r>
              <a:rPr lang="ja-JP" altLang="en-US" sz="2400" dirty="0" smtClean="0"/>
              <a:t>平成 </a:t>
            </a:r>
            <a:r>
              <a:rPr lang="en-US" altLang="ja-JP" sz="2400" dirty="0" smtClean="0"/>
              <a:t>26 </a:t>
            </a:r>
            <a:r>
              <a:rPr lang="ja-JP" altLang="en-US" sz="2400" dirty="0" smtClean="0"/>
              <a:t>年</a:t>
            </a:r>
            <a:r>
              <a:rPr lang="en-US" altLang="ja-JP" sz="2400" dirty="0" smtClean="0"/>
              <a:t>)</a:t>
            </a:r>
            <a:r>
              <a:rPr lang="ja-JP" altLang="en-US" sz="2400" dirty="0" smtClean="0"/>
              <a:t>の日本国内の </a:t>
            </a:r>
            <a:r>
              <a:rPr lang="en-US" altLang="ja-JP" sz="2400" dirty="0" err="1" smtClean="0"/>
              <a:t>BtoC</a:t>
            </a:r>
            <a:r>
              <a:rPr lang="en-US" altLang="ja-JP" sz="2400" dirty="0" smtClean="0"/>
              <a:t>-EC</a:t>
            </a:r>
            <a:r>
              <a:rPr lang="ja-JP" altLang="en-US" sz="2400" dirty="0" smtClean="0"/>
              <a:t>市場規模</a:t>
            </a:r>
            <a:endParaRPr lang="en-US" altLang="ja-JP" sz="2400" dirty="0" smtClean="0"/>
          </a:p>
          <a:p>
            <a:r>
              <a:rPr lang="ja-JP" altLang="en-US" sz="2400" dirty="0" smtClean="0"/>
              <a:t>（消費者向け電子商取引）</a:t>
            </a:r>
            <a:endParaRPr lang="en-US" altLang="ja-JP" sz="2400" dirty="0" smtClean="0"/>
          </a:p>
          <a:p>
            <a:r>
              <a:rPr lang="en-US" altLang="ja-JP" sz="3200" dirty="0" smtClean="0"/>
              <a:t>12.8 </a:t>
            </a:r>
            <a:r>
              <a:rPr lang="ja-JP" altLang="en-US" sz="3200" dirty="0" smtClean="0"/>
              <a:t>兆円</a:t>
            </a:r>
            <a:endParaRPr lang="ja-JP" altLang="en-US" sz="3200" dirty="0"/>
          </a:p>
        </p:txBody>
      </p:sp>
      <p:sp>
        <p:nvSpPr>
          <p:cNvPr id="12" name="テキスト ボックス 11"/>
          <p:cNvSpPr txBox="1"/>
          <p:nvPr/>
        </p:nvSpPr>
        <p:spPr>
          <a:xfrm>
            <a:off x="3059832" y="3197489"/>
            <a:ext cx="4367200" cy="369332"/>
          </a:xfrm>
          <a:prstGeom prst="rect">
            <a:avLst/>
          </a:prstGeom>
          <a:noFill/>
        </p:spPr>
        <p:txBody>
          <a:bodyPr wrap="square" rtlCol="0">
            <a:spAutoFit/>
          </a:bodyPr>
          <a:lstStyle/>
          <a:p>
            <a:pPr algn="r"/>
            <a:r>
              <a:rPr lang="ja-JP" altLang="en-US" dirty="0" smtClean="0"/>
              <a:t>参照</a:t>
            </a:r>
            <a:r>
              <a:rPr lang="en-US" altLang="ja-JP" dirty="0" smtClean="0"/>
              <a:t>:</a:t>
            </a:r>
            <a:r>
              <a:rPr kumimoji="1" lang="ja-JP" altLang="en-US" dirty="0" smtClean="0"/>
              <a:t>「</a:t>
            </a:r>
            <a:r>
              <a:rPr lang="ja-JP" altLang="en-US" dirty="0" smtClean="0"/>
              <a:t>経済</a:t>
            </a:r>
            <a:r>
              <a:rPr lang="ja-JP" altLang="en-US" dirty="0"/>
              <a:t>産業省</a:t>
            </a:r>
            <a:r>
              <a:rPr kumimoji="1" lang="ja-JP" altLang="en-US" dirty="0" smtClean="0"/>
              <a:t>」</a:t>
            </a:r>
            <a:endParaRPr kumimoji="1" lang="ja-JP" altLang="en-US" dirty="0"/>
          </a:p>
        </p:txBody>
      </p:sp>
      <p:sp>
        <p:nvSpPr>
          <p:cNvPr id="3" name="テキスト ボックス 2"/>
          <p:cNvSpPr txBox="1"/>
          <p:nvPr/>
        </p:nvSpPr>
        <p:spPr>
          <a:xfrm>
            <a:off x="675308" y="4365104"/>
            <a:ext cx="6655382" cy="584775"/>
          </a:xfrm>
          <a:prstGeom prst="rect">
            <a:avLst/>
          </a:prstGeom>
          <a:noFill/>
        </p:spPr>
        <p:txBody>
          <a:bodyPr wrap="square" rtlCol="0">
            <a:spAutoFit/>
          </a:bodyPr>
          <a:lstStyle/>
          <a:p>
            <a:r>
              <a:rPr lang="ja-JP" altLang="en-US" sz="3200" dirty="0" smtClean="0"/>
              <a:t>業界で分類した市場規模</a:t>
            </a:r>
            <a:endParaRPr kumimoji="1" lang="ja-JP" altLang="en-US" sz="3200" dirty="0"/>
          </a:p>
        </p:txBody>
      </p:sp>
      <p:sp>
        <p:nvSpPr>
          <p:cNvPr id="4" name="テキスト ボックス 3"/>
          <p:cNvSpPr txBox="1"/>
          <p:nvPr/>
        </p:nvSpPr>
        <p:spPr>
          <a:xfrm>
            <a:off x="675308" y="5200471"/>
            <a:ext cx="5492762"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建設：</a:t>
            </a:r>
            <a:r>
              <a:rPr lang="en-US" altLang="ja-JP" sz="2400" dirty="0" smtClean="0"/>
              <a:t>15.1</a:t>
            </a:r>
            <a:r>
              <a:rPr lang="ja-JP" altLang="en-US" sz="2400" dirty="0" smtClean="0"/>
              <a:t>兆円</a:t>
            </a:r>
            <a:endParaRPr lang="en-US" altLang="ja-JP" sz="2400" dirty="0" smtClean="0"/>
          </a:p>
          <a:p>
            <a:pPr marL="342900" indent="-342900">
              <a:buFont typeface="Arial" panose="020B0604020202020204" pitchFamily="34" charset="0"/>
              <a:buChar char="•"/>
            </a:pPr>
            <a:r>
              <a:rPr lang="ja-JP" altLang="en-US" sz="2400" dirty="0" smtClean="0"/>
              <a:t>鉄道：</a:t>
            </a:r>
            <a:r>
              <a:rPr lang="en-US" altLang="ja-JP" sz="2400" dirty="0" smtClean="0"/>
              <a:t>14.1</a:t>
            </a:r>
            <a:r>
              <a:rPr lang="ja-JP" altLang="en-US" sz="2400" dirty="0" smtClean="0"/>
              <a:t>兆円</a:t>
            </a:r>
          </a:p>
          <a:p>
            <a:pPr marL="342900" indent="-342900">
              <a:buFont typeface="Arial" panose="020B0604020202020204" pitchFamily="34" charset="0"/>
              <a:buChar char="•"/>
            </a:pPr>
            <a:r>
              <a:rPr lang="ja-JP" altLang="en-US" sz="2400" dirty="0" smtClean="0"/>
              <a:t>不動産：</a:t>
            </a:r>
            <a:r>
              <a:rPr lang="en-US" altLang="ja-JP" sz="2400" dirty="0" smtClean="0"/>
              <a:t>10.8</a:t>
            </a:r>
            <a:r>
              <a:rPr lang="ja-JP" altLang="en-US" sz="2400" dirty="0" smtClean="0"/>
              <a:t>兆円</a:t>
            </a:r>
            <a:endParaRPr kumimoji="1" lang="ja-JP" altLang="en-US" sz="2400" dirty="0"/>
          </a:p>
        </p:txBody>
      </p:sp>
      <p:sp>
        <p:nvSpPr>
          <p:cNvPr id="13" name="テキスト ボックス 12"/>
          <p:cNvSpPr txBox="1"/>
          <p:nvPr/>
        </p:nvSpPr>
        <p:spPr>
          <a:xfrm>
            <a:off x="3077840" y="6292334"/>
            <a:ext cx="4367200" cy="369332"/>
          </a:xfrm>
          <a:prstGeom prst="rect">
            <a:avLst/>
          </a:prstGeom>
          <a:noFill/>
        </p:spPr>
        <p:txBody>
          <a:bodyPr wrap="square" rtlCol="0">
            <a:spAutoFit/>
          </a:bodyPr>
          <a:lstStyle/>
          <a:p>
            <a:pPr algn="r"/>
            <a:r>
              <a:rPr lang="ja-JP" altLang="en-US" dirty="0" smtClean="0"/>
              <a:t>参照</a:t>
            </a:r>
            <a:r>
              <a:rPr lang="en-US" altLang="ja-JP" dirty="0" smtClean="0"/>
              <a:t>:</a:t>
            </a:r>
            <a:r>
              <a:rPr kumimoji="1" lang="ja-JP" altLang="en-US" dirty="0" smtClean="0"/>
              <a:t>「</a:t>
            </a:r>
            <a:r>
              <a:rPr lang="ja-JP" altLang="en-US" dirty="0"/>
              <a:t>業界</a:t>
            </a:r>
            <a:r>
              <a:rPr lang="ja-JP" altLang="en-US" dirty="0" smtClean="0"/>
              <a:t>動向</a:t>
            </a:r>
            <a:r>
              <a:rPr lang="en-US" altLang="ja-JP" dirty="0" smtClean="0"/>
              <a:t>SEARCH.COM</a:t>
            </a:r>
            <a:r>
              <a:rPr kumimoji="1" lang="ja-JP" altLang="en-US" dirty="0" smtClean="0"/>
              <a:t>」</a:t>
            </a:r>
            <a:endParaRPr kumimoji="1" lang="ja-JP" altLang="en-US" dirty="0"/>
          </a:p>
        </p:txBody>
      </p:sp>
    </p:spTree>
    <p:extLst>
      <p:ext uri="{BB962C8B-B14F-4D97-AF65-F5344CB8AC3E}">
        <p14:creationId xmlns:p14="http://schemas.microsoft.com/office/powerpoint/2010/main" val="4280040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オンラインショッピングの規模</a:t>
            </a:r>
            <a:endParaRPr kumimoji="1"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6</a:t>
            </a:fld>
            <a:endParaRPr kumimoji="1" lang="ja-JP" altLang="en-US" dirty="0">
              <a:solidFill>
                <a:schemeClr val="tx1"/>
              </a:solidFill>
            </a:endParaRPr>
          </a:p>
        </p:txBody>
      </p:sp>
      <p:sp>
        <p:nvSpPr>
          <p:cNvPr id="7" name="正方形/長方形 6"/>
          <p:cNvSpPr/>
          <p:nvPr/>
        </p:nvSpPr>
        <p:spPr>
          <a:xfrm>
            <a:off x="1517440" y="5157192"/>
            <a:ext cx="4572000" cy="584775"/>
          </a:xfrm>
          <a:prstGeom prst="rect">
            <a:avLst/>
          </a:prstGeom>
        </p:spPr>
        <p:txBody>
          <a:bodyPr>
            <a:spAutoFit/>
          </a:bodyPr>
          <a:lstStyle/>
          <a:p>
            <a:r>
              <a:rPr lang="en-US" altLang="ja-JP" sz="3200" dirty="0" smtClean="0"/>
              <a:t>2014 </a:t>
            </a:r>
            <a:r>
              <a:rPr lang="ja-JP" altLang="en-US" sz="3200" dirty="0" smtClean="0"/>
              <a:t>年</a:t>
            </a:r>
            <a:r>
              <a:rPr lang="ja-JP" altLang="en-US" sz="3200" dirty="0"/>
              <a:t>：</a:t>
            </a:r>
            <a:r>
              <a:rPr lang="en-US" altLang="ja-JP" sz="3200" dirty="0" smtClean="0"/>
              <a:t>3.7 </a:t>
            </a:r>
            <a:r>
              <a:rPr lang="ja-JP" altLang="en-US" sz="3200" dirty="0" smtClean="0"/>
              <a:t>％</a:t>
            </a:r>
            <a:endParaRPr lang="ja-JP" altLang="en-US" sz="3200" dirty="0"/>
          </a:p>
        </p:txBody>
      </p:sp>
      <p:sp>
        <p:nvSpPr>
          <p:cNvPr id="8" name="正方形/長方形 7"/>
          <p:cNvSpPr/>
          <p:nvPr/>
        </p:nvSpPr>
        <p:spPr>
          <a:xfrm>
            <a:off x="1517440" y="1580087"/>
            <a:ext cx="5328592" cy="523220"/>
          </a:xfrm>
          <a:prstGeom prst="rect">
            <a:avLst/>
          </a:prstGeom>
        </p:spPr>
        <p:txBody>
          <a:bodyPr wrap="square">
            <a:spAutoFit/>
          </a:bodyPr>
          <a:lstStyle/>
          <a:p>
            <a:r>
              <a:rPr lang="ja-JP" altLang="en-US" sz="2800" dirty="0" smtClean="0"/>
              <a:t>商取引における電子取引の割合</a:t>
            </a:r>
            <a:endParaRPr lang="en-US" altLang="ja-JP" sz="2800" dirty="0" smtClean="0"/>
          </a:p>
        </p:txBody>
      </p:sp>
      <p:sp>
        <p:nvSpPr>
          <p:cNvPr id="10" name="下矢印 9"/>
          <p:cNvSpPr/>
          <p:nvPr/>
        </p:nvSpPr>
        <p:spPr>
          <a:xfrm>
            <a:off x="2699792" y="4351103"/>
            <a:ext cx="504056" cy="642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203848" y="5923691"/>
            <a:ext cx="4367200" cy="369332"/>
          </a:xfrm>
          <a:prstGeom prst="rect">
            <a:avLst/>
          </a:prstGeom>
          <a:noFill/>
        </p:spPr>
        <p:txBody>
          <a:bodyPr wrap="square" rtlCol="0">
            <a:spAutoFit/>
          </a:bodyPr>
          <a:lstStyle/>
          <a:p>
            <a:pPr algn="r"/>
            <a:r>
              <a:rPr kumimoji="1" lang="ja-JP" altLang="en-US" dirty="0" smtClean="0"/>
              <a:t>「</a:t>
            </a:r>
            <a:r>
              <a:rPr lang="ja-JP" altLang="en-US" dirty="0" smtClean="0"/>
              <a:t>経済</a:t>
            </a:r>
            <a:r>
              <a:rPr lang="ja-JP" altLang="en-US" dirty="0"/>
              <a:t>産業省</a:t>
            </a:r>
            <a:r>
              <a:rPr kumimoji="1" lang="ja-JP" altLang="en-US" dirty="0" smtClean="0"/>
              <a:t>」参照</a:t>
            </a:r>
            <a:endParaRPr kumimoji="1" lang="ja-JP" altLang="en-US" dirty="0"/>
          </a:p>
        </p:txBody>
      </p:sp>
      <p:sp>
        <p:nvSpPr>
          <p:cNvPr id="13" name="正方形/長方形 12"/>
          <p:cNvSpPr/>
          <p:nvPr/>
        </p:nvSpPr>
        <p:spPr>
          <a:xfrm>
            <a:off x="1547664" y="3602773"/>
            <a:ext cx="4572000" cy="584775"/>
          </a:xfrm>
          <a:prstGeom prst="rect">
            <a:avLst/>
          </a:prstGeom>
        </p:spPr>
        <p:txBody>
          <a:bodyPr>
            <a:spAutoFit/>
          </a:bodyPr>
          <a:lstStyle/>
          <a:p>
            <a:r>
              <a:rPr lang="en-US" altLang="ja-JP" sz="3200" dirty="0"/>
              <a:t>2008 </a:t>
            </a:r>
            <a:r>
              <a:rPr lang="ja-JP" altLang="en-US" sz="3200" dirty="0"/>
              <a:t>年：</a:t>
            </a:r>
            <a:r>
              <a:rPr lang="en-US" altLang="ja-JP" sz="3200" dirty="0"/>
              <a:t>1.8</a:t>
            </a:r>
            <a:r>
              <a:rPr lang="ja-JP" altLang="en-US" sz="3200" dirty="0"/>
              <a:t>％</a:t>
            </a:r>
          </a:p>
        </p:txBody>
      </p:sp>
      <p:sp>
        <p:nvSpPr>
          <p:cNvPr id="14" name="正方形/長方形 13"/>
          <p:cNvSpPr/>
          <p:nvPr/>
        </p:nvSpPr>
        <p:spPr>
          <a:xfrm>
            <a:off x="1547664" y="2633129"/>
            <a:ext cx="4572000" cy="584775"/>
          </a:xfrm>
          <a:prstGeom prst="rect">
            <a:avLst/>
          </a:prstGeom>
        </p:spPr>
        <p:txBody>
          <a:bodyPr>
            <a:spAutoFit/>
          </a:bodyPr>
          <a:lstStyle/>
          <a:p>
            <a:r>
              <a:rPr lang="en-US" altLang="ja-JP" sz="3200" dirty="0" smtClean="0"/>
              <a:t>1994 </a:t>
            </a:r>
            <a:r>
              <a:rPr lang="ja-JP" altLang="en-US" sz="3200" dirty="0"/>
              <a:t>年</a:t>
            </a:r>
            <a:r>
              <a:rPr lang="ja-JP" altLang="en-US" sz="3200" dirty="0" smtClean="0"/>
              <a:t>：</a:t>
            </a:r>
            <a:r>
              <a:rPr lang="ja-JP" altLang="en-US" sz="3200" dirty="0"/>
              <a:t>開始</a:t>
            </a:r>
          </a:p>
        </p:txBody>
      </p:sp>
    </p:spTree>
    <p:extLst>
      <p:ext uri="{BB962C8B-B14F-4D97-AF65-F5344CB8AC3E}">
        <p14:creationId xmlns:p14="http://schemas.microsoft.com/office/powerpoint/2010/main" val="248445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7</a:t>
            </a:fld>
            <a:endParaRPr kumimoji="1" lang="ja-JP" altLang="en-US" dirty="0"/>
          </a:p>
        </p:txBody>
      </p:sp>
      <p:sp>
        <p:nvSpPr>
          <p:cNvPr id="8" name="テキスト ボックス 7"/>
          <p:cNvSpPr txBox="1"/>
          <p:nvPr/>
        </p:nvSpPr>
        <p:spPr>
          <a:xfrm>
            <a:off x="3671900" y="6292334"/>
            <a:ext cx="4367200" cy="369332"/>
          </a:xfrm>
          <a:prstGeom prst="rect">
            <a:avLst/>
          </a:prstGeom>
          <a:noFill/>
        </p:spPr>
        <p:txBody>
          <a:bodyPr wrap="square" rtlCol="0">
            <a:spAutoFit/>
          </a:bodyPr>
          <a:lstStyle/>
          <a:p>
            <a:r>
              <a:rPr kumimoji="1" lang="ja-JP" altLang="en-US" dirty="0" smtClean="0"/>
              <a:t>「総務省統計局」，「ガベージニュース」参照</a:t>
            </a:r>
            <a:endParaRPr kumimoji="1" lang="ja-JP" altLang="en-US" dirty="0"/>
          </a:p>
        </p:txBody>
      </p:sp>
      <p:sp>
        <p:nvSpPr>
          <p:cNvPr id="9" name="テキスト ボックス 8"/>
          <p:cNvSpPr txBox="1"/>
          <p:nvPr/>
        </p:nvSpPr>
        <p:spPr>
          <a:xfrm>
            <a:off x="683568" y="5414251"/>
            <a:ext cx="2808312" cy="523220"/>
          </a:xfrm>
          <a:prstGeom prst="rect">
            <a:avLst/>
          </a:prstGeom>
          <a:noFill/>
        </p:spPr>
        <p:txBody>
          <a:bodyPr wrap="square" rtlCol="0">
            <a:spAutoFit/>
          </a:bodyPr>
          <a:lstStyle/>
          <a:p>
            <a:r>
              <a:rPr kumimoji="1" lang="en-US" altLang="ja-JP" sz="2800" dirty="0" smtClean="0"/>
              <a:t>2002</a:t>
            </a:r>
            <a:r>
              <a:rPr kumimoji="1" lang="ja-JP" altLang="en-US" sz="2800" dirty="0" smtClean="0"/>
              <a:t>年</a:t>
            </a:r>
            <a:endParaRPr kumimoji="1" lang="ja-JP" altLang="en-US" sz="2800" dirty="0"/>
          </a:p>
        </p:txBody>
      </p:sp>
      <p:sp>
        <p:nvSpPr>
          <p:cNvPr id="10" name="テキスト ボックス 9"/>
          <p:cNvSpPr txBox="1"/>
          <p:nvPr/>
        </p:nvSpPr>
        <p:spPr>
          <a:xfrm>
            <a:off x="6156176" y="5414251"/>
            <a:ext cx="2808312" cy="523220"/>
          </a:xfrm>
          <a:prstGeom prst="rect">
            <a:avLst/>
          </a:prstGeom>
          <a:noFill/>
        </p:spPr>
        <p:txBody>
          <a:bodyPr wrap="square" rtlCol="0">
            <a:spAutoFit/>
          </a:bodyPr>
          <a:lstStyle/>
          <a:p>
            <a:r>
              <a:rPr lang="en-US" altLang="ja-JP" sz="2800" dirty="0" smtClean="0"/>
              <a:t>2015</a:t>
            </a:r>
            <a:r>
              <a:rPr lang="ja-JP" altLang="en-US" sz="2800" dirty="0" smtClean="0"/>
              <a:t>年</a:t>
            </a:r>
            <a:endParaRPr kumimoji="1" lang="ja-JP" altLang="en-US" sz="2800" dirty="0"/>
          </a:p>
        </p:txBody>
      </p:sp>
      <p:sp>
        <p:nvSpPr>
          <p:cNvPr id="11" name="テキスト ボックス 10"/>
          <p:cNvSpPr txBox="1"/>
          <p:nvPr/>
        </p:nvSpPr>
        <p:spPr>
          <a:xfrm>
            <a:off x="3671900" y="5414251"/>
            <a:ext cx="2808312" cy="523220"/>
          </a:xfrm>
          <a:prstGeom prst="rect">
            <a:avLst/>
          </a:prstGeom>
          <a:noFill/>
        </p:spPr>
        <p:txBody>
          <a:bodyPr wrap="square" rtlCol="0">
            <a:spAutoFit/>
          </a:bodyPr>
          <a:lstStyle/>
          <a:p>
            <a:r>
              <a:rPr lang="ja-JP" altLang="en-US" sz="2800" dirty="0"/>
              <a:t>～</a:t>
            </a:r>
            <a:endParaRPr kumimoji="1" lang="ja-JP" altLang="en-US" sz="28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7" y="260648"/>
            <a:ext cx="6738063" cy="5147891"/>
          </a:xfrm>
          <a:prstGeom prst="rect">
            <a:avLst/>
          </a:prstGeom>
        </p:spPr>
      </p:pic>
    </p:spTree>
    <p:extLst>
      <p:ext uri="{BB962C8B-B14F-4D97-AF65-F5344CB8AC3E}">
        <p14:creationId xmlns:p14="http://schemas.microsoft.com/office/powerpoint/2010/main" val="1875143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8</a:t>
            </a:fld>
            <a:endParaRPr kumimoji="1" lang="ja-JP" altLang="en-US" dirty="0"/>
          </a:p>
        </p:txBody>
      </p:sp>
      <p:sp>
        <p:nvSpPr>
          <p:cNvPr id="8" name="テキスト ボックス 7"/>
          <p:cNvSpPr txBox="1"/>
          <p:nvPr/>
        </p:nvSpPr>
        <p:spPr>
          <a:xfrm>
            <a:off x="3671900" y="6292334"/>
            <a:ext cx="4367200" cy="369332"/>
          </a:xfrm>
          <a:prstGeom prst="rect">
            <a:avLst/>
          </a:prstGeom>
          <a:noFill/>
        </p:spPr>
        <p:txBody>
          <a:bodyPr wrap="square" rtlCol="0">
            <a:spAutoFit/>
          </a:bodyPr>
          <a:lstStyle/>
          <a:p>
            <a:r>
              <a:rPr kumimoji="1" lang="ja-JP" altLang="en-US" dirty="0" smtClean="0"/>
              <a:t>「総務省統計局」，「ガベージニュース」参照</a:t>
            </a:r>
            <a:endParaRPr kumimoji="1" lang="ja-JP" altLang="en-US" dirty="0"/>
          </a:p>
        </p:txBody>
      </p:sp>
      <p:sp>
        <p:nvSpPr>
          <p:cNvPr id="9" name="テキスト ボックス 8"/>
          <p:cNvSpPr txBox="1"/>
          <p:nvPr/>
        </p:nvSpPr>
        <p:spPr>
          <a:xfrm>
            <a:off x="683568" y="5414251"/>
            <a:ext cx="2808312" cy="523220"/>
          </a:xfrm>
          <a:prstGeom prst="rect">
            <a:avLst/>
          </a:prstGeom>
          <a:noFill/>
        </p:spPr>
        <p:txBody>
          <a:bodyPr wrap="square" rtlCol="0">
            <a:spAutoFit/>
          </a:bodyPr>
          <a:lstStyle/>
          <a:p>
            <a:r>
              <a:rPr kumimoji="1" lang="en-US" altLang="ja-JP" sz="2800" dirty="0" smtClean="0"/>
              <a:t>2002</a:t>
            </a:r>
            <a:r>
              <a:rPr kumimoji="1" lang="ja-JP" altLang="en-US" sz="2800" dirty="0" smtClean="0"/>
              <a:t>年</a:t>
            </a:r>
            <a:endParaRPr kumimoji="1" lang="ja-JP" altLang="en-US" sz="2800" dirty="0"/>
          </a:p>
        </p:txBody>
      </p:sp>
      <p:sp>
        <p:nvSpPr>
          <p:cNvPr id="10" name="テキスト ボックス 9"/>
          <p:cNvSpPr txBox="1"/>
          <p:nvPr/>
        </p:nvSpPr>
        <p:spPr>
          <a:xfrm>
            <a:off x="6156176" y="5414251"/>
            <a:ext cx="2808312" cy="523220"/>
          </a:xfrm>
          <a:prstGeom prst="rect">
            <a:avLst/>
          </a:prstGeom>
          <a:noFill/>
        </p:spPr>
        <p:txBody>
          <a:bodyPr wrap="square" rtlCol="0">
            <a:spAutoFit/>
          </a:bodyPr>
          <a:lstStyle/>
          <a:p>
            <a:r>
              <a:rPr lang="en-US" altLang="ja-JP" sz="2800" dirty="0" smtClean="0"/>
              <a:t>2015</a:t>
            </a:r>
            <a:r>
              <a:rPr lang="ja-JP" altLang="en-US" sz="2800" dirty="0" smtClean="0"/>
              <a:t>年</a:t>
            </a:r>
            <a:endParaRPr kumimoji="1" lang="ja-JP" altLang="en-US" sz="2800" dirty="0"/>
          </a:p>
        </p:txBody>
      </p:sp>
      <p:sp>
        <p:nvSpPr>
          <p:cNvPr id="11" name="テキスト ボックス 10"/>
          <p:cNvSpPr txBox="1"/>
          <p:nvPr/>
        </p:nvSpPr>
        <p:spPr>
          <a:xfrm>
            <a:off x="3671900" y="5414251"/>
            <a:ext cx="2808312" cy="523220"/>
          </a:xfrm>
          <a:prstGeom prst="rect">
            <a:avLst/>
          </a:prstGeom>
          <a:noFill/>
        </p:spPr>
        <p:txBody>
          <a:bodyPr wrap="square" rtlCol="0">
            <a:spAutoFit/>
          </a:bodyPr>
          <a:lstStyle/>
          <a:p>
            <a:r>
              <a:rPr lang="ja-JP" altLang="en-US" sz="2800" dirty="0"/>
              <a:t>～</a:t>
            </a:r>
            <a:endParaRPr kumimoji="1" lang="ja-JP" altLang="en-US" sz="28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04664"/>
            <a:ext cx="6768752" cy="5009587"/>
          </a:xfrm>
          <a:prstGeom prst="rect">
            <a:avLst/>
          </a:prstGeom>
        </p:spPr>
      </p:pic>
    </p:spTree>
    <p:extLst>
      <p:ext uri="{BB962C8B-B14F-4D97-AF65-F5344CB8AC3E}">
        <p14:creationId xmlns:p14="http://schemas.microsoft.com/office/powerpoint/2010/main" val="1834732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9</a:t>
            </a:fld>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655" y="1782134"/>
            <a:ext cx="4966295" cy="2294938"/>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798" y="5234950"/>
            <a:ext cx="3458058" cy="154326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9" y="5017740"/>
            <a:ext cx="3643019" cy="1214340"/>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65" y="1770387"/>
            <a:ext cx="2695073" cy="987474"/>
          </a:xfrm>
          <a:prstGeom prst="rect">
            <a:avLst/>
          </a:prstGeom>
        </p:spPr>
      </p:pic>
      <p:pic>
        <p:nvPicPr>
          <p:cNvPr id="11" name="図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552" y="3990603"/>
            <a:ext cx="1517338" cy="76581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9028" y="4242637"/>
            <a:ext cx="1598727" cy="992313"/>
          </a:xfrm>
          <a:prstGeom prst="rect">
            <a:avLst/>
          </a:prstGeom>
        </p:spPr>
      </p:pic>
      <p:sp>
        <p:nvSpPr>
          <p:cNvPr id="13" name="テキスト ボックス 12"/>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オンラインショッピングサイトのレビューとは</a:t>
            </a:r>
            <a:endParaRPr kumimoji="1" lang="ja-JP" altLang="en-US" sz="3600" b="1" u="sng" dirty="0"/>
          </a:p>
        </p:txBody>
      </p:sp>
    </p:spTree>
    <p:extLst>
      <p:ext uri="{BB962C8B-B14F-4D97-AF65-F5344CB8AC3E}">
        <p14:creationId xmlns:p14="http://schemas.microsoft.com/office/powerpoint/2010/main" val="3166460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コンポジット">
  <a:themeElements>
    <a:clrScheme name="コンポジッ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コンポジッ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コンポジッ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17163</TotalTime>
  <Words>1531</Words>
  <Application>Microsoft Office PowerPoint</Application>
  <PresentationFormat>画面に合わせる (4:3)</PresentationFormat>
  <Paragraphs>244</Paragraphs>
  <Slides>22</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ＭＳ Ｐゴシック</vt:lpstr>
      <vt:lpstr>ＭＳ ゴシック</vt:lpstr>
      <vt:lpstr>Arial</vt:lpstr>
      <vt:lpstr>Calibri</vt:lpstr>
      <vt:lpstr>Wingdings</vt:lpstr>
      <vt:lpstr>コンポジット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ワイドチョイスプロジェクト</dc:title>
  <dc:creator>member1</dc:creator>
  <cp:lastModifiedBy>saito</cp:lastModifiedBy>
  <cp:revision>264</cp:revision>
  <dcterms:created xsi:type="dcterms:W3CDTF">2013-10-25T04:28:52Z</dcterms:created>
  <dcterms:modified xsi:type="dcterms:W3CDTF">2016-02-09T06:35:05Z</dcterms:modified>
</cp:coreProperties>
</file>