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0"/>
  </p:notesMasterIdLst>
  <p:sldIdLst>
    <p:sldId id="256" r:id="rId2"/>
    <p:sldId id="257" r:id="rId3"/>
    <p:sldId id="258" r:id="rId4"/>
    <p:sldId id="259" r:id="rId5"/>
    <p:sldId id="275" r:id="rId6"/>
    <p:sldId id="260" r:id="rId7"/>
    <p:sldId id="273" r:id="rId8"/>
    <p:sldId id="261" r:id="rId9"/>
    <p:sldId id="262" r:id="rId10"/>
    <p:sldId id="263" r:id="rId11"/>
    <p:sldId id="272" r:id="rId12"/>
    <p:sldId id="264" r:id="rId13"/>
    <p:sldId id="265" r:id="rId14"/>
    <p:sldId id="266" r:id="rId15"/>
    <p:sldId id="268" r:id="rId16"/>
    <p:sldId id="269" r:id="rId17"/>
    <p:sldId id="270" r:id="rId18"/>
    <p:sldId id="271"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p:scale>
          <a:sx n="50" d="100"/>
          <a:sy n="50" d="100"/>
        </p:scale>
        <p:origin x="-30" y="-1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E1B6F-E27A-4606-B0FE-EBDD793A43A5}" type="datetimeFigureOut">
              <a:rPr kumimoji="1" lang="ja-JP" altLang="en-US" smtClean="0"/>
              <a:t>2014/2/3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9355BB-9A72-4430-8F71-3523AEA2D141}" type="slidenum">
              <a:rPr kumimoji="1" lang="ja-JP" altLang="en-US" smtClean="0"/>
              <a:t>‹#›</a:t>
            </a:fld>
            <a:endParaRPr kumimoji="1" lang="ja-JP" altLang="en-US"/>
          </a:p>
        </p:txBody>
      </p:sp>
    </p:spTree>
    <p:extLst>
      <p:ext uri="{BB962C8B-B14F-4D97-AF65-F5344CB8AC3E}">
        <p14:creationId xmlns:p14="http://schemas.microsoft.com/office/powerpoint/2010/main" val="15931899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C9355BB-9A72-4430-8F71-3523AEA2D141}" type="slidenum">
              <a:rPr kumimoji="1" lang="ja-JP" altLang="en-US" smtClean="0"/>
              <a:t>3</a:t>
            </a:fld>
            <a:endParaRPr kumimoji="1" lang="ja-JP" altLang="en-US"/>
          </a:p>
        </p:txBody>
      </p:sp>
    </p:spTree>
    <p:extLst>
      <p:ext uri="{BB962C8B-B14F-4D97-AF65-F5344CB8AC3E}">
        <p14:creationId xmlns:p14="http://schemas.microsoft.com/office/powerpoint/2010/main" val="115832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bwMode="auto">
          <a:xfrm rot="5400000">
            <a:off x="7764621" y="1174097"/>
            <a:ext cx="2286000" cy="381000"/>
          </a:xfrm>
        </p:spPr>
        <p:txBody>
          <a:bodyPr/>
          <a:lstStyle/>
          <a:p>
            <a:fld id="{4E337A23-3C6D-4198-8E97-C920D03ECEE8}" type="datetime1">
              <a:rPr kumimoji="1" lang="ja-JP" altLang="en-US" smtClean="0"/>
              <a:t>2014/2/3</a:t>
            </a:fld>
            <a:endParaRPr kumimoji="1" lang="ja-JP" altLang="en-US"/>
          </a:p>
        </p:txBody>
      </p:sp>
      <p:sp>
        <p:nvSpPr>
          <p:cNvPr id="17" name="フッター プレースホルダー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ー 28"/>
          <p:cNvSpPr>
            <a:spLocks noGrp="1"/>
          </p:cNvSpPr>
          <p:nvPr>
            <p:ph type="sldNum" sz="quarter" idx="12"/>
          </p:nvPr>
        </p:nvSpPr>
        <p:spPr bwMode="auto">
          <a:xfrm>
            <a:off x="1325544" y="4928702"/>
            <a:ext cx="609600" cy="517524"/>
          </a:xfrm>
        </p:spPr>
        <p:txBody>
          <a:bodyPr/>
          <a:lstStyle/>
          <a:p>
            <a:fld id="{81FC8C99-046A-4C82-A354-A6094E49C949}"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81067C57-C297-4BEA-AAC2-01B587B3AF0D}"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6B99FD5A-5FCB-4342-9038-0FA069F26B07}"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8" name="コンテンツ プレースホルダー 7"/>
          <p:cNvSpPr>
            <a:spLocks noGrp="1"/>
          </p:cNvSpPr>
          <p:nvPr>
            <p:ph sz="quarter" idx="1"/>
          </p:nvPr>
        </p:nvSpPr>
        <p:spPr>
          <a:xfrm>
            <a:off x="457200" y="1600200"/>
            <a:ext cx="7467600" cy="4873752"/>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4"/>
          </p:nvPr>
        </p:nvSpPr>
        <p:spPr/>
        <p:txBody>
          <a:bodyPr rtlCol="0"/>
          <a:lstStyle/>
          <a:p>
            <a:fld id="{941CF475-0537-4AE6-978B-3821ACE4FD3B}" type="datetime1">
              <a:rPr kumimoji="1" lang="ja-JP" altLang="en-US" smtClean="0"/>
              <a:t>2014/2/3</a:t>
            </a:fld>
            <a:endParaRPr kumimoji="1" lang="ja-JP" altLang="en-US"/>
          </a:p>
        </p:txBody>
      </p:sp>
      <p:sp>
        <p:nvSpPr>
          <p:cNvPr id="9" name="スライド番号プレースホルダー 8"/>
          <p:cNvSpPr>
            <a:spLocks noGrp="1"/>
          </p:cNvSpPr>
          <p:nvPr>
            <p:ph type="sldNum" sz="quarter" idx="15"/>
          </p:nvPr>
        </p:nvSpPr>
        <p:spPr/>
        <p:txBody>
          <a:bodyPr rtlCol="0"/>
          <a:lstStyle/>
          <a:p>
            <a:fld id="{81FC8C99-046A-4C82-A354-A6094E49C949}" type="slidenum">
              <a:rPr kumimoji="1" lang="ja-JP" altLang="en-US" smtClean="0"/>
              <a:t>‹#›</a:t>
            </a:fld>
            <a:endParaRPr kumimoji="1" lang="ja-JP" altLang="en-US"/>
          </a:p>
        </p:txBody>
      </p:sp>
      <p:sp>
        <p:nvSpPr>
          <p:cNvPr id="10" name="フッター プレースホルダー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bwMode="auto">
          <a:xfrm rot="5400000">
            <a:off x="7763256" y="1170432"/>
            <a:ext cx="2286000" cy="381000"/>
          </a:xfrm>
        </p:spPr>
        <p:txBody>
          <a:bodyPr/>
          <a:lstStyle/>
          <a:p>
            <a:fld id="{CD4F338E-12C6-46AE-BEC4-4212D2B307CA}" type="datetime1">
              <a:rPr kumimoji="1" lang="ja-JP" altLang="en-US" smtClean="0"/>
              <a:t>2014/2/3</a:t>
            </a:fld>
            <a:endParaRPr kumimoji="1" lang="ja-JP" altLang="en-US"/>
          </a:p>
        </p:txBody>
      </p:sp>
      <p:sp>
        <p:nvSpPr>
          <p:cNvPr id="5" name="フッター プレースホルダー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ー 5"/>
          <p:cNvSpPr>
            <a:spLocks noGrp="1"/>
          </p:cNvSpPr>
          <p:nvPr>
            <p:ph type="sldNum" sz="quarter" idx="12"/>
          </p:nvPr>
        </p:nvSpPr>
        <p:spPr bwMode="auto">
          <a:xfrm>
            <a:off x="1340616" y="4928702"/>
            <a:ext cx="609600" cy="517524"/>
          </a:xfrm>
        </p:spPr>
        <p:txBody>
          <a:bodyPr/>
          <a:lstStyle/>
          <a:p>
            <a:fld id="{81FC8C99-046A-4C82-A354-A6094E49C949}"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EC8524-70F0-4F27-AD2E-8927AA0737DD}" type="datetime1">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600200"/>
            <a:ext cx="3657600" cy="4572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270248" y="1600200"/>
            <a:ext cx="3657600" cy="4572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マスター タイトルの書式設定</a:t>
            </a:r>
            <a:endParaRPr kumimoji="0" lang="en-US"/>
          </a:p>
        </p:txBody>
      </p:sp>
      <p:sp>
        <p:nvSpPr>
          <p:cNvPr id="7" name="日付プレースホルダー 6"/>
          <p:cNvSpPr>
            <a:spLocks noGrp="1"/>
          </p:cNvSpPr>
          <p:nvPr>
            <p:ph type="dt" sz="half" idx="10"/>
          </p:nvPr>
        </p:nvSpPr>
        <p:spPr/>
        <p:txBody>
          <a:bodyPr/>
          <a:lstStyle/>
          <a:p>
            <a:fld id="{8A99839D-8308-47BA-ADB7-FBE294BF5175}" type="datetime1">
              <a:rPr kumimoji="1" lang="ja-JP" altLang="en-US" smtClean="0"/>
              <a:t>2014/2/3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362200"/>
            <a:ext cx="3657600" cy="38862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quarter" idx="4"/>
          </p:nvPr>
        </p:nvSpPr>
        <p:spPr>
          <a:xfrm>
            <a:off x="4371975" y="2362200"/>
            <a:ext cx="3657600" cy="38862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ー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マスター テキストの書式設定</a:t>
            </a:r>
          </a:p>
        </p:txBody>
      </p:sp>
      <p:sp>
        <p:nvSpPr>
          <p:cNvPr id="14" name="テキスト プレースホルダー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マスター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6" name="日付プレースホルダー 5"/>
          <p:cNvSpPr>
            <a:spLocks noGrp="1"/>
          </p:cNvSpPr>
          <p:nvPr>
            <p:ph type="dt" sz="half" idx="10"/>
          </p:nvPr>
        </p:nvSpPr>
        <p:spPr/>
        <p:txBody>
          <a:bodyPr rtlCol="0"/>
          <a:lstStyle/>
          <a:p>
            <a:fld id="{24DE7BA9-D00C-4595-8A04-6BC5AC207C43}" type="datetime1">
              <a:rPr kumimoji="1" lang="ja-JP" altLang="en-US" smtClean="0"/>
              <a:t>2014/2/3</a:t>
            </a:fld>
            <a:endParaRPr kumimoji="1" lang="ja-JP" altLang="en-US"/>
          </a:p>
        </p:txBody>
      </p:sp>
      <p:sp>
        <p:nvSpPr>
          <p:cNvPr id="7" name="スライド番号プレースホルダー 6"/>
          <p:cNvSpPr>
            <a:spLocks noGrp="1"/>
          </p:cNvSpPr>
          <p:nvPr>
            <p:ph type="sldNum" sz="quarter" idx="11"/>
          </p:nvPr>
        </p:nvSpPr>
        <p:spPr/>
        <p:txBody>
          <a:bodyPr rtlCol="0"/>
          <a:lstStyle/>
          <a:p>
            <a:fld id="{81FC8C99-046A-4C82-A354-A6094E49C949}" type="slidenum">
              <a:rPr kumimoji="1" lang="ja-JP" altLang="en-US" smtClean="0"/>
              <a:t>‹#›</a:t>
            </a:fld>
            <a:endParaRPr kumimoji="1" lang="ja-JP" altLang="en-US"/>
          </a:p>
        </p:txBody>
      </p:sp>
      <p:sp>
        <p:nvSpPr>
          <p:cNvPr id="8" name="フッター プレースホルダー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E7626EE-2F0C-49FA-B7F3-5BD79B85C3BA}" type="datetime1">
              <a:rPr kumimoji="1" lang="ja-JP" altLang="en-US" smtClean="0"/>
              <a:t>2014/2/3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1FC8C99-046A-4C82-A354-A6094E49C94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ー 17"/>
          <p:cNvSpPr>
            <a:spLocks noGrp="1"/>
          </p:cNvSpPr>
          <p:nvPr>
            <p:ph sz="quarter" idx="1"/>
          </p:nvPr>
        </p:nvSpPr>
        <p:spPr>
          <a:xfrm>
            <a:off x="304800" y="274320"/>
            <a:ext cx="5638800" cy="6327648"/>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ー 20"/>
          <p:cNvSpPr>
            <a:spLocks noGrp="1"/>
          </p:cNvSpPr>
          <p:nvPr>
            <p:ph type="dt" sz="half" idx="14"/>
          </p:nvPr>
        </p:nvSpPr>
        <p:spPr/>
        <p:txBody>
          <a:bodyPr rtlCol="0"/>
          <a:lstStyle/>
          <a:p>
            <a:fld id="{B39F8E3D-17EC-4A3A-BBA7-8A784B5365D3}" type="datetime1">
              <a:rPr kumimoji="1" lang="ja-JP" altLang="en-US" smtClean="0"/>
              <a:t>2014/2/3</a:t>
            </a:fld>
            <a:endParaRPr kumimoji="1" lang="ja-JP" altLang="en-US"/>
          </a:p>
        </p:txBody>
      </p:sp>
      <p:sp>
        <p:nvSpPr>
          <p:cNvPr id="22" name="スライド番号プレースホルダー 21"/>
          <p:cNvSpPr>
            <a:spLocks noGrp="1"/>
          </p:cNvSpPr>
          <p:nvPr>
            <p:ph type="sldNum" sz="quarter" idx="15"/>
          </p:nvPr>
        </p:nvSpPr>
        <p:spPr/>
        <p:txBody>
          <a:bodyPr rtlCol="0"/>
          <a:lstStyle/>
          <a:p>
            <a:fld id="{81FC8C99-046A-4C82-A354-A6094E49C949}" type="slidenum">
              <a:rPr kumimoji="1" lang="ja-JP" altLang="en-US" smtClean="0"/>
              <a:t>‹#›</a:t>
            </a:fld>
            <a:endParaRPr kumimoji="1" lang="ja-JP" altLang="en-US"/>
          </a:p>
        </p:txBody>
      </p:sp>
      <p:sp>
        <p:nvSpPr>
          <p:cNvPr id="23" name="フッター プレースホルダー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ー 16"/>
          <p:cNvSpPr>
            <a:spLocks noGrp="1"/>
          </p:cNvSpPr>
          <p:nvPr>
            <p:ph type="dt" sz="half" idx="10"/>
          </p:nvPr>
        </p:nvSpPr>
        <p:spPr/>
        <p:txBody>
          <a:bodyPr rtlCol="0"/>
          <a:lstStyle/>
          <a:p>
            <a:fld id="{BE9E6B5F-130F-4A6D-BD73-2841E4AB9968}" type="datetime1">
              <a:rPr kumimoji="1" lang="ja-JP" altLang="en-US" smtClean="0"/>
              <a:t>2014/2/3</a:t>
            </a:fld>
            <a:endParaRPr kumimoji="1" lang="ja-JP" altLang="en-US"/>
          </a:p>
        </p:txBody>
      </p:sp>
      <p:sp>
        <p:nvSpPr>
          <p:cNvPr id="18" name="スライド番号プレースホルダー 17"/>
          <p:cNvSpPr>
            <a:spLocks noGrp="1"/>
          </p:cNvSpPr>
          <p:nvPr>
            <p:ph type="sldNum" sz="quarter" idx="11"/>
          </p:nvPr>
        </p:nvSpPr>
        <p:spPr/>
        <p:txBody>
          <a:bodyPr rtlCol="0"/>
          <a:lstStyle/>
          <a:p>
            <a:fld id="{81FC8C99-046A-4C82-A354-A6094E49C949}" type="slidenum">
              <a:rPr kumimoji="1" lang="ja-JP" altLang="en-US" smtClean="0"/>
              <a:t>‹#›</a:t>
            </a:fld>
            <a:endParaRPr kumimoji="1" lang="ja-JP" altLang="en-US"/>
          </a:p>
        </p:txBody>
      </p:sp>
      <p:sp>
        <p:nvSpPr>
          <p:cNvPr id="21" name="フッター プレースホルダー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ー 21"/>
          <p:cNvSpPr>
            <a:spLocks noGrp="1"/>
          </p:cNvSpPr>
          <p:nvPr>
            <p:ph type="title"/>
          </p:nvPr>
        </p:nvSpPr>
        <p:spPr>
          <a:xfrm>
            <a:off x="457200" y="274638"/>
            <a:ext cx="7467600" cy="1143000"/>
          </a:xfrm>
          <a:prstGeom prst="rect">
            <a:avLst/>
          </a:prstGeom>
        </p:spPr>
        <p:txBody>
          <a:bodyPr vert="horz" anchor="b">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974778-6128-40F7-8E93-00B6687A84CB}" type="datetime1">
              <a:rPr kumimoji="1" lang="ja-JP" altLang="en-US" smtClean="0"/>
              <a:t>2014/2/3</a:t>
            </a:fld>
            <a:endParaRPr kumimoji="1" lang="ja-JP" altLang="en-US"/>
          </a:p>
        </p:txBody>
      </p:sp>
      <p:sp>
        <p:nvSpPr>
          <p:cNvPr id="3" name="フッター プレースホルダー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ー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1FC8C99-046A-4C82-A354-A6094E49C94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1598935"/>
            <a:ext cx="8496944" cy="1470025"/>
          </a:xfrm>
        </p:spPr>
        <p:txBody>
          <a:bodyPr>
            <a:noAutofit/>
          </a:bodyPr>
          <a:lstStyle/>
          <a:p>
            <a:pPr algn="ctr"/>
            <a:r>
              <a:rPr lang="ja-JP" altLang="en-US" sz="3200" b="0" dirty="0">
                <a:solidFill>
                  <a:schemeClr val="tx1"/>
                </a:solidFill>
                <a:latin typeface="ＭＳ 明朝" panose="02020609040205080304" pitchFamily="17" charset="-128"/>
                <a:ea typeface="ＭＳ 明朝" panose="02020609040205080304" pitchFamily="17" charset="-128"/>
              </a:rPr>
              <a:t>ユーザ評価データのマイニング結果に基づく</a:t>
            </a:r>
            <a:br>
              <a:rPr lang="ja-JP" altLang="en-US" sz="3200" b="0" dirty="0">
                <a:solidFill>
                  <a:schemeClr val="tx1"/>
                </a:solidFill>
                <a:latin typeface="ＭＳ 明朝" panose="02020609040205080304" pitchFamily="17" charset="-128"/>
                <a:ea typeface="ＭＳ 明朝" panose="02020609040205080304" pitchFamily="17" charset="-128"/>
              </a:rPr>
            </a:br>
            <a:r>
              <a:rPr lang="ja-JP" altLang="en-US" sz="3200" b="0" dirty="0">
                <a:solidFill>
                  <a:schemeClr val="tx1"/>
                </a:solidFill>
                <a:latin typeface="ＭＳ 明朝" panose="02020609040205080304" pitchFamily="17" charset="-128"/>
                <a:ea typeface="ＭＳ 明朝" panose="02020609040205080304" pitchFamily="17" charset="-128"/>
              </a:rPr>
              <a:t>スマートフォンアプリの特徴</a:t>
            </a:r>
            <a:r>
              <a:rPr lang="ja-JP" altLang="en-US" sz="3200" b="0" dirty="0" smtClean="0">
                <a:solidFill>
                  <a:schemeClr val="tx1"/>
                </a:solidFill>
                <a:latin typeface="ＭＳ 明朝" panose="02020609040205080304" pitchFamily="17" charset="-128"/>
                <a:ea typeface="ＭＳ 明朝" panose="02020609040205080304" pitchFamily="17" charset="-128"/>
              </a:rPr>
              <a:t>分析</a:t>
            </a:r>
            <a:endParaRPr kumimoji="1" lang="ja-JP" altLang="en-US" sz="3200" b="0" dirty="0">
              <a:solidFill>
                <a:schemeClr val="tx1"/>
              </a:solidFill>
              <a:latin typeface="ＭＳ 明朝" panose="02020609040205080304" pitchFamily="17" charset="-128"/>
              <a:ea typeface="ＭＳ 明朝" panose="02020609040205080304" pitchFamily="17" charset="-128"/>
            </a:endParaRPr>
          </a:p>
        </p:txBody>
      </p:sp>
      <p:sp>
        <p:nvSpPr>
          <p:cNvPr id="3" name="サブタイトル 2"/>
          <p:cNvSpPr>
            <a:spLocks noGrp="1"/>
          </p:cNvSpPr>
          <p:nvPr>
            <p:ph type="subTitle" idx="1"/>
          </p:nvPr>
        </p:nvSpPr>
        <p:spPr>
          <a:xfrm>
            <a:off x="3203848" y="4365104"/>
            <a:ext cx="5544616" cy="1371600"/>
          </a:xfrm>
        </p:spPr>
        <p:txBody>
          <a:bodyPr>
            <a:noAutofit/>
          </a:bodyPr>
          <a:lstStyle/>
          <a:p>
            <a:r>
              <a:rPr kumimoji="1" lang="ja-JP" altLang="en-US" sz="2800" b="0" dirty="0" smtClean="0">
                <a:solidFill>
                  <a:schemeClr val="tx1"/>
                </a:solidFill>
                <a:latin typeface="+mn-ea"/>
                <a:cs typeface="Times New Roman" panose="02020603050405020304" pitchFamily="18" charset="0"/>
              </a:rPr>
              <a:t>プロジェクトマネジメントコース</a:t>
            </a:r>
            <a:endParaRPr kumimoji="1" lang="en-US" altLang="ja-JP" sz="2800" b="0" dirty="0" smtClean="0">
              <a:solidFill>
                <a:schemeClr val="tx1"/>
              </a:solidFill>
              <a:latin typeface="+mn-ea"/>
              <a:cs typeface="Times New Roman" panose="02020603050405020304" pitchFamily="18" charset="0"/>
            </a:endParaRPr>
          </a:p>
          <a:p>
            <a:r>
              <a:rPr lang="ja-JP" altLang="en-US" sz="2800" b="0" dirty="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矢吹</a:t>
            </a:r>
            <a:r>
              <a:rPr lang="ja-JP" altLang="en-US"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研究室</a:t>
            </a:r>
            <a:endParaRPr lang="en-US" altLang="ja-JP"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endParaRPr>
          </a:p>
          <a:p>
            <a:r>
              <a:rPr lang="en-US" altLang="ja-JP"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0942112</a:t>
            </a:r>
            <a:r>
              <a:rPr lang="ja-JP" altLang="en-US" sz="2800" b="0" dirty="0" smtClean="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rPr>
              <a:t>　増田知之</a:t>
            </a:r>
            <a:endParaRPr kumimoji="1" lang="ja-JP" altLang="en-US" sz="2800" b="0" dirty="0">
              <a:solidFill>
                <a:schemeClr val="tx1"/>
              </a:solidFill>
              <a:latin typeface="ＭＳ 明朝" panose="02020609040205080304" pitchFamily="17" charset="-128"/>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197549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190128" y="65776"/>
            <a:ext cx="7467600" cy="634082"/>
          </a:xfrm>
          <a:prstGeom prst="rect">
            <a:avLst/>
          </a:prstGeom>
        </p:spPr>
        <p:txBody>
          <a:bodyPr vert="horz" anchor="b">
            <a:noAutofit/>
          </a:bodyPr>
          <a:lstStyle>
            <a:lvl1pPr algn="l" rtl="0" eaLnBrk="1" latinLnBrk="0" hangingPunct="1">
              <a:spcBef>
                <a:spcPct val="0"/>
              </a:spcBef>
              <a:buNone/>
              <a:defRPr kumimoji="1" sz="3000" b="0" kern="1200" cap="small" baseline="0">
                <a:solidFill>
                  <a:schemeClr val="tx2"/>
                </a:solidFill>
                <a:latin typeface="+mj-lt"/>
                <a:ea typeface="+mj-ea"/>
                <a:cs typeface="+mj-cs"/>
              </a:defRPr>
            </a:lvl1pPr>
          </a:lstStyle>
          <a:p>
            <a:r>
              <a:rPr lang="ja-JP" altLang="en-US" sz="4000" dirty="0" smtClean="0"/>
              <a:t>研究結果</a:t>
            </a:r>
            <a:r>
              <a:rPr lang="ja-JP" altLang="en-US" sz="2800" dirty="0" smtClean="0"/>
              <a:t>～アプリランキングデー</a:t>
            </a:r>
            <a:r>
              <a:rPr lang="ja-JP" altLang="en-US" sz="2800" dirty="0"/>
              <a:t>タ</a:t>
            </a:r>
            <a:r>
              <a:rPr lang="ja-JP" altLang="en-US" sz="2800" dirty="0" smtClean="0"/>
              <a:t>～</a:t>
            </a:r>
            <a:endParaRPr lang="ja-JP" altLang="en-US" sz="2800" dirty="0"/>
          </a:p>
        </p:txBody>
      </p:sp>
      <p:graphicFrame>
        <p:nvGraphicFramePr>
          <p:cNvPr id="4" name="表 3"/>
          <p:cNvGraphicFramePr>
            <a:graphicFrameLocks noGrp="1"/>
          </p:cNvGraphicFramePr>
          <p:nvPr>
            <p:extLst>
              <p:ext uri="{D42A27DB-BD31-4B8C-83A1-F6EECF244321}">
                <p14:modId xmlns:p14="http://schemas.microsoft.com/office/powerpoint/2010/main" val="775832489"/>
              </p:ext>
            </p:extLst>
          </p:nvPr>
        </p:nvGraphicFramePr>
        <p:xfrm>
          <a:off x="1115616" y="988803"/>
          <a:ext cx="6542112" cy="5577484"/>
        </p:xfrm>
        <a:graphic>
          <a:graphicData uri="http://schemas.openxmlformats.org/drawingml/2006/table">
            <a:tbl>
              <a:tblPr/>
              <a:tblGrid>
                <a:gridCol w="898020"/>
                <a:gridCol w="4308759"/>
                <a:gridCol w="552490"/>
                <a:gridCol w="782843"/>
              </a:tblGrid>
              <a:tr h="247791">
                <a:tc>
                  <a:txBody>
                    <a:bodyPr/>
                    <a:lstStyle/>
                    <a:p>
                      <a:pPr algn="l" fontAlgn="ctr"/>
                      <a:r>
                        <a:rPr lang="ja-JP" altLang="en-US" sz="1600" b="0" i="0" u="none" strike="noStrike" dirty="0">
                          <a:solidFill>
                            <a:srgbClr val="000000"/>
                          </a:solidFill>
                          <a:effectLst/>
                          <a:latin typeface="ＭＳ Ｐゴシック"/>
                        </a:rPr>
                        <a:t>日付</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タイトル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順位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前順位</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パズル＆ドラゴンズ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0">
                  <a:txBody>
                    <a:bodyPr/>
                    <a:lstStyle/>
                    <a:p>
                      <a:pPr algn="ctr" fontAlgn="ctr"/>
                      <a:r>
                        <a:rPr lang="ja-JP" altLang="en-US" sz="1600" b="0" i="0" u="none" strike="noStrike" dirty="0">
                          <a:solidFill>
                            <a:srgbClr val="000000"/>
                          </a:solidFill>
                          <a:effectLst/>
                          <a:latin typeface="ＭＳ Ｐゴシック"/>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283">
                <a:tc>
                  <a:txBody>
                    <a:bodyPr/>
                    <a:lstStyle/>
                    <a:p>
                      <a:pPr algn="r" fontAlgn="ctr"/>
                      <a:r>
                        <a:rPr lang="en-US" altLang="ja-JP" sz="1600" b="0" i="0" u="none" strike="noStrike" dirty="0">
                          <a:solidFill>
                            <a:srgbClr val="000000"/>
                          </a:solidFill>
                          <a:effectLst/>
                          <a:latin typeface="ＭＳ Ｐゴシック"/>
                        </a:rPr>
                        <a:t>11</a:t>
                      </a:r>
                      <a:r>
                        <a:rPr lang="ja-JP" altLang="en-US" sz="1600" b="0" i="0" u="none" strike="noStrike" dirty="0">
                          <a:solidFill>
                            <a:srgbClr val="000000"/>
                          </a:solidFill>
                          <a:effectLst/>
                          <a:latin typeface="ＭＳ Ｐゴシック"/>
                        </a:rPr>
                        <a:t>月</a:t>
                      </a:r>
                      <a:r>
                        <a:rPr lang="en-US" altLang="ja-JP" sz="1600" b="0" i="0" u="none" strike="noStrike" dirty="0">
                          <a:solidFill>
                            <a:srgbClr val="000000"/>
                          </a:solidFill>
                          <a:effectLst/>
                          <a:latin typeface="ＭＳ Ｐゴシック"/>
                        </a:rPr>
                        <a:t>1</a:t>
                      </a:r>
                      <a:r>
                        <a:rPr lang="ja-JP" altLang="en-US" sz="1600" b="0" i="0" u="none" strike="noStrike" dirty="0">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チェインクロニカル◆本格シナリオ</a:t>
                      </a:r>
                      <a:r>
                        <a:rPr lang="en-US" altLang="ja-JP" sz="1600" b="0" i="0" u="none" strike="noStrike" dirty="0">
                          <a:solidFill>
                            <a:srgbClr val="000000"/>
                          </a:solidFill>
                          <a:effectLst/>
                          <a:latin typeface="ＭＳ Ｐゴシック"/>
                        </a:rPr>
                        <a:t>RPG/</a:t>
                      </a:r>
                      <a:r>
                        <a:rPr lang="ja-JP" altLang="en-US" sz="1600" b="0" i="0" u="none" strike="noStrike" dirty="0">
                          <a:solidFill>
                            <a:srgbClr val="000000"/>
                          </a:solidFill>
                          <a:effectLst/>
                          <a:latin typeface="ＭＳ Ｐゴシック"/>
                        </a:rPr>
                        <a:t>チェンクロ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ＭＳ Ｐゴシック"/>
                        </a:rPr>
                        <a:t>LINE</a:t>
                      </a:r>
                      <a:r>
                        <a:rPr lang="ja-JP" altLang="en-US" sz="1600" b="0" i="0" u="none" strike="noStrike">
                          <a:solidFill>
                            <a:srgbClr val="000000"/>
                          </a:solidFill>
                          <a:effectLst/>
                          <a:latin typeface="ＭＳ Ｐゴシック"/>
                        </a:rPr>
                        <a:t>ポコパン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クイズ</a:t>
                      </a:r>
                      <a:r>
                        <a:rPr lang="en-US" altLang="ja-JP" sz="1600" b="0" i="0" u="none" strike="noStrike">
                          <a:solidFill>
                            <a:srgbClr val="000000"/>
                          </a:solidFill>
                          <a:effectLst/>
                          <a:latin typeface="ＭＳ Ｐゴシック"/>
                        </a:rPr>
                        <a:t>RPG </a:t>
                      </a:r>
                      <a:r>
                        <a:rPr lang="ja-JP" altLang="en-US" sz="1600" b="0" i="0" u="none" strike="noStrike">
                          <a:solidFill>
                            <a:srgbClr val="000000"/>
                          </a:solidFill>
                          <a:effectLst/>
                          <a:latin typeface="ＭＳ Ｐゴシック"/>
                        </a:rPr>
                        <a:t>魔法使いと黒猫のウィズ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ぷよぷよ</a:t>
                      </a:r>
                      <a:r>
                        <a:rPr lang="en-US" altLang="ja-JP" sz="1600" b="0" i="0" u="none" strike="noStrike">
                          <a:solidFill>
                            <a:srgbClr val="000000"/>
                          </a:solidFill>
                          <a:effectLst/>
                          <a:latin typeface="ＭＳ Ｐゴシック"/>
                        </a:rPr>
                        <a:t>!!</a:t>
                      </a:r>
                      <a:r>
                        <a:rPr lang="ja-JP" altLang="en-US" sz="1600" b="0" i="0" u="none" strike="noStrike">
                          <a:solidFill>
                            <a:srgbClr val="000000"/>
                          </a:solidFill>
                          <a:effectLst/>
                          <a:latin typeface="ＭＳ Ｐゴシック"/>
                        </a:rPr>
                        <a:t>クエスト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ラブライブ！スクールアイドルフェスティバル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プロ野球</a:t>
                      </a:r>
                      <a:r>
                        <a:rPr lang="en-US" sz="1600" b="0" i="0" u="none" strike="noStrike" dirty="0">
                          <a:solidFill>
                            <a:srgbClr val="000000"/>
                          </a:solidFill>
                          <a:effectLst/>
                          <a:latin typeface="ＭＳ Ｐゴシック"/>
                        </a:rPr>
                        <a:t>PRIDE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戦国炎舞 </a:t>
                      </a:r>
                      <a:r>
                        <a:rPr lang="en-US" altLang="ja-JP" sz="1600" b="0" i="0" u="none" strike="noStrike" dirty="0">
                          <a:solidFill>
                            <a:srgbClr val="000000"/>
                          </a:solidFill>
                          <a:effectLst/>
                          <a:latin typeface="ＭＳ Ｐゴシック"/>
                        </a:rPr>
                        <a:t>-</a:t>
                      </a:r>
                      <a:r>
                        <a:rPr lang="en-US" sz="1600" b="0" i="0" u="none" strike="noStrike" dirty="0">
                          <a:solidFill>
                            <a:srgbClr val="000000"/>
                          </a:solidFill>
                          <a:effectLst/>
                          <a:latin typeface="ＭＳ Ｐゴシック"/>
                        </a:rPr>
                        <a:t>KIZNA-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ＭＳ Ｐゴシック"/>
                        </a:rPr>
                        <a:t>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1</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ＭＳ Ｐゴシック"/>
                        </a:rPr>
                        <a:t>Clash of Clans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47791">
                <a:tc>
                  <a:txBody>
                    <a:bodyPr/>
                    <a:lstStyle/>
                    <a:p>
                      <a:pPr algn="r" fontAlgn="ctr"/>
                      <a:r>
                        <a:rPr lang="en-US" altLang="ja-JP" sz="1600" b="0" i="0" u="none" strike="noStrike" dirty="0">
                          <a:solidFill>
                            <a:srgbClr val="000000"/>
                          </a:solidFill>
                          <a:effectLst/>
                          <a:latin typeface="ＭＳ Ｐゴシック"/>
                        </a:rPr>
                        <a:t>11</a:t>
                      </a:r>
                      <a:r>
                        <a:rPr lang="ja-JP" altLang="en-US" sz="1600" b="0" i="0" u="none" strike="noStrike" dirty="0">
                          <a:solidFill>
                            <a:srgbClr val="000000"/>
                          </a:solidFill>
                          <a:effectLst/>
                          <a:latin typeface="ＭＳ Ｐゴシック"/>
                        </a:rPr>
                        <a:t>月</a:t>
                      </a:r>
                      <a:r>
                        <a:rPr lang="en-US" altLang="ja-JP" sz="1600" b="0" i="0" u="none" strike="noStrike" dirty="0">
                          <a:solidFill>
                            <a:srgbClr val="000000"/>
                          </a:solidFill>
                          <a:effectLst/>
                          <a:latin typeface="ＭＳ Ｐゴシック"/>
                        </a:rPr>
                        <a:t>2</a:t>
                      </a:r>
                      <a:r>
                        <a:rPr lang="ja-JP" altLang="en-US" sz="1600" b="0" i="0" u="none" strike="noStrike" dirty="0">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パズル＆ドラゴンズ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クイズ</a:t>
                      </a:r>
                      <a:r>
                        <a:rPr lang="en-US" altLang="ja-JP" sz="1600" b="0" i="0" u="none" strike="noStrike" dirty="0">
                          <a:solidFill>
                            <a:srgbClr val="000000"/>
                          </a:solidFill>
                          <a:effectLst/>
                          <a:latin typeface="ＭＳ Ｐゴシック"/>
                        </a:rPr>
                        <a:t>RPG </a:t>
                      </a:r>
                      <a:r>
                        <a:rPr lang="ja-JP" altLang="en-US" sz="1600" b="0" i="0" u="none" strike="noStrike" dirty="0">
                          <a:solidFill>
                            <a:srgbClr val="000000"/>
                          </a:solidFill>
                          <a:effectLst/>
                          <a:latin typeface="ＭＳ Ｐゴシック"/>
                        </a:rPr>
                        <a:t>魔法使いと黒猫のウィズ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ＭＳ Ｐゴシック"/>
                        </a:rPr>
                        <a:t>LINE</a:t>
                      </a:r>
                      <a:r>
                        <a:rPr lang="ja-JP" altLang="en-US" sz="1600" b="0" i="0" u="none" strike="noStrike">
                          <a:solidFill>
                            <a:srgbClr val="000000"/>
                          </a:solidFill>
                          <a:effectLst/>
                          <a:latin typeface="ＭＳ Ｐゴシック"/>
                        </a:rPr>
                        <a:t>ポコパン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プロ野球</a:t>
                      </a:r>
                      <a:r>
                        <a:rPr lang="en-US" sz="1600" b="0" i="0" u="none" strike="noStrike">
                          <a:solidFill>
                            <a:srgbClr val="000000"/>
                          </a:solidFill>
                          <a:effectLst/>
                          <a:latin typeface="ＭＳ Ｐゴシック"/>
                        </a:rPr>
                        <a:t>PRIDE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266">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チェインクロニカル◆本格シナリオ</a:t>
                      </a:r>
                      <a:r>
                        <a:rPr lang="en-US" altLang="ja-JP" sz="1600" b="0" i="0" u="none" strike="noStrike">
                          <a:solidFill>
                            <a:srgbClr val="000000"/>
                          </a:solidFill>
                          <a:effectLst/>
                          <a:latin typeface="ＭＳ Ｐゴシック"/>
                        </a:rPr>
                        <a:t>RPG/</a:t>
                      </a:r>
                      <a:r>
                        <a:rPr lang="ja-JP" altLang="en-US" sz="1600" b="0" i="0" u="none" strike="noStrike">
                          <a:solidFill>
                            <a:srgbClr val="000000"/>
                          </a:solidFill>
                          <a:effectLst/>
                          <a:latin typeface="ＭＳ Ｐゴシック"/>
                        </a:rPr>
                        <a:t>チェンクロ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ドラゴンリーグ</a:t>
                      </a:r>
                      <a:r>
                        <a:rPr lang="en-US" altLang="ja-JP" sz="1600" b="0" i="0" u="none" strike="noStrike">
                          <a:solidFill>
                            <a:srgbClr val="000000"/>
                          </a:solidFill>
                          <a:effectLst/>
                          <a:latin typeface="ＭＳ Ｐゴシック"/>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戦国炎舞 </a:t>
                      </a:r>
                      <a:r>
                        <a:rPr lang="en-US" altLang="ja-JP" sz="1600" b="0" i="0" u="none" strike="noStrike">
                          <a:solidFill>
                            <a:srgbClr val="000000"/>
                          </a:solidFill>
                          <a:effectLst/>
                          <a:latin typeface="ＭＳ Ｐゴシック"/>
                        </a:rPr>
                        <a:t>-</a:t>
                      </a:r>
                      <a:r>
                        <a:rPr lang="en-US" sz="1600" b="0" i="0" u="none" strike="noStrike">
                          <a:solidFill>
                            <a:srgbClr val="000000"/>
                          </a:solidFill>
                          <a:effectLst/>
                          <a:latin typeface="ＭＳ Ｐゴシック"/>
                        </a:rPr>
                        <a:t>KIZNA-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a:solidFill>
                            <a:srgbClr val="000000"/>
                          </a:solidFill>
                          <a:effectLst/>
                          <a:latin typeface="ＭＳ Ｐゴシック"/>
                        </a:rPr>
                        <a:t>ぷよぷよ</a:t>
                      </a:r>
                      <a:r>
                        <a:rPr lang="en-US" altLang="ja-JP" sz="1600" b="0" i="0" u="none" strike="noStrike">
                          <a:solidFill>
                            <a:srgbClr val="000000"/>
                          </a:solidFill>
                          <a:effectLst/>
                          <a:latin typeface="ＭＳ Ｐゴシック"/>
                        </a:rPr>
                        <a:t>!!</a:t>
                      </a:r>
                      <a:r>
                        <a:rPr lang="ja-JP" altLang="en-US" sz="1600" b="0" i="0" u="none" strike="noStrike">
                          <a:solidFill>
                            <a:srgbClr val="000000"/>
                          </a:solidFill>
                          <a:effectLst/>
                          <a:latin typeface="ＭＳ Ｐゴシック"/>
                        </a:rPr>
                        <a:t>クエスト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ＭＳ Ｐゴシック"/>
                        </a:rPr>
                        <a:t>ガンダムエリアウォーズ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791">
                <a:tc>
                  <a:txBody>
                    <a:bodyPr/>
                    <a:lstStyle/>
                    <a:p>
                      <a:pPr algn="r" fontAlgn="ctr"/>
                      <a:r>
                        <a:rPr lang="en-US" altLang="ja-JP" sz="1600" b="0" i="0" u="none" strike="noStrike">
                          <a:solidFill>
                            <a:srgbClr val="000000"/>
                          </a:solidFill>
                          <a:effectLst/>
                          <a:latin typeface="ＭＳ Ｐゴシック"/>
                        </a:rPr>
                        <a:t>11</a:t>
                      </a:r>
                      <a:r>
                        <a:rPr lang="ja-JP" altLang="en-US" sz="1600" b="0" i="0" u="none" strike="noStrike">
                          <a:solidFill>
                            <a:srgbClr val="000000"/>
                          </a:solidFill>
                          <a:effectLst/>
                          <a:latin typeface="ＭＳ Ｐゴシック"/>
                        </a:rPr>
                        <a:t>月</a:t>
                      </a: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日</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ＭＳ Ｐゴシック"/>
                        </a:rPr>
                        <a:t>LINE PLAY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圏外</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テキスト ボックス 4"/>
          <p:cNvSpPr txBox="1"/>
          <p:nvPr/>
        </p:nvSpPr>
        <p:spPr>
          <a:xfrm>
            <a:off x="467544" y="620688"/>
            <a:ext cx="7657728" cy="369332"/>
          </a:xfrm>
          <a:prstGeom prst="rect">
            <a:avLst/>
          </a:prstGeom>
          <a:noFill/>
        </p:spPr>
        <p:txBody>
          <a:bodyPr wrap="square" rtlCol="0">
            <a:spAutoFit/>
          </a:bodyPr>
          <a:lstStyle/>
          <a:p>
            <a:pPr algn="ctr"/>
            <a:r>
              <a:rPr kumimoji="1" lang="ja-JP" altLang="en-US" dirty="0" smtClean="0"/>
              <a:t>表</a:t>
            </a:r>
            <a:r>
              <a:rPr kumimoji="1" lang="en-US" altLang="ja-JP" dirty="0" smtClean="0"/>
              <a:t>1.1</a:t>
            </a:r>
            <a:r>
              <a:rPr kumimoji="1" lang="ja-JP" altLang="en-US" dirty="0" smtClean="0"/>
              <a:t>　</a:t>
            </a:r>
            <a:r>
              <a:rPr kumimoji="1" lang="en-US" altLang="ja-JP" dirty="0" smtClean="0"/>
              <a:t>App</a:t>
            </a:r>
            <a:r>
              <a:rPr kumimoji="1" lang="ja-JP" altLang="en-US" dirty="0" smtClean="0"/>
              <a:t>ストアのトップセールランキング表（一部）</a:t>
            </a:r>
            <a:endParaRPr kumimoji="1" lang="ja-JP" altLang="en-US" dirty="0"/>
          </a:p>
        </p:txBody>
      </p:sp>
      <p:sp>
        <p:nvSpPr>
          <p:cNvPr id="2" name="スライド番号プレースホルダー 1"/>
          <p:cNvSpPr>
            <a:spLocks noGrp="1"/>
          </p:cNvSpPr>
          <p:nvPr>
            <p:ph type="sldNum" sz="quarter" idx="11"/>
          </p:nvPr>
        </p:nvSpPr>
        <p:spPr/>
        <p:txBody>
          <a:bodyPr/>
          <a:lstStyle/>
          <a:p>
            <a:r>
              <a:rPr kumimoji="1" lang="en-US" altLang="ja-JP" dirty="0" smtClean="0"/>
              <a:t>9</a:t>
            </a:r>
            <a:endParaRPr kumimoji="1" lang="ja-JP" altLang="en-US" dirty="0"/>
          </a:p>
        </p:txBody>
      </p:sp>
    </p:spTree>
    <p:extLst>
      <p:ext uri="{BB962C8B-B14F-4D97-AF65-F5344CB8AC3E}">
        <p14:creationId xmlns:p14="http://schemas.microsoft.com/office/powerpoint/2010/main" val="678531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lstStyle/>
          <a:p>
            <a:r>
              <a:rPr kumimoji="1" lang="ja-JP" altLang="en-US" dirty="0" smtClean="0"/>
              <a:t>研究結果</a:t>
            </a:r>
            <a:r>
              <a:rPr kumimoji="1" lang="ja-JP" altLang="en-US" sz="2800" dirty="0" smtClean="0"/>
              <a:t>～アプリレビューデータ～</a:t>
            </a:r>
            <a:endParaRPr kumimoji="1" lang="ja-JP" altLang="en-US" sz="2800" dirty="0"/>
          </a:p>
        </p:txBody>
      </p:sp>
      <p:graphicFrame>
        <p:nvGraphicFramePr>
          <p:cNvPr id="3" name="表 2"/>
          <p:cNvGraphicFramePr>
            <a:graphicFrameLocks noGrp="1"/>
          </p:cNvGraphicFramePr>
          <p:nvPr>
            <p:extLst>
              <p:ext uri="{D42A27DB-BD31-4B8C-83A1-F6EECF244321}">
                <p14:modId xmlns:p14="http://schemas.microsoft.com/office/powerpoint/2010/main" val="154489552"/>
              </p:ext>
            </p:extLst>
          </p:nvPr>
        </p:nvGraphicFramePr>
        <p:xfrm>
          <a:off x="467545" y="1196752"/>
          <a:ext cx="7659523" cy="5227623"/>
        </p:xfrm>
        <a:graphic>
          <a:graphicData uri="http://schemas.openxmlformats.org/drawingml/2006/table">
            <a:tbl>
              <a:tblPr/>
              <a:tblGrid>
                <a:gridCol w="3048429"/>
                <a:gridCol w="649816"/>
                <a:gridCol w="688133"/>
                <a:gridCol w="673881"/>
                <a:gridCol w="649816"/>
                <a:gridCol w="649816"/>
                <a:gridCol w="649816"/>
                <a:gridCol w="649816"/>
              </a:tblGrid>
              <a:tr h="494717">
                <a:tc>
                  <a:txBody>
                    <a:bodyPr/>
                    <a:lstStyle/>
                    <a:p>
                      <a:pPr algn="l" fontAlgn="ctr"/>
                      <a:r>
                        <a:rPr lang="ja-JP" altLang="en-US" sz="1600" b="0" i="0" u="none" strike="noStrike" dirty="0">
                          <a:solidFill>
                            <a:srgbClr val="000000"/>
                          </a:solidFill>
                          <a:effectLst/>
                          <a:latin typeface="ＭＳ Ｐゴシック"/>
                        </a:rPr>
                        <a:t>タイトル</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星総数</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星平均</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smtClean="0">
                          <a:solidFill>
                            <a:srgbClr val="000000"/>
                          </a:solidFill>
                          <a:effectLst/>
                          <a:latin typeface="ＭＳ Ｐゴシック"/>
                        </a:rPr>
                        <a:t>星</a:t>
                      </a:r>
                      <a:r>
                        <a:rPr lang="en-US" altLang="ja-JP" sz="1600" b="0" i="0" u="none" strike="noStrike" dirty="0" smtClean="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smtClean="0">
                          <a:solidFill>
                            <a:srgbClr val="000000"/>
                          </a:solidFill>
                          <a:effectLst/>
                          <a:latin typeface="ＭＳ Ｐゴシック"/>
                        </a:rPr>
                        <a:t>星</a:t>
                      </a:r>
                      <a:r>
                        <a:rPr lang="en-US" altLang="ja-JP" sz="1600" b="0" i="0" u="none" strike="noStrike" dirty="0" smtClean="0">
                          <a:solidFill>
                            <a:srgbClr val="000000"/>
                          </a:solidFill>
                          <a:effectLst/>
                          <a:latin typeface="ＭＳ Ｐゴシック"/>
                        </a:rPr>
                        <a:t>2</a:t>
                      </a:r>
                      <a:endParaRPr lang="ja-JP" altLang="en-US" sz="1600" b="0" i="0" u="none" strike="noStrike" dirty="0">
                        <a:solidFill>
                          <a:srgbClr val="000000"/>
                        </a:solidFill>
                        <a:effectLst/>
                        <a:latin typeface="ＭＳ Ｐゴシック"/>
                      </a:endParaRP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星３</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星４</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ＭＳ Ｐゴシック"/>
                        </a:rPr>
                        <a:t>星５</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dirty="0">
                          <a:solidFill>
                            <a:srgbClr val="000000"/>
                          </a:solidFill>
                          <a:effectLst/>
                          <a:latin typeface="ＭＳ Ｐゴシック"/>
                        </a:rPr>
                        <a:t>LINE POP</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12,380</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2.0</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7463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1424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1147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785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1561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dirty="0">
                          <a:solidFill>
                            <a:srgbClr val="000000"/>
                          </a:solidFill>
                          <a:effectLst/>
                          <a:latin typeface="ＭＳ Ｐゴシック"/>
                        </a:rPr>
                        <a:t>LINE</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77,083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2.4</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34927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9530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10878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8074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13674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dirty="0">
                          <a:solidFill>
                            <a:srgbClr val="000000"/>
                          </a:solidFill>
                          <a:effectLst/>
                          <a:latin typeface="ＭＳ Ｐゴシック"/>
                        </a:rPr>
                        <a:t>ガンダムエリアウォーズ</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7,373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2170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529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922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1040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2712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ドラゴンポーカー</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8,491</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2085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355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501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1019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4531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三国志パズル大戦</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7,099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1639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306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510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977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3667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釣りスタ </a:t>
                      </a:r>
                      <a:r>
                        <a:rPr lang="en-US" sz="1600" b="0" i="0" u="none" strike="noStrike">
                          <a:solidFill>
                            <a:srgbClr val="000000"/>
                          </a:solidFill>
                          <a:effectLst/>
                          <a:latin typeface="ＭＳ Ｐゴシック"/>
                        </a:rPr>
                        <a:t>by GREE(</a:t>
                      </a:r>
                      <a:r>
                        <a:rPr lang="ja-JP" altLang="en-US" sz="1600" b="0" i="0" u="none" strike="noStrike">
                          <a:solidFill>
                            <a:srgbClr val="000000"/>
                          </a:solidFill>
                          <a:effectLst/>
                          <a:latin typeface="ＭＳ Ｐゴシック"/>
                        </a:rPr>
                        <a:t>グリー</a:t>
                      </a:r>
                      <a:r>
                        <a:rPr lang="en-US" altLang="ja-JP" sz="1600" b="0" i="0" u="none" strike="noStrike">
                          <a:solidFill>
                            <a:srgbClr val="000000"/>
                          </a:solidFill>
                          <a:effectLst/>
                          <a:latin typeface="ＭＳ Ｐゴシック"/>
                        </a:rPr>
                        <a:t>)</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1,682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406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214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895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パチスロ交響詩篇エウレカセブン</a:t>
                      </a:r>
                      <a:r>
                        <a:rPr lang="en-US" altLang="ja-JP" sz="1600" b="0" i="0" u="none" strike="noStrike">
                          <a:solidFill>
                            <a:srgbClr val="000000"/>
                          </a:solidFill>
                          <a:effectLst/>
                          <a:latin typeface="ＭＳ Ｐゴシック"/>
                        </a:rPr>
                        <a:t>2</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766</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127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52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68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159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360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ja-JP" altLang="en-US" sz="1600" b="0" i="0" u="none" strike="noStrike">
                          <a:solidFill>
                            <a:srgbClr val="000000"/>
                          </a:solidFill>
                          <a:effectLst/>
                          <a:latin typeface="ＭＳ Ｐゴシック"/>
                        </a:rPr>
                        <a:t>クイズ</a:t>
                      </a:r>
                      <a:r>
                        <a:rPr lang="en-US" altLang="ja-JP" sz="1600" b="0" i="0" u="none" strike="noStrike">
                          <a:solidFill>
                            <a:srgbClr val="000000"/>
                          </a:solidFill>
                          <a:effectLst/>
                          <a:latin typeface="ＭＳ Ｐゴシック"/>
                        </a:rPr>
                        <a:t>RPG </a:t>
                      </a:r>
                      <a:r>
                        <a:rPr lang="ja-JP" altLang="en-US" sz="1600" b="0" i="0" u="none" strike="noStrike">
                          <a:solidFill>
                            <a:srgbClr val="000000"/>
                          </a:solidFill>
                          <a:effectLst/>
                          <a:latin typeface="ＭＳ Ｐゴシック"/>
                        </a:rPr>
                        <a:t>魔法使いと黒猫のウィズ</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13,129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3.8</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2367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824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991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1869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7078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ja-JP" altLang="en-US" sz="1600" b="0" i="0" u="none" strike="noStrike" dirty="0">
                          <a:solidFill>
                            <a:srgbClr val="000000"/>
                          </a:solidFill>
                          <a:effectLst/>
                          <a:latin typeface="ＭＳ Ｐゴシック"/>
                        </a:rPr>
                        <a:t>ラブライブ！スクールアイドルフェスティバル</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3,879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4.1</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397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190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340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527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2425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ja-JP" altLang="en-US" sz="1600" b="0" i="0" u="none" strike="noStrike">
                          <a:solidFill>
                            <a:srgbClr val="000000"/>
                          </a:solidFill>
                          <a:effectLst/>
                          <a:latin typeface="ＭＳ Ｐゴシック"/>
                        </a:rPr>
                        <a:t>ぷよぷよ</a:t>
                      </a:r>
                      <a:r>
                        <a:rPr lang="en-US" altLang="ja-JP" sz="1600" b="0" i="0" u="none" strike="noStrike">
                          <a:solidFill>
                            <a:srgbClr val="000000"/>
                          </a:solidFill>
                          <a:effectLst/>
                          <a:latin typeface="ＭＳ Ｐゴシック"/>
                        </a:rPr>
                        <a:t>!!</a:t>
                      </a:r>
                      <a:r>
                        <a:rPr lang="ja-JP" altLang="en-US" sz="1600" b="0" i="0" u="none" strike="noStrike">
                          <a:solidFill>
                            <a:srgbClr val="000000"/>
                          </a:solidFill>
                          <a:effectLst/>
                          <a:latin typeface="ＭＳ Ｐゴシック"/>
                        </a:rPr>
                        <a:t>クエスト</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24,822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4.1</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2661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883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1764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4291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15223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a:solidFill>
                            <a:srgbClr val="000000"/>
                          </a:solidFill>
                          <a:effectLst/>
                          <a:latin typeface="ＭＳ Ｐゴシック"/>
                        </a:rPr>
                        <a:t>LINE</a:t>
                      </a:r>
                      <a:r>
                        <a:rPr lang="ja-JP" altLang="en-US" sz="1600" b="0" i="0" u="none" strike="noStrike">
                          <a:solidFill>
                            <a:srgbClr val="000000"/>
                          </a:solidFill>
                          <a:effectLst/>
                          <a:latin typeface="ＭＳ Ｐゴシック"/>
                        </a:rPr>
                        <a:t>ポコパン</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412,829</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12549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14028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68635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119597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198020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009">
                <a:tc>
                  <a:txBody>
                    <a:bodyPr/>
                    <a:lstStyle/>
                    <a:p>
                      <a:pPr algn="l" fontAlgn="ctr"/>
                      <a:r>
                        <a:rPr lang="en-US" sz="1600" b="0" i="0" u="none" strike="noStrike">
                          <a:solidFill>
                            <a:srgbClr val="000000"/>
                          </a:solidFill>
                          <a:effectLst/>
                          <a:latin typeface="ＭＳ Ｐゴシック"/>
                        </a:rPr>
                        <a:t>LINE PLAY</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204,457</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5869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5633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24784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56503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111678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250">
                <a:tc>
                  <a:txBody>
                    <a:bodyPr/>
                    <a:lstStyle/>
                    <a:p>
                      <a:pPr algn="l" fontAlgn="ctr"/>
                      <a:r>
                        <a:rPr lang="ja-JP" altLang="en-US" sz="1600" b="0" i="0" u="none" strike="noStrike">
                          <a:solidFill>
                            <a:srgbClr val="000000"/>
                          </a:solidFill>
                          <a:effectLst/>
                          <a:latin typeface="ＭＳ Ｐゴシック"/>
                        </a:rPr>
                        <a:t>戦国炎舞 </a:t>
                      </a:r>
                      <a:r>
                        <a:rPr lang="en-US" altLang="ja-JP" sz="1600" b="0" i="0" u="none" strike="noStrike">
                          <a:solidFill>
                            <a:srgbClr val="000000"/>
                          </a:solidFill>
                          <a:effectLst/>
                          <a:latin typeface="ＭＳ Ｐゴシック"/>
                        </a:rPr>
                        <a:t>-</a:t>
                      </a:r>
                      <a:r>
                        <a:rPr lang="en-US" sz="1600" b="0" i="0" u="none" strike="noStrike">
                          <a:solidFill>
                            <a:srgbClr val="000000"/>
                          </a:solidFill>
                          <a:effectLst/>
                          <a:latin typeface="ＭＳ Ｐゴシック"/>
                        </a:rPr>
                        <a:t>KIZNA-</a:t>
                      </a:r>
                    </a:p>
                  </a:txBody>
                  <a:tcPr marL="8310" marR="8310" marT="83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5,652</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4.3</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404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109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387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ＭＳ Ｐゴシック"/>
                        </a:rPr>
                        <a:t>1125 </a:t>
                      </a:r>
                    </a:p>
                  </a:txBody>
                  <a:tcPr marL="8310" marR="8310" marT="83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ＭＳ Ｐゴシック"/>
                        </a:rPr>
                        <a:t>3627 </a:t>
                      </a:r>
                    </a:p>
                  </a:txBody>
                  <a:tcPr marL="8310" marR="8310" marT="83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テキスト ボックス 3"/>
          <p:cNvSpPr txBox="1"/>
          <p:nvPr/>
        </p:nvSpPr>
        <p:spPr>
          <a:xfrm>
            <a:off x="767949" y="836712"/>
            <a:ext cx="7416824" cy="369332"/>
          </a:xfrm>
          <a:prstGeom prst="rect">
            <a:avLst/>
          </a:prstGeom>
          <a:noFill/>
        </p:spPr>
        <p:txBody>
          <a:bodyPr wrap="square" rtlCol="0">
            <a:spAutoFit/>
          </a:bodyPr>
          <a:lstStyle/>
          <a:p>
            <a:pPr algn="ctr"/>
            <a:r>
              <a:rPr kumimoji="1" lang="ja-JP" altLang="en-US" dirty="0" smtClean="0"/>
              <a:t>表１</a:t>
            </a:r>
            <a:r>
              <a:rPr kumimoji="1" lang="en-US" altLang="ja-JP" dirty="0" smtClean="0"/>
              <a:t>.2 </a:t>
            </a:r>
            <a:r>
              <a:rPr kumimoji="1" lang="ja-JP" altLang="en-US" dirty="0" smtClean="0"/>
              <a:t>　</a:t>
            </a:r>
            <a:r>
              <a:rPr kumimoji="1" lang="en-US" altLang="ja-JP" dirty="0" smtClean="0"/>
              <a:t>App</a:t>
            </a:r>
            <a:r>
              <a:rPr kumimoji="1" lang="ja-JP" altLang="en-US" dirty="0" smtClean="0"/>
              <a:t>ストアのトップセール</a:t>
            </a:r>
            <a:r>
              <a:rPr lang="ja-JP" altLang="en-US" dirty="0" smtClean="0"/>
              <a:t>レビュー表（一部）</a:t>
            </a:r>
            <a:endParaRPr kumimoji="1" lang="en-US" altLang="ja-JP" dirty="0" smtClean="0"/>
          </a:p>
        </p:txBody>
      </p:sp>
      <p:sp>
        <p:nvSpPr>
          <p:cNvPr id="5" name="スライド番号プレースホルダー 4"/>
          <p:cNvSpPr>
            <a:spLocks noGrp="1"/>
          </p:cNvSpPr>
          <p:nvPr>
            <p:ph type="sldNum" sz="quarter" idx="11"/>
          </p:nvPr>
        </p:nvSpPr>
        <p:spPr/>
        <p:txBody>
          <a:bodyPr/>
          <a:lstStyle/>
          <a:p>
            <a:r>
              <a:rPr kumimoji="1" lang="en-US" altLang="ja-JP" dirty="0" smtClean="0"/>
              <a:t>10</a:t>
            </a:r>
            <a:endParaRPr kumimoji="1" lang="ja-JP" altLang="en-US" dirty="0"/>
          </a:p>
        </p:txBody>
      </p:sp>
    </p:spTree>
    <p:extLst>
      <p:ext uri="{BB962C8B-B14F-4D97-AF65-F5344CB8AC3E}">
        <p14:creationId xmlns:p14="http://schemas.microsoft.com/office/powerpoint/2010/main" val="1948221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5308" y="332656"/>
            <a:ext cx="7467600" cy="562074"/>
          </a:xfrm>
        </p:spPr>
        <p:txBody>
          <a:bodyPr>
            <a:noAutofit/>
          </a:bodyPr>
          <a:lstStyle/>
          <a:p>
            <a:r>
              <a:rPr kumimoji="1" lang="ja-JP" altLang="en-US" sz="4000" dirty="0" smtClean="0"/>
              <a:t>研究結果</a:t>
            </a:r>
            <a:r>
              <a:rPr kumimoji="1" lang="ja-JP" altLang="en-US" sz="2800" dirty="0" smtClean="0"/>
              <a:t>～</a:t>
            </a:r>
            <a:r>
              <a:rPr lang="ja-JP" altLang="en-US" sz="2800" dirty="0" smtClean="0">
                <a:solidFill>
                  <a:prstClr val="black"/>
                </a:solidFill>
              </a:rPr>
              <a:t>第</a:t>
            </a:r>
            <a:r>
              <a:rPr lang="en-US" altLang="ja-JP" sz="2800" dirty="0" smtClean="0">
                <a:solidFill>
                  <a:prstClr val="black"/>
                </a:solidFill>
              </a:rPr>
              <a:t>1</a:t>
            </a:r>
            <a:r>
              <a:rPr lang="ja-JP" altLang="en-US" sz="2800" dirty="0" smtClean="0">
                <a:solidFill>
                  <a:prstClr val="black"/>
                </a:solidFill>
              </a:rPr>
              <a:t>主成分</a:t>
            </a:r>
            <a:r>
              <a:rPr kumimoji="1" lang="ja-JP" altLang="en-US" sz="2800" dirty="0" smtClean="0"/>
              <a:t>～</a:t>
            </a:r>
            <a:endParaRPr kumimoji="1" lang="ja-JP" altLang="en-US" sz="2800" dirty="0"/>
          </a:p>
        </p:txBody>
      </p:sp>
      <p:sp>
        <p:nvSpPr>
          <p:cNvPr id="4" name="テキスト ボックス 3"/>
          <p:cNvSpPr txBox="1"/>
          <p:nvPr/>
        </p:nvSpPr>
        <p:spPr>
          <a:xfrm>
            <a:off x="395536" y="859852"/>
            <a:ext cx="7848872" cy="830997"/>
          </a:xfrm>
          <a:prstGeom prst="rect">
            <a:avLst/>
          </a:prstGeom>
          <a:noFill/>
        </p:spPr>
        <p:txBody>
          <a:bodyPr wrap="square" rtlCol="0">
            <a:spAutoFit/>
          </a:bodyPr>
          <a:lstStyle/>
          <a:p>
            <a:r>
              <a:rPr kumimoji="1" lang="ja-JP" altLang="en-US" sz="2400" dirty="0" smtClean="0"/>
              <a:t>表</a:t>
            </a:r>
            <a:r>
              <a:rPr kumimoji="1" lang="en-US" altLang="ja-JP" sz="2400" dirty="0" smtClean="0"/>
              <a:t>1</a:t>
            </a:r>
            <a:r>
              <a:rPr lang="en-US" altLang="ja-JP" sz="2400" dirty="0" smtClean="0"/>
              <a:t>.</a:t>
            </a:r>
            <a:r>
              <a:rPr kumimoji="1" lang="en-US" altLang="ja-JP" sz="2400" dirty="0" smtClean="0"/>
              <a:t>2</a:t>
            </a:r>
            <a:r>
              <a:rPr kumimoji="1" lang="ja-JP" altLang="en-US" sz="2400" dirty="0" smtClean="0"/>
              <a:t>のデータをもとに割合で表現し，主成分分析を試みる．</a:t>
            </a:r>
            <a:endParaRPr kumimoji="1" lang="en-US" altLang="ja-JP" sz="2400" dirty="0" smtClean="0"/>
          </a:p>
          <a:p>
            <a:r>
              <a:rPr lang="ja-JP" altLang="en-US" sz="2400" dirty="0"/>
              <a:t>第</a:t>
            </a:r>
            <a:r>
              <a:rPr lang="en-US" altLang="ja-JP" sz="2400" dirty="0"/>
              <a:t>1</a:t>
            </a:r>
            <a:r>
              <a:rPr lang="ja-JP" altLang="en-US" sz="2400" dirty="0" smtClean="0"/>
              <a:t>主成分図の詳細を以下に記載する．</a:t>
            </a:r>
            <a:endParaRPr kumimoji="1" lang="ja-JP" altLang="en-US" sz="2400" dirty="0"/>
          </a:p>
        </p:txBody>
      </p:sp>
      <p:pic>
        <p:nvPicPr>
          <p:cNvPr id="5" name="図 4" descr="C:\Users\masuda\Desktop\卒業論文\IOSトップ　主成分.PNG"/>
          <p:cNvPicPr/>
          <p:nvPr/>
        </p:nvPicPr>
        <p:blipFill>
          <a:blip r:embed="rId2">
            <a:extLst>
              <a:ext uri="{28A0092B-C50C-407E-A947-70E740481C1C}">
                <a14:useLocalDpi xmlns:a14="http://schemas.microsoft.com/office/drawing/2010/main" val="0"/>
              </a:ext>
            </a:extLst>
          </a:blip>
          <a:srcRect/>
          <a:stretch>
            <a:fillRect/>
          </a:stretch>
        </p:blipFill>
        <p:spPr bwMode="auto">
          <a:xfrm>
            <a:off x="4600418" y="2047493"/>
            <a:ext cx="4026838" cy="2421188"/>
          </a:xfrm>
          <a:prstGeom prst="rect">
            <a:avLst/>
          </a:prstGeom>
          <a:noFill/>
          <a:ln>
            <a:noFill/>
          </a:ln>
        </p:spPr>
      </p:pic>
      <p:sp>
        <p:nvSpPr>
          <p:cNvPr id="6" name="テキスト ボックス 5"/>
          <p:cNvSpPr txBox="1"/>
          <p:nvPr/>
        </p:nvSpPr>
        <p:spPr>
          <a:xfrm>
            <a:off x="4932040" y="4455303"/>
            <a:ext cx="3695216" cy="369332"/>
          </a:xfrm>
          <a:prstGeom prst="rect">
            <a:avLst/>
          </a:prstGeom>
          <a:noFill/>
        </p:spPr>
        <p:txBody>
          <a:bodyPr wrap="square" rtlCol="0">
            <a:spAutoFit/>
          </a:bodyPr>
          <a:lstStyle/>
          <a:p>
            <a:pPr algn="ctr"/>
            <a:r>
              <a:rPr kumimoji="1" lang="ja-JP" altLang="en-US" dirty="0" smtClean="0"/>
              <a:t>図</a:t>
            </a:r>
            <a:r>
              <a:rPr kumimoji="1" lang="en-US" altLang="ja-JP" dirty="0" smtClean="0"/>
              <a:t>1.3</a:t>
            </a:r>
            <a:r>
              <a:rPr lang="ja-JP" altLang="en-US" dirty="0" smtClean="0"/>
              <a:t> 第</a:t>
            </a:r>
            <a:r>
              <a:rPr lang="en-US" altLang="ja-JP" dirty="0" smtClean="0"/>
              <a:t>1</a:t>
            </a:r>
            <a:r>
              <a:rPr lang="ja-JP" altLang="en-US" dirty="0" smtClean="0"/>
              <a:t>主成分図</a:t>
            </a:r>
            <a:endParaRPr kumimoji="1" lang="ja-JP" altLang="en-US" dirty="0"/>
          </a:p>
        </p:txBody>
      </p:sp>
      <p:sp>
        <p:nvSpPr>
          <p:cNvPr id="8" name="角丸四角形 7"/>
          <p:cNvSpPr/>
          <p:nvPr/>
        </p:nvSpPr>
        <p:spPr>
          <a:xfrm>
            <a:off x="708905" y="1838962"/>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9" name="角丸四角形 8"/>
          <p:cNvSpPr/>
          <p:nvPr/>
        </p:nvSpPr>
        <p:spPr>
          <a:xfrm>
            <a:off x="527504" y="2371550"/>
            <a:ext cx="3672408" cy="14742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kumimoji="1" lang="ja-JP" altLang="en-US" sz="2000" dirty="0" smtClean="0"/>
              <a:t>＋値には低評価の影響を得ているアプリが存在する．</a:t>
            </a:r>
            <a:endParaRPr kumimoji="1" lang="en-US" altLang="ja-JP" sz="2000" dirty="0" smtClean="0"/>
          </a:p>
          <a:p>
            <a:pPr marL="342900" indent="-342900">
              <a:buFont typeface="+mj-lt"/>
              <a:buAutoNum type="arabicPeriod"/>
            </a:pPr>
            <a:r>
              <a:rPr lang="en-US" altLang="ja-JP" sz="2000" dirty="0" smtClean="0"/>
              <a:t>-</a:t>
            </a:r>
            <a:r>
              <a:rPr lang="ja-JP" altLang="en-US" sz="2000" dirty="0" smtClean="0"/>
              <a:t>値には高評価の影響を受けているアプリが存在する．</a:t>
            </a:r>
            <a:endParaRPr lang="en-US" altLang="ja-JP" sz="2000" dirty="0" smtClean="0"/>
          </a:p>
          <a:p>
            <a:pPr marL="342900" indent="-342900">
              <a:buFont typeface="+mj-lt"/>
              <a:buAutoNum type="arabicPeriod"/>
            </a:pPr>
            <a:endParaRPr kumimoji="1" lang="ja-JP" altLang="en-US" dirty="0"/>
          </a:p>
        </p:txBody>
      </p:sp>
      <p:sp>
        <p:nvSpPr>
          <p:cNvPr id="10" name="下矢印 9"/>
          <p:cNvSpPr/>
          <p:nvPr/>
        </p:nvSpPr>
        <p:spPr>
          <a:xfrm>
            <a:off x="1763688" y="3861048"/>
            <a:ext cx="1080120" cy="1008112"/>
          </a:xfrm>
          <a:prstGeom prst="downArrow">
            <a:avLst>
              <a:gd name="adj1" fmla="val 60366"/>
              <a:gd name="adj2" fmla="val 39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43508" y="4876035"/>
            <a:ext cx="5796644" cy="1368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t>多くの人に好かれないアプリ</a:t>
            </a:r>
            <a:endParaRPr kumimoji="1" lang="ja-JP" altLang="en-US" sz="3200" dirty="0"/>
          </a:p>
        </p:txBody>
      </p:sp>
      <p:sp>
        <p:nvSpPr>
          <p:cNvPr id="3" name="スライド番号プレースホルダー 2"/>
          <p:cNvSpPr>
            <a:spLocks noGrp="1"/>
          </p:cNvSpPr>
          <p:nvPr>
            <p:ph type="sldNum" sz="quarter" idx="11"/>
          </p:nvPr>
        </p:nvSpPr>
        <p:spPr/>
        <p:txBody>
          <a:bodyPr/>
          <a:lstStyle/>
          <a:p>
            <a:r>
              <a:rPr kumimoji="1" lang="en-US" altLang="ja-JP" dirty="0" smtClean="0"/>
              <a:t>11</a:t>
            </a:r>
            <a:endParaRPr kumimoji="1" lang="ja-JP" altLang="en-US" dirty="0"/>
          </a:p>
        </p:txBody>
      </p:sp>
    </p:spTree>
    <p:extLst>
      <p:ext uri="{BB962C8B-B14F-4D97-AF65-F5344CB8AC3E}">
        <p14:creationId xmlns:p14="http://schemas.microsoft.com/office/powerpoint/2010/main" val="370861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9393" y="332656"/>
            <a:ext cx="7467600" cy="720080"/>
          </a:xfrm>
        </p:spPr>
        <p:txBody>
          <a:bodyPr>
            <a:normAutofit/>
          </a:bodyPr>
          <a:lstStyle/>
          <a:p>
            <a:r>
              <a:rPr kumimoji="1" lang="ja-JP" altLang="en-US" sz="4000" dirty="0" smtClean="0"/>
              <a:t>研究結果</a:t>
            </a:r>
            <a:r>
              <a:rPr kumimoji="1" lang="ja-JP" altLang="en-US" sz="2800" dirty="0" smtClean="0"/>
              <a:t>～</a:t>
            </a:r>
            <a:r>
              <a:rPr lang="ja-JP" altLang="en-US" sz="2800" dirty="0">
                <a:solidFill>
                  <a:prstClr val="black"/>
                </a:solidFill>
              </a:rPr>
              <a:t>第</a:t>
            </a:r>
            <a:r>
              <a:rPr lang="en-US" altLang="ja-JP" sz="2800" dirty="0">
                <a:solidFill>
                  <a:prstClr val="black"/>
                </a:solidFill>
              </a:rPr>
              <a:t>2</a:t>
            </a:r>
            <a:r>
              <a:rPr lang="ja-JP" altLang="en-US" sz="2800" dirty="0" smtClean="0">
                <a:solidFill>
                  <a:prstClr val="black"/>
                </a:solidFill>
              </a:rPr>
              <a:t>主成分</a:t>
            </a:r>
            <a:r>
              <a:rPr kumimoji="1" lang="ja-JP" altLang="en-US" sz="2800" dirty="0" smtClean="0"/>
              <a:t>～</a:t>
            </a:r>
            <a:endParaRPr kumimoji="1" lang="ja-JP" altLang="en-US" sz="2800" dirty="0"/>
          </a:p>
        </p:txBody>
      </p:sp>
      <p:pic>
        <p:nvPicPr>
          <p:cNvPr id="5" name="図 4" descr="C:\Users\masuda\Desktop\卒業論文\IOSトップ2　主成分.PNG"/>
          <p:cNvPicPr/>
          <p:nvPr/>
        </p:nvPicPr>
        <p:blipFill>
          <a:blip r:embed="rId2">
            <a:extLst>
              <a:ext uri="{28A0092B-C50C-407E-A947-70E740481C1C}">
                <a14:useLocalDpi xmlns:a14="http://schemas.microsoft.com/office/drawing/2010/main" val="0"/>
              </a:ext>
            </a:extLst>
          </a:blip>
          <a:srcRect/>
          <a:stretch>
            <a:fillRect/>
          </a:stretch>
        </p:blipFill>
        <p:spPr bwMode="auto">
          <a:xfrm>
            <a:off x="4572552" y="1772816"/>
            <a:ext cx="4103861" cy="2628292"/>
          </a:xfrm>
          <a:prstGeom prst="rect">
            <a:avLst/>
          </a:prstGeom>
          <a:noFill/>
          <a:ln>
            <a:noFill/>
          </a:ln>
        </p:spPr>
      </p:pic>
      <p:sp>
        <p:nvSpPr>
          <p:cNvPr id="6" name="テキスト ボックス 5"/>
          <p:cNvSpPr txBox="1"/>
          <p:nvPr/>
        </p:nvSpPr>
        <p:spPr>
          <a:xfrm>
            <a:off x="5076056" y="4503277"/>
            <a:ext cx="3456383" cy="369332"/>
          </a:xfrm>
          <a:prstGeom prst="rect">
            <a:avLst/>
          </a:prstGeom>
          <a:noFill/>
        </p:spPr>
        <p:txBody>
          <a:bodyPr wrap="square" rtlCol="0">
            <a:spAutoFit/>
          </a:bodyPr>
          <a:lstStyle/>
          <a:p>
            <a:pPr algn="ctr"/>
            <a:r>
              <a:rPr kumimoji="1" lang="ja-JP" altLang="en-US" dirty="0" smtClean="0"/>
              <a:t>図</a:t>
            </a:r>
            <a:r>
              <a:rPr kumimoji="1" lang="en-US" altLang="ja-JP" dirty="0" smtClean="0"/>
              <a:t>1.4</a:t>
            </a:r>
            <a:r>
              <a:rPr lang="ja-JP" altLang="en-US" dirty="0" smtClean="0"/>
              <a:t> 第</a:t>
            </a:r>
            <a:r>
              <a:rPr lang="en-US" altLang="ja-JP" dirty="0" smtClean="0"/>
              <a:t>2</a:t>
            </a:r>
            <a:r>
              <a:rPr lang="ja-JP" altLang="en-US" dirty="0" smtClean="0"/>
              <a:t>主成分図</a:t>
            </a:r>
            <a:endParaRPr kumimoji="1" lang="ja-JP" altLang="en-US" dirty="0"/>
          </a:p>
        </p:txBody>
      </p:sp>
      <p:sp>
        <p:nvSpPr>
          <p:cNvPr id="7" name="角丸四角形 6"/>
          <p:cNvSpPr/>
          <p:nvPr/>
        </p:nvSpPr>
        <p:spPr>
          <a:xfrm>
            <a:off x="638459" y="1934536"/>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8" name="角丸四角形 7"/>
          <p:cNvSpPr/>
          <p:nvPr/>
        </p:nvSpPr>
        <p:spPr>
          <a:xfrm>
            <a:off x="472049" y="2452134"/>
            <a:ext cx="3672408" cy="14742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kumimoji="1" lang="en-US" altLang="ja-JP" sz="2000" dirty="0" smtClean="0"/>
              <a:t>+</a:t>
            </a:r>
            <a:r>
              <a:rPr kumimoji="1" lang="ja-JP" altLang="en-US" sz="2000" dirty="0" smtClean="0"/>
              <a:t>値には星</a:t>
            </a:r>
            <a:r>
              <a:rPr kumimoji="1" lang="en-US" altLang="ja-JP" sz="2000" dirty="0" smtClean="0"/>
              <a:t>3</a:t>
            </a:r>
            <a:r>
              <a:rPr kumimoji="1" lang="ja-JP" altLang="en-US" sz="2000" dirty="0" smtClean="0"/>
              <a:t>・</a:t>
            </a:r>
            <a:r>
              <a:rPr kumimoji="1" lang="en-US" altLang="ja-JP" sz="2000" dirty="0" smtClean="0"/>
              <a:t>4</a:t>
            </a:r>
            <a:r>
              <a:rPr kumimoji="1" lang="ja-JP" altLang="en-US" sz="2000" dirty="0" smtClean="0"/>
              <a:t>の影響を受けているアプリが存在する．</a:t>
            </a:r>
            <a:endParaRPr kumimoji="1" lang="en-US" altLang="ja-JP" sz="2000" dirty="0" smtClean="0"/>
          </a:p>
          <a:p>
            <a:pPr marL="342900" indent="-342900">
              <a:buFont typeface="+mj-lt"/>
              <a:buAutoNum type="arabicPeriod"/>
            </a:pPr>
            <a:r>
              <a:rPr lang="en-US" altLang="ja-JP" sz="2000" dirty="0" smtClean="0"/>
              <a:t>-</a:t>
            </a:r>
            <a:r>
              <a:rPr lang="ja-JP" altLang="en-US" sz="2000" dirty="0" smtClean="0"/>
              <a:t>値には星</a:t>
            </a:r>
            <a:r>
              <a:rPr lang="en-US" altLang="ja-JP" sz="2000" dirty="0" smtClean="0"/>
              <a:t>1</a:t>
            </a:r>
            <a:r>
              <a:rPr lang="ja-JP" altLang="en-US" sz="2000" dirty="0" smtClean="0"/>
              <a:t>・</a:t>
            </a:r>
            <a:r>
              <a:rPr lang="en-US" altLang="ja-JP" sz="2000" dirty="0" smtClean="0"/>
              <a:t>5</a:t>
            </a:r>
            <a:r>
              <a:rPr lang="ja-JP" altLang="en-US" sz="2000" dirty="0" smtClean="0"/>
              <a:t>の影響を受けているアプリが存在する．</a:t>
            </a:r>
            <a:endParaRPr lang="en-US" altLang="ja-JP" sz="2000" dirty="0" smtClean="0"/>
          </a:p>
          <a:p>
            <a:pPr marL="342900" indent="-342900">
              <a:buFont typeface="+mj-lt"/>
              <a:buAutoNum type="arabicPeriod"/>
            </a:pPr>
            <a:endParaRPr kumimoji="1" lang="ja-JP" altLang="en-US" dirty="0"/>
          </a:p>
        </p:txBody>
      </p:sp>
      <p:sp>
        <p:nvSpPr>
          <p:cNvPr id="9" name="下矢印 8"/>
          <p:cNvSpPr/>
          <p:nvPr/>
        </p:nvSpPr>
        <p:spPr>
          <a:xfrm>
            <a:off x="1763688" y="3933056"/>
            <a:ext cx="1080120" cy="936104"/>
          </a:xfrm>
          <a:prstGeom prst="downArrow">
            <a:avLst>
              <a:gd name="adj1" fmla="val 60366"/>
              <a:gd name="adj2" fmla="val 39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43508" y="4876035"/>
            <a:ext cx="5796644" cy="1368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ja-JP" sz="3200" dirty="0" smtClean="0"/>
              <a:t>評価</a:t>
            </a:r>
            <a:r>
              <a:rPr lang="ja-JP" altLang="ja-JP" sz="3200" dirty="0"/>
              <a:t>のゆるさ</a:t>
            </a:r>
            <a:endParaRPr kumimoji="1" lang="ja-JP" altLang="en-US" sz="3200" dirty="0"/>
          </a:p>
        </p:txBody>
      </p:sp>
      <p:sp>
        <p:nvSpPr>
          <p:cNvPr id="12" name="正方形/長方形 11"/>
          <p:cNvSpPr/>
          <p:nvPr/>
        </p:nvSpPr>
        <p:spPr>
          <a:xfrm>
            <a:off x="676852" y="1113306"/>
            <a:ext cx="7855587" cy="461665"/>
          </a:xfrm>
          <a:prstGeom prst="rect">
            <a:avLst/>
          </a:prstGeom>
        </p:spPr>
        <p:txBody>
          <a:bodyPr wrap="square">
            <a:spAutoFit/>
          </a:bodyPr>
          <a:lstStyle/>
          <a:p>
            <a:pPr lvl="0"/>
            <a:r>
              <a:rPr lang="ja-JP" altLang="en-US" sz="2400" dirty="0" smtClean="0">
                <a:solidFill>
                  <a:prstClr val="black"/>
                </a:solidFill>
              </a:rPr>
              <a:t>第</a:t>
            </a:r>
            <a:r>
              <a:rPr lang="en-US" altLang="ja-JP" sz="2400" dirty="0">
                <a:solidFill>
                  <a:prstClr val="black"/>
                </a:solidFill>
              </a:rPr>
              <a:t>2</a:t>
            </a:r>
            <a:r>
              <a:rPr lang="ja-JP" altLang="en-US" sz="2400" dirty="0" smtClean="0">
                <a:solidFill>
                  <a:prstClr val="black"/>
                </a:solidFill>
              </a:rPr>
              <a:t>主成分図</a:t>
            </a:r>
            <a:r>
              <a:rPr lang="ja-JP" altLang="en-US" sz="2400" dirty="0">
                <a:solidFill>
                  <a:prstClr val="black"/>
                </a:solidFill>
              </a:rPr>
              <a:t>の詳細を以下に記載する．</a:t>
            </a:r>
          </a:p>
        </p:txBody>
      </p:sp>
      <p:sp>
        <p:nvSpPr>
          <p:cNvPr id="3" name="スライド番号プレースホルダー 2"/>
          <p:cNvSpPr>
            <a:spLocks noGrp="1"/>
          </p:cNvSpPr>
          <p:nvPr>
            <p:ph type="sldNum" sz="quarter" idx="11"/>
          </p:nvPr>
        </p:nvSpPr>
        <p:spPr/>
        <p:txBody>
          <a:bodyPr/>
          <a:lstStyle/>
          <a:p>
            <a:r>
              <a:rPr kumimoji="1" lang="en-US" altLang="ja-JP" dirty="0" smtClean="0"/>
              <a:t>12</a:t>
            </a:r>
            <a:endParaRPr kumimoji="1" lang="ja-JP" altLang="en-US" dirty="0"/>
          </a:p>
        </p:txBody>
      </p:sp>
    </p:spTree>
    <p:extLst>
      <p:ext uri="{BB962C8B-B14F-4D97-AF65-F5344CB8AC3E}">
        <p14:creationId xmlns:p14="http://schemas.microsoft.com/office/powerpoint/2010/main" val="358812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7467600" cy="724942"/>
          </a:xfrm>
        </p:spPr>
        <p:txBody>
          <a:bodyPr>
            <a:normAutofit/>
          </a:bodyPr>
          <a:lstStyle/>
          <a:p>
            <a:r>
              <a:rPr kumimoji="1" lang="ja-JP" altLang="en-US" sz="4000" dirty="0" smtClean="0"/>
              <a:t>研究結果</a:t>
            </a:r>
            <a:r>
              <a:rPr kumimoji="1" lang="ja-JP" altLang="en-US" sz="2800" dirty="0" smtClean="0"/>
              <a:t>～</a:t>
            </a:r>
            <a:r>
              <a:rPr lang="ja-JP" altLang="en-US" sz="2800" dirty="0"/>
              <a:t>主成分スコア</a:t>
            </a:r>
            <a:r>
              <a:rPr kumimoji="1" lang="ja-JP" altLang="en-US" sz="2800" dirty="0" smtClean="0"/>
              <a:t>～</a:t>
            </a:r>
            <a:endParaRPr kumimoji="1" lang="ja-JP" altLang="en-US" sz="2800" dirty="0"/>
          </a:p>
        </p:txBody>
      </p:sp>
      <p:sp>
        <p:nvSpPr>
          <p:cNvPr id="3" name="正方形/長方形 2"/>
          <p:cNvSpPr/>
          <p:nvPr/>
        </p:nvSpPr>
        <p:spPr>
          <a:xfrm>
            <a:off x="656266" y="1156682"/>
            <a:ext cx="7428637" cy="400110"/>
          </a:xfrm>
          <a:prstGeom prst="rect">
            <a:avLst/>
          </a:prstGeom>
        </p:spPr>
        <p:txBody>
          <a:bodyPr wrap="none">
            <a:spAutoFit/>
          </a:bodyPr>
          <a:lstStyle/>
          <a:p>
            <a:r>
              <a:rPr lang="ja-JP" altLang="en-US" sz="2000" dirty="0" smtClean="0"/>
              <a:t>図</a:t>
            </a:r>
            <a:r>
              <a:rPr lang="en-US" altLang="ja-JP" sz="2000" dirty="0" smtClean="0"/>
              <a:t>1.1</a:t>
            </a:r>
            <a:r>
              <a:rPr lang="ja-JP" altLang="en-US" sz="2000" dirty="0"/>
              <a:t>と</a:t>
            </a:r>
            <a:r>
              <a:rPr lang="ja-JP" altLang="en-US" sz="2000" dirty="0" smtClean="0"/>
              <a:t>図</a:t>
            </a:r>
            <a:r>
              <a:rPr lang="en-US" altLang="ja-JP" sz="2000" dirty="0" smtClean="0"/>
              <a:t>1.2</a:t>
            </a:r>
            <a:r>
              <a:rPr lang="ja-JP" altLang="en-US" sz="2000" dirty="0" smtClean="0"/>
              <a:t>のデータから図</a:t>
            </a:r>
            <a:r>
              <a:rPr lang="en-US" altLang="ja-JP" sz="2000" dirty="0" smtClean="0"/>
              <a:t>1.3</a:t>
            </a:r>
            <a:r>
              <a:rPr lang="ja-JP" altLang="en-US" sz="2000" dirty="0" smtClean="0"/>
              <a:t>の</a:t>
            </a:r>
            <a:r>
              <a:rPr lang="ja-JP" altLang="en-US" sz="2000" dirty="0"/>
              <a:t>主成分スコア</a:t>
            </a:r>
            <a:r>
              <a:rPr lang="ja-JP" altLang="en-US" sz="2000" dirty="0" smtClean="0"/>
              <a:t>の分析結果を記載．</a:t>
            </a:r>
            <a:endParaRPr lang="ja-JP" altLang="en-US" sz="2000" dirty="0"/>
          </a:p>
        </p:txBody>
      </p:sp>
      <p:pic>
        <p:nvPicPr>
          <p:cNvPr id="4" name="図 3" descr="C:\Users\masuda\Desktop\卒業論文\IOSトップ3　主成分.PNG"/>
          <p:cNvPicPr/>
          <p:nvPr/>
        </p:nvPicPr>
        <p:blipFill>
          <a:blip r:embed="rId2">
            <a:extLst>
              <a:ext uri="{28A0092B-C50C-407E-A947-70E740481C1C}">
                <a14:useLocalDpi xmlns:a14="http://schemas.microsoft.com/office/drawing/2010/main" val="0"/>
              </a:ext>
            </a:extLst>
          </a:blip>
          <a:srcRect/>
          <a:stretch>
            <a:fillRect/>
          </a:stretch>
        </p:blipFill>
        <p:spPr bwMode="auto">
          <a:xfrm>
            <a:off x="4716017" y="1655348"/>
            <a:ext cx="3877082" cy="3838490"/>
          </a:xfrm>
          <a:prstGeom prst="rect">
            <a:avLst/>
          </a:prstGeom>
          <a:noFill/>
          <a:ln>
            <a:noFill/>
          </a:ln>
        </p:spPr>
      </p:pic>
      <p:sp>
        <p:nvSpPr>
          <p:cNvPr id="5" name="正方形/長方形 4"/>
          <p:cNvSpPr/>
          <p:nvPr/>
        </p:nvSpPr>
        <p:spPr>
          <a:xfrm>
            <a:off x="5730961" y="5342437"/>
            <a:ext cx="2069797" cy="369332"/>
          </a:xfrm>
          <a:prstGeom prst="rect">
            <a:avLst/>
          </a:prstGeom>
        </p:spPr>
        <p:txBody>
          <a:bodyPr wrap="none">
            <a:spAutoFit/>
          </a:bodyPr>
          <a:lstStyle/>
          <a:p>
            <a:pPr algn="ctr"/>
            <a:r>
              <a:rPr lang="ja-JP" altLang="en-US" dirty="0" smtClean="0"/>
              <a:t>図</a:t>
            </a:r>
            <a:r>
              <a:rPr lang="en-US" altLang="ja-JP" dirty="0" smtClean="0"/>
              <a:t>1.5 </a:t>
            </a:r>
            <a:r>
              <a:rPr lang="ja-JP" altLang="en-US" dirty="0" smtClean="0"/>
              <a:t>主成分スコア</a:t>
            </a:r>
            <a:endParaRPr lang="ja-JP" altLang="en-US" dirty="0"/>
          </a:p>
        </p:txBody>
      </p:sp>
      <p:sp>
        <p:nvSpPr>
          <p:cNvPr id="10" name="テキスト ボックス 9"/>
          <p:cNvSpPr txBox="1"/>
          <p:nvPr/>
        </p:nvSpPr>
        <p:spPr>
          <a:xfrm>
            <a:off x="539552" y="5357826"/>
            <a:ext cx="3744416" cy="707886"/>
          </a:xfrm>
          <a:prstGeom prst="rect">
            <a:avLst/>
          </a:prstGeom>
          <a:noFill/>
        </p:spPr>
        <p:txBody>
          <a:bodyPr wrap="square" rtlCol="0">
            <a:spAutoFit/>
          </a:bodyPr>
          <a:lstStyle/>
          <a:p>
            <a:r>
              <a:rPr kumimoji="1" lang="ja-JP" altLang="en-US" sz="2000" dirty="0" smtClean="0"/>
              <a:t>　定義した軸に従い</a:t>
            </a:r>
            <a:r>
              <a:rPr kumimoji="1" lang="ja-JP" altLang="en-US" sz="2000" dirty="0" smtClean="0"/>
              <a:t>，アプリ</a:t>
            </a:r>
            <a:r>
              <a:rPr kumimoji="1" lang="ja-JP" altLang="en-US" sz="2000" dirty="0" smtClean="0"/>
              <a:t>に着目する．</a:t>
            </a:r>
            <a:endParaRPr kumimoji="1" lang="ja-JP" altLang="en-US" sz="2000" dirty="0"/>
          </a:p>
        </p:txBody>
      </p:sp>
      <p:sp>
        <p:nvSpPr>
          <p:cNvPr id="11" name="角丸四角形 10"/>
          <p:cNvSpPr/>
          <p:nvPr/>
        </p:nvSpPr>
        <p:spPr>
          <a:xfrm>
            <a:off x="160751" y="2481193"/>
            <a:ext cx="4555266" cy="26759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800" dirty="0"/>
              <a:t>横軸：多くの人に好かれないアプリ</a:t>
            </a:r>
          </a:p>
          <a:p>
            <a:r>
              <a:rPr lang="ja-JP" altLang="en-US" sz="2800" dirty="0"/>
              <a:t>縦軸：評価のゆるさ</a:t>
            </a:r>
          </a:p>
        </p:txBody>
      </p:sp>
      <p:sp>
        <p:nvSpPr>
          <p:cNvPr id="12" name="角丸四角形 11"/>
          <p:cNvSpPr/>
          <p:nvPr/>
        </p:nvSpPr>
        <p:spPr>
          <a:xfrm>
            <a:off x="539552" y="1834861"/>
            <a:ext cx="2539042" cy="6463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t>軸の定義</a:t>
            </a:r>
            <a:endParaRPr kumimoji="1" lang="ja-JP" altLang="en-US" sz="2800" dirty="0"/>
          </a:p>
        </p:txBody>
      </p:sp>
      <p:cxnSp>
        <p:nvCxnSpPr>
          <p:cNvPr id="8" name="直線コネクタ 7"/>
          <p:cNvCxnSpPr/>
          <p:nvPr/>
        </p:nvCxnSpPr>
        <p:spPr>
          <a:xfrm>
            <a:off x="6185388" y="1988840"/>
            <a:ext cx="0" cy="3168352"/>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15" name="直線コネクタ 14"/>
          <p:cNvCxnSpPr/>
          <p:nvPr/>
        </p:nvCxnSpPr>
        <p:spPr>
          <a:xfrm>
            <a:off x="5220072" y="4005064"/>
            <a:ext cx="3024336" cy="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18" name="フローチャート : 結合子 17"/>
          <p:cNvSpPr/>
          <p:nvPr/>
        </p:nvSpPr>
        <p:spPr>
          <a:xfrm>
            <a:off x="5540166" y="4654375"/>
            <a:ext cx="216024" cy="211551"/>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 結合子 18"/>
          <p:cNvSpPr/>
          <p:nvPr/>
        </p:nvSpPr>
        <p:spPr>
          <a:xfrm>
            <a:off x="5651588" y="3414234"/>
            <a:ext cx="216024" cy="1564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1"/>
          </p:nvPr>
        </p:nvSpPr>
        <p:spPr/>
        <p:txBody>
          <a:bodyPr/>
          <a:lstStyle/>
          <a:p>
            <a:r>
              <a:rPr kumimoji="1" lang="en-US" altLang="ja-JP" dirty="0" smtClean="0"/>
              <a:t>13</a:t>
            </a:r>
            <a:endParaRPr kumimoji="1" lang="ja-JP" altLang="en-US" dirty="0"/>
          </a:p>
        </p:txBody>
      </p:sp>
    </p:spTree>
    <p:extLst>
      <p:ext uri="{BB962C8B-B14F-4D97-AF65-F5344CB8AC3E}">
        <p14:creationId xmlns:p14="http://schemas.microsoft.com/office/powerpoint/2010/main" val="2244756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研究</a:t>
            </a:r>
            <a:r>
              <a:rPr lang="ja-JP" altLang="en-US" sz="4000" dirty="0"/>
              <a:t>結果</a:t>
            </a:r>
            <a:r>
              <a:rPr lang="ja-JP" altLang="en-US" sz="2800" dirty="0"/>
              <a:t>～第１成分と評価の相関図～</a:t>
            </a:r>
            <a:endParaRPr kumimoji="1" lang="ja-JP" altLang="en-US" sz="2800" dirty="0"/>
          </a:p>
        </p:txBody>
      </p:sp>
      <p:sp>
        <p:nvSpPr>
          <p:cNvPr id="5" name="テキスト ボックス 4"/>
          <p:cNvSpPr txBox="1"/>
          <p:nvPr/>
        </p:nvSpPr>
        <p:spPr>
          <a:xfrm>
            <a:off x="3131840" y="5805264"/>
            <a:ext cx="3456383" cy="369332"/>
          </a:xfrm>
          <a:prstGeom prst="rect">
            <a:avLst/>
          </a:prstGeom>
          <a:noFill/>
        </p:spPr>
        <p:txBody>
          <a:bodyPr wrap="square" rtlCol="0">
            <a:spAutoFit/>
          </a:bodyPr>
          <a:lstStyle/>
          <a:p>
            <a:r>
              <a:rPr kumimoji="1" lang="ja-JP" altLang="en-US" dirty="0" smtClean="0"/>
              <a:t>図</a:t>
            </a:r>
            <a:r>
              <a:rPr kumimoji="1" lang="en-US" altLang="ja-JP" dirty="0" smtClean="0"/>
              <a:t>1.6</a:t>
            </a:r>
            <a:r>
              <a:rPr lang="ja-JP" altLang="en-US" dirty="0" smtClean="0"/>
              <a:t> 第</a:t>
            </a:r>
            <a:r>
              <a:rPr lang="en-US" altLang="ja-JP" dirty="0" smtClean="0"/>
              <a:t>1</a:t>
            </a:r>
            <a:r>
              <a:rPr lang="ja-JP" altLang="en-US" dirty="0" smtClean="0"/>
              <a:t>主成分と平均の相関図</a:t>
            </a:r>
            <a:endParaRPr kumimoji="1" lang="ja-JP" altLang="en-US" dirty="0"/>
          </a:p>
        </p:txBody>
      </p:sp>
      <p:pic>
        <p:nvPicPr>
          <p:cNvPr id="1026" name="Picture 2" descr="C:\Users\masuda\Desktop\卒業論文\IOSトップ5　主成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8035744" cy="4536504"/>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1"/>
          </p:nvPr>
        </p:nvSpPr>
        <p:spPr/>
        <p:txBody>
          <a:bodyPr/>
          <a:lstStyle/>
          <a:p>
            <a:r>
              <a:rPr kumimoji="1" lang="en-US" altLang="ja-JP" dirty="0" smtClean="0"/>
              <a:t>14</a:t>
            </a:r>
            <a:endParaRPr kumimoji="1" lang="ja-JP" altLang="en-US" dirty="0"/>
          </a:p>
        </p:txBody>
      </p:sp>
    </p:spTree>
    <p:extLst>
      <p:ext uri="{BB962C8B-B14F-4D97-AF65-F5344CB8AC3E}">
        <p14:creationId xmlns:p14="http://schemas.microsoft.com/office/powerpoint/2010/main" val="2817368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010734" cy="634082"/>
          </a:xfrm>
        </p:spPr>
        <p:txBody>
          <a:bodyPr>
            <a:noAutofit/>
          </a:bodyPr>
          <a:lstStyle/>
          <a:p>
            <a:r>
              <a:rPr kumimoji="1" lang="ja-JP" altLang="en-US" sz="4000" dirty="0" smtClean="0"/>
              <a:t>研究</a:t>
            </a:r>
            <a:r>
              <a:rPr lang="ja-JP" altLang="en-US" sz="4000" dirty="0"/>
              <a:t>結果</a:t>
            </a:r>
            <a:r>
              <a:rPr lang="ja-JP" altLang="en-US" sz="2800" dirty="0"/>
              <a:t>～第</a:t>
            </a:r>
            <a:r>
              <a:rPr lang="en-US" altLang="ja-JP" sz="2800" dirty="0"/>
              <a:t>2</a:t>
            </a:r>
            <a:r>
              <a:rPr lang="ja-JP" altLang="en-US" sz="2800" dirty="0"/>
              <a:t>主成分と相関図の</a:t>
            </a:r>
            <a:r>
              <a:rPr lang="ja-JP" altLang="en-US" sz="2800" dirty="0" smtClean="0"/>
              <a:t>まとめ～</a:t>
            </a:r>
            <a:endParaRPr kumimoji="1" lang="ja-JP" altLang="en-US" sz="2800" dirty="0"/>
          </a:p>
        </p:txBody>
      </p:sp>
      <p:sp>
        <p:nvSpPr>
          <p:cNvPr id="4" name="テキスト ボックス 3"/>
          <p:cNvSpPr txBox="1"/>
          <p:nvPr/>
        </p:nvSpPr>
        <p:spPr>
          <a:xfrm>
            <a:off x="5011551" y="4998640"/>
            <a:ext cx="3456383" cy="369332"/>
          </a:xfrm>
          <a:prstGeom prst="rect">
            <a:avLst/>
          </a:prstGeom>
          <a:noFill/>
        </p:spPr>
        <p:txBody>
          <a:bodyPr wrap="square" rtlCol="0">
            <a:spAutoFit/>
          </a:bodyPr>
          <a:lstStyle/>
          <a:p>
            <a:r>
              <a:rPr kumimoji="1" lang="ja-JP" altLang="en-US" dirty="0" smtClean="0"/>
              <a:t>図</a:t>
            </a:r>
            <a:r>
              <a:rPr kumimoji="1" lang="en-US" altLang="ja-JP" dirty="0" smtClean="0"/>
              <a:t>1.6</a:t>
            </a:r>
            <a:r>
              <a:rPr lang="ja-JP" altLang="en-US" dirty="0" smtClean="0"/>
              <a:t> 第</a:t>
            </a:r>
            <a:r>
              <a:rPr lang="en-US" altLang="ja-JP" dirty="0" smtClean="0"/>
              <a:t>2</a:t>
            </a:r>
            <a:r>
              <a:rPr lang="ja-JP" altLang="en-US" dirty="0" smtClean="0"/>
              <a:t>主成分と平均の相関図</a:t>
            </a:r>
            <a:endParaRPr kumimoji="1" lang="ja-JP" altLang="en-US" dirty="0"/>
          </a:p>
        </p:txBody>
      </p:sp>
      <p:sp>
        <p:nvSpPr>
          <p:cNvPr id="8" name="角丸四角形 7"/>
          <p:cNvSpPr/>
          <p:nvPr/>
        </p:nvSpPr>
        <p:spPr>
          <a:xfrm>
            <a:off x="679046" y="1440644"/>
            <a:ext cx="3312368" cy="5175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読み取れるデータ</a:t>
            </a:r>
            <a:endParaRPr kumimoji="1" lang="ja-JP" altLang="en-US" sz="2400" dirty="0"/>
          </a:p>
        </p:txBody>
      </p:sp>
      <p:sp>
        <p:nvSpPr>
          <p:cNvPr id="9" name="角丸四角形 8"/>
          <p:cNvSpPr/>
          <p:nvPr/>
        </p:nvSpPr>
        <p:spPr>
          <a:xfrm>
            <a:off x="499026" y="1958242"/>
            <a:ext cx="3672408" cy="39173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endParaRPr kumimoji="1" lang="en-US" altLang="ja-JP" dirty="0" smtClean="0"/>
          </a:p>
          <a:p>
            <a:pPr marL="342900" indent="-342900">
              <a:buFont typeface="+mj-lt"/>
              <a:buAutoNum type="arabicPeriod"/>
            </a:pPr>
            <a:r>
              <a:rPr lang="en-US" altLang="ja-JP" sz="2400" dirty="0" smtClean="0"/>
              <a:t>+</a:t>
            </a:r>
            <a:r>
              <a:rPr lang="ja-JP" altLang="en-US" sz="2400" dirty="0" err="1" smtClean="0"/>
              <a:t>，</a:t>
            </a:r>
            <a:r>
              <a:rPr lang="en-US" altLang="ja-JP" sz="2400" dirty="0" smtClean="0"/>
              <a:t>-</a:t>
            </a:r>
            <a:r>
              <a:rPr lang="ja-JP" altLang="en-US" sz="2400" dirty="0" smtClean="0"/>
              <a:t>値どちらもアプリ数に変化ない．</a:t>
            </a:r>
            <a:endParaRPr lang="en-US" altLang="ja-JP" sz="2400" dirty="0" smtClean="0"/>
          </a:p>
          <a:p>
            <a:pPr marL="342900" indent="-342900">
              <a:buFont typeface="+mj-lt"/>
              <a:buAutoNum type="arabicPeriod"/>
            </a:pPr>
            <a:r>
              <a:rPr lang="ja-JP" altLang="en-US" sz="2400" dirty="0" smtClean="0"/>
              <a:t>第</a:t>
            </a:r>
            <a:r>
              <a:rPr lang="en-US" altLang="ja-JP" sz="2400" dirty="0" smtClean="0"/>
              <a:t>2</a:t>
            </a:r>
            <a:r>
              <a:rPr lang="ja-JP" altLang="en-US" sz="2400" dirty="0" smtClean="0"/>
              <a:t>主成分で平均的が多い．</a:t>
            </a:r>
            <a:endParaRPr lang="en-US" altLang="ja-JP" sz="2400" dirty="0" smtClean="0"/>
          </a:p>
          <a:p>
            <a:pPr marL="342900" indent="-342900">
              <a:buFont typeface="+mj-lt"/>
              <a:buAutoNum type="arabicPeriod"/>
            </a:pPr>
            <a:r>
              <a:rPr lang="ja-JP" altLang="en-US" sz="2400" dirty="0" smtClean="0"/>
              <a:t>高評価なアプリが多い．</a:t>
            </a:r>
            <a:endParaRPr lang="en-US" altLang="ja-JP" sz="2000" dirty="0" smtClean="0"/>
          </a:p>
          <a:p>
            <a:pPr marL="342900" indent="-342900">
              <a:buFont typeface="+mj-lt"/>
              <a:buAutoNum type="arabicPeriod"/>
            </a:pPr>
            <a:r>
              <a:rPr lang="ja-JP" altLang="en-US" sz="2400" dirty="0"/>
              <a:t>ばらばらな相関図である．</a:t>
            </a:r>
            <a:endParaRPr lang="en-US" altLang="ja-JP" sz="2400" dirty="0"/>
          </a:p>
          <a:p>
            <a:endParaRPr lang="en-US" altLang="ja-JP" sz="2000" dirty="0" smtClean="0"/>
          </a:p>
          <a:p>
            <a:pPr marL="342900" indent="-342900">
              <a:buFont typeface="+mj-lt"/>
              <a:buAutoNum type="arabicPeriod"/>
            </a:pPr>
            <a:endParaRPr kumimoji="1" lang="ja-JP" altLang="en-US" dirty="0"/>
          </a:p>
        </p:txBody>
      </p:sp>
      <p:pic>
        <p:nvPicPr>
          <p:cNvPr id="2050" name="Picture 2" descr="C:\Users\masuda\Desktop\卒業論文\IOSトップ4主成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7" y="1124744"/>
            <a:ext cx="4248471"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1"/>
          </p:nvPr>
        </p:nvSpPr>
        <p:spPr/>
        <p:txBody>
          <a:bodyPr/>
          <a:lstStyle/>
          <a:p>
            <a:r>
              <a:rPr kumimoji="1" lang="en-US" altLang="ja-JP" dirty="0" smtClean="0"/>
              <a:t>15</a:t>
            </a:r>
            <a:endParaRPr kumimoji="1" lang="ja-JP" altLang="en-US" dirty="0"/>
          </a:p>
        </p:txBody>
      </p:sp>
    </p:spTree>
    <p:extLst>
      <p:ext uri="{BB962C8B-B14F-4D97-AF65-F5344CB8AC3E}">
        <p14:creationId xmlns:p14="http://schemas.microsoft.com/office/powerpoint/2010/main" val="2840028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本研究結果</a:t>
            </a:r>
            <a:endParaRPr kumimoji="1" lang="ja-JP" altLang="en-US" sz="4000" dirty="0"/>
          </a:p>
        </p:txBody>
      </p:sp>
      <p:sp>
        <p:nvSpPr>
          <p:cNvPr id="4" name="角丸四角形 3"/>
          <p:cNvSpPr/>
          <p:nvPr/>
        </p:nvSpPr>
        <p:spPr>
          <a:xfrm>
            <a:off x="467544" y="1844824"/>
            <a:ext cx="7560840" cy="33123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ja-JP" altLang="ja-JP" sz="2400" dirty="0"/>
              <a:t>アプリの評価は星</a:t>
            </a:r>
            <a:r>
              <a:rPr lang="en-US" altLang="ja-JP" sz="2400" dirty="0" smtClean="0"/>
              <a:t>1</a:t>
            </a:r>
            <a:r>
              <a:rPr lang="ja-JP" altLang="ja-JP" sz="2400" dirty="0" smtClean="0"/>
              <a:t>と</a:t>
            </a:r>
            <a:r>
              <a:rPr lang="ja-JP" altLang="ja-JP" sz="2400" dirty="0"/>
              <a:t>星</a:t>
            </a:r>
            <a:r>
              <a:rPr lang="en-US" altLang="ja-JP" sz="2400" dirty="0" smtClean="0"/>
              <a:t>5</a:t>
            </a:r>
            <a:r>
              <a:rPr lang="ja-JP" altLang="ja-JP" sz="2400" dirty="0" smtClean="0"/>
              <a:t>を</a:t>
            </a:r>
            <a:r>
              <a:rPr lang="ja-JP" altLang="ja-JP" sz="2400" dirty="0"/>
              <a:t>重視する見方とそれぞれの星の影響度に分けられることがわかった</a:t>
            </a:r>
            <a:r>
              <a:rPr lang="ja-JP" altLang="ja-JP" sz="2400" dirty="0" smtClean="0"/>
              <a:t>．</a:t>
            </a:r>
            <a:endParaRPr lang="en-US" altLang="ja-JP" sz="2400" dirty="0" smtClean="0"/>
          </a:p>
          <a:p>
            <a:pPr marL="342900" indent="-342900">
              <a:buFont typeface="+mj-lt"/>
              <a:buAutoNum type="arabicPeriod"/>
            </a:pPr>
            <a:r>
              <a:rPr lang="ja-JP" altLang="ja-JP" sz="2400" dirty="0" smtClean="0"/>
              <a:t>評価値</a:t>
            </a:r>
            <a:r>
              <a:rPr lang="ja-JP" altLang="ja-JP" sz="2400" dirty="0"/>
              <a:t>の平均とよく相関する第</a:t>
            </a:r>
            <a:r>
              <a:rPr lang="en-US" altLang="ja-JP" sz="2400" dirty="0"/>
              <a:t>1</a:t>
            </a:r>
            <a:r>
              <a:rPr lang="ja-JP" altLang="ja-JP" sz="2400" dirty="0"/>
              <a:t>主成分スコアはアプリ評価の新たな視点とは</a:t>
            </a:r>
            <a:r>
              <a:rPr lang="ja-JP" altLang="ja-JP" sz="2400" dirty="0" smtClean="0"/>
              <a:t>ならない</a:t>
            </a:r>
            <a:r>
              <a:rPr lang="ja-JP" altLang="en-US" sz="2400" dirty="0" smtClean="0"/>
              <a:t>．</a:t>
            </a:r>
            <a:endParaRPr lang="en-US" altLang="ja-JP" sz="2400" dirty="0"/>
          </a:p>
          <a:p>
            <a:pPr marL="342900" indent="-342900">
              <a:buFont typeface="+mj-lt"/>
              <a:buAutoNum type="arabicPeriod"/>
            </a:pPr>
            <a:r>
              <a:rPr lang="ja-JP" altLang="ja-JP" sz="2400" dirty="0" smtClean="0"/>
              <a:t>評価値</a:t>
            </a:r>
            <a:r>
              <a:rPr lang="ja-JP" altLang="ja-JP" sz="2400" dirty="0"/>
              <a:t>の平均と相関しない第</a:t>
            </a:r>
            <a:r>
              <a:rPr lang="en-US" altLang="ja-JP" sz="2400" dirty="0"/>
              <a:t>2</a:t>
            </a:r>
            <a:r>
              <a:rPr lang="ja-JP" altLang="ja-JP" sz="2400" dirty="0"/>
              <a:t>主成分は，アプリ評価の新しい視点になることが期待</a:t>
            </a:r>
            <a:r>
              <a:rPr lang="ja-JP" altLang="ja-JP" sz="2400" dirty="0" smtClean="0"/>
              <a:t>できる</a:t>
            </a:r>
            <a:r>
              <a:rPr lang="ja-JP" altLang="en-US" sz="2400" dirty="0" smtClean="0"/>
              <a:t>．</a:t>
            </a:r>
            <a:endParaRPr kumimoji="1" lang="ja-JP" altLang="en-US" sz="2400" dirty="0"/>
          </a:p>
        </p:txBody>
      </p:sp>
      <p:sp>
        <p:nvSpPr>
          <p:cNvPr id="3" name="スライド番号プレースホルダー 2"/>
          <p:cNvSpPr>
            <a:spLocks noGrp="1"/>
          </p:cNvSpPr>
          <p:nvPr>
            <p:ph type="sldNum" sz="quarter" idx="11"/>
          </p:nvPr>
        </p:nvSpPr>
        <p:spPr/>
        <p:txBody>
          <a:bodyPr/>
          <a:lstStyle/>
          <a:p>
            <a:r>
              <a:rPr kumimoji="1" lang="en-US" altLang="ja-JP" dirty="0" smtClean="0"/>
              <a:t>16</a:t>
            </a:r>
            <a:endParaRPr kumimoji="1" lang="ja-JP" altLang="en-US" dirty="0"/>
          </a:p>
        </p:txBody>
      </p:sp>
    </p:spTree>
    <p:extLst>
      <p:ext uri="{BB962C8B-B14F-4D97-AF65-F5344CB8AC3E}">
        <p14:creationId xmlns:p14="http://schemas.microsoft.com/office/powerpoint/2010/main" val="405254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考察</a:t>
            </a:r>
            <a:endParaRPr kumimoji="1" lang="ja-JP" altLang="en-US" sz="4000" dirty="0"/>
          </a:p>
        </p:txBody>
      </p:sp>
      <p:sp>
        <p:nvSpPr>
          <p:cNvPr id="3" name="角丸四角形 2"/>
          <p:cNvSpPr/>
          <p:nvPr/>
        </p:nvSpPr>
        <p:spPr>
          <a:xfrm>
            <a:off x="977663" y="1107976"/>
            <a:ext cx="6840760" cy="18722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ja-JP" altLang="ja-JP" sz="2400" dirty="0">
                <a:latin typeface="Times New Roman"/>
                <a:ea typeface="ＭＳ 明朝"/>
                <a:cs typeface="Times New Roman"/>
              </a:rPr>
              <a:t>個々のユーザからのアプリへの</a:t>
            </a:r>
            <a:r>
              <a:rPr lang="ja-JP" altLang="ja-JP" sz="2400" dirty="0" smtClean="0">
                <a:latin typeface="Times New Roman"/>
                <a:ea typeface="ＭＳ 明朝"/>
                <a:cs typeface="Times New Roman"/>
              </a:rPr>
              <a:t>評価</a:t>
            </a:r>
            <a:endParaRPr lang="en-US" altLang="ja-JP" sz="2400" dirty="0">
              <a:latin typeface="Times New Roman"/>
              <a:ea typeface="ＭＳ 明朝"/>
              <a:cs typeface="Times New Roman"/>
            </a:endParaRPr>
          </a:p>
          <a:p>
            <a:pPr marL="342900" indent="-342900">
              <a:buFont typeface="+mj-lt"/>
              <a:buAutoNum type="arabicPeriod"/>
            </a:pPr>
            <a:r>
              <a:rPr lang="ja-JP" altLang="ja-JP" sz="2400" dirty="0" smtClean="0">
                <a:latin typeface="Times New Roman"/>
                <a:ea typeface="ＭＳ 明朝"/>
                <a:cs typeface="Times New Roman"/>
              </a:rPr>
              <a:t>評価値</a:t>
            </a:r>
            <a:r>
              <a:rPr lang="ja-JP" altLang="ja-JP" sz="2400" dirty="0">
                <a:latin typeface="Times New Roman"/>
                <a:ea typeface="ＭＳ 明朝"/>
                <a:cs typeface="Times New Roman"/>
              </a:rPr>
              <a:t>の単純な</a:t>
            </a:r>
            <a:r>
              <a:rPr lang="ja-JP" altLang="ja-JP" sz="2400" dirty="0" smtClean="0">
                <a:latin typeface="Times New Roman"/>
                <a:ea typeface="ＭＳ 明朝"/>
                <a:cs typeface="Times New Roman"/>
              </a:rPr>
              <a:t>平均</a:t>
            </a:r>
            <a:endParaRPr lang="en-US" altLang="ja-JP" sz="2400" dirty="0" smtClean="0">
              <a:latin typeface="Times New Roman"/>
              <a:ea typeface="ＭＳ 明朝"/>
              <a:cs typeface="Times New Roman"/>
            </a:endParaRPr>
          </a:p>
          <a:p>
            <a:pPr marL="342900" indent="-342900">
              <a:buFont typeface="+mj-lt"/>
              <a:buAutoNum type="arabicPeriod"/>
            </a:pPr>
            <a:r>
              <a:rPr lang="ja-JP" altLang="ja-JP" sz="2400" dirty="0" smtClean="0">
                <a:latin typeface="Times New Roman"/>
                <a:ea typeface="ＭＳ 明朝"/>
                <a:cs typeface="Times New Roman"/>
              </a:rPr>
              <a:t>アプリ</a:t>
            </a:r>
            <a:r>
              <a:rPr lang="ja-JP" altLang="ja-JP" sz="2400" dirty="0">
                <a:latin typeface="Times New Roman"/>
                <a:ea typeface="ＭＳ 明朝"/>
                <a:cs typeface="Times New Roman"/>
              </a:rPr>
              <a:t>を評価する指標があり得る</a:t>
            </a:r>
            <a:r>
              <a:rPr lang="ja-JP" altLang="ja-JP" sz="2400" dirty="0" smtClean="0">
                <a:latin typeface="Times New Roman"/>
                <a:ea typeface="ＭＳ 明朝"/>
                <a:cs typeface="Times New Roman"/>
              </a:rPr>
              <a:t>こと</a:t>
            </a:r>
            <a:endParaRPr kumimoji="1" lang="ja-JP" altLang="en-US" sz="2400" dirty="0"/>
          </a:p>
        </p:txBody>
      </p:sp>
      <p:sp>
        <p:nvSpPr>
          <p:cNvPr id="5" name="下矢印 4"/>
          <p:cNvSpPr/>
          <p:nvPr/>
        </p:nvSpPr>
        <p:spPr>
          <a:xfrm>
            <a:off x="3563888" y="2980184"/>
            <a:ext cx="1944216" cy="65645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角丸四角形 5"/>
          <p:cNvSpPr/>
          <p:nvPr/>
        </p:nvSpPr>
        <p:spPr>
          <a:xfrm>
            <a:off x="1043259" y="3633507"/>
            <a:ext cx="6840760"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ユーザ目線の開発が可能</a:t>
            </a:r>
            <a:endParaRPr kumimoji="1" lang="ja-JP" altLang="en-US" sz="2400" dirty="0"/>
          </a:p>
        </p:txBody>
      </p:sp>
      <p:sp>
        <p:nvSpPr>
          <p:cNvPr id="7" name="下矢印 6"/>
          <p:cNvSpPr/>
          <p:nvPr/>
        </p:nvSpPr>
        <p:spPr>
          <a:xfrm>
            <a:off x="3576149" y="4137563"/>
            <a:ext cx="1944216" cy="65645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角丸四角形 7"/>
          <p:cNvSpPr/>
          <p:nvPr/>
        </p:nvSpPr>
        <p:spPr>
          <a:xfrm>
            <a:off x="683568" y="4816782"/>
            <a:ext cx="7416823" cy="1780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t>ターゲットとなるユーザからの評価</a:t>
            </a:r>
            <a:r>
              <a:rPr lang="ja-JP" altLang="en-US" sz="3200" dirty="0" smtClean="0"/>
              <a:t>を開発</a:t>
            </a:r>
            <a:endParaRPr lang="en-US" altLang="ja-JP" sz="3200" dirty="0" smtClean="0"/>
          </a:p>
          <a:p>
            <a:pPr algn="ctr"/>
            <a:r>
              <a:rPr lang="ja-JP" altLang="en-US" sz="3200" dirty="0" smtClean="0"/>
              <a:t>に</a:t>
            </a:r>
            <a:r>
              <a:rPr lang="ja-JP" altLang="en-US" sz="3200" dirty="0"/>
              <a:t>生かしやすくなること</a:t>
            </a:r>
            <a:endParaRPr kumimoji="1" lang="ja-JP" altLang="en-US" sz="3200" dirty="0"/>
          </a:p>
        </p:txBody>
      </p:sp>
      <p:sp>
        <p:nvSpPr>
          <p:cNvPr id="4" name="スライド番号プレースホルダー 3"/>
          <p:cNvSpPr>
            <a:spLocks noGrp="1"/>
          </p:cNvSpPr>
          <p:nvPr>
            <p:ph type="sldNum" sz="quarter" idx="11"/>
          </p:nvPr>
        </p:nvSpPr>
        <p:spPr/>
        <p:txBody>
          <a:bodyPr/>
          <a:lstStyle/>
          <a:p>
            <a:r>
              <a:rPr kumimoji="1" lang="en-US" altLang="ja-JP" dirty="0" smtClean="0"/>
              <a:t>17</a:t>
            </a:r>
            <a:endParaRPr kumimoji="1" lang="ja-JP" altLang="en-US" dirty="0"/>
          </a:p>
        </p:txBody>
      </p:sp>
    </p:spTree>
    <p:extLst>
      <p:ext uri="{BB962C8B-B14F-4D97-AF65-F5344CB8AC3E}">
        <p14:creationId xmlns:p14="http://schemas.microsoft.com/office/powerpoint/2010/main" val="6477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7467600" cy="1143000"/>
          </a:xfrm>
        </p:spPr>
        <p:txBody>
          <a:bodyPr>
            <a:normAutofit/>
          </a:bodyPr>
          <a:lstStyle/>
          <a:p>
            <a:r>
              <a:rPr kumimoji="1" lang="ja-JP" altLang="en-US" sz="4000" dirty="0" smtClean="0"/>
              <a:t>目次</a:t>
            </a:r>
            <a:endParaRPr kumimoji="1" lang="ja-JP" altLang="en-US" sz="4000" dirty="0"/>
          </a:p>
        </p:txBody>
      </p:sp>
      <p:sp>
        <p:nvSpPr>
          <p:cNvPr id="3" name="コンテンツ プレースホルダー 2"/>
          <p:cNvSpPr>
            <a:spLocks noGrp="1"/>
          </p:cNvSpPr>
          <p:nvPr>
            <p:ph sz="quarter" idx="1"/>
          </p:nvPr>
        </p:nvSpPr>
        <p:spPr/>
        <p:txBody>
          <a:bodyPr/>
          <a:lstStyle/>
          <a:p>
            <a:pPr marL="457200" indent="-457200">
              <a:buFont typeface="+mj-lt"/>
              <a:buAutoNum type="arabicPeriod"/>
            </a:pPr>
            <a:r>
              <a:rPr lang="ja-JP" altLang="en-US" sz="4000" dirty="0" smtClean="0">
                <a:latin typeface="+mj-ea"/>
                <a:ea typeface="+mj-ea"/>
              </a:rPr>
              <a:t>研究背景</a:t>
            </a:r>
            <a:endParaRPr lang="en-US" altLang="ja-JP" sz="4000" dirty="0" smtClean="0">
              <a:latin typeface="+mj-ea"/>
              <a:ea typeface="+mj-ea"/>
            </a:endParaRPr>
          </a:p>
          <a:p>
            <a:pPr marL="457200" indent="-457200">
              <a:buFont typeface="+mj-lt"/>
              <a:buAutoNum type="arabicPeriod"/>
            </a:pPr>
            <a:r>
              <a:rPr lang="ja-JP" altLang="en-US" sz="4000" dirty="0" smtClean="0">
                <a:latin typeface="+mj-ea"/>
                <a:ea typeface="+mj-ea"/>
              </a:rPr>
              <a:t>研究目的</a:t>
            </a:r>
            <a:endParaRPr lang="en-US" altLang="ja-JP" sz="4000" dirty="0" smtClean="0">
              <a:latin typeface="+mj-ea"/>
              <a:ea typeface="+mj-ea"/>
            </a:endParaRPr>
          </a:p>
          <a:p>
            <a:pPr marL="457200" indent="-457200">
              <a:buFont typeface="+mj-lt"/>
              <a:buAutoNum type="arabicPeriod"/>
            </a:pPr>
            <a:r>
              <a:rPr lang="ja-JP" altLang="en-US" sz="4000" dirty="0">
                <a:latin typeface="+mj-ea"/>
                <a:ea typeface="+mj-ea"/>
              </a:rPr>
              <a:t>研究</a:t>
            </a:r>
            <a:r>
              <a:rPr lang="ja-JP" altLang="en-US" sz="4000" dirty="0" smtClean="0">
                <a:latin typeface="+mj-ea"/>
                <a:ea typeface="+mj-ea"/>
              </a:rPr>
              <a:t>方法</a:t>
            </a:r>
            <a:endParaRPr lang="en-US" altLang="ja-JP" sz="4000" dirty="0" smtClean="0">
              <a:latin typeface="+mj-ea"/>
              <a:ea typeface="+mj-ea"/>
            </a:endParaRPr>
          </a:p>
          <a:p>
            <a:pPr marL="457200" indent="-457200">
              <a:buFont typeface="+mj-lt"/>
              <a:buAutoNum type="arabicPeriod"/>
            </a:pPr>
            <a:r>
              <a:rPr lang="ja-JP" altLang="en-US" sz="4000" dirty="0" smtClean="0">
                <a:latin typeface="+mj-ea"/>
                <a:ea typeface="+mj-ea"/>
              </a:rPr>
              <a:t>研究結果</a:t>
            </a:r>
            <a:endParaRPr lang="en-US" altLang="ja-JP" sz="4000" dirty="0" smtClean="0">
              <a:latin typeface="+mj-ea"/>
              <a:ea typeface="+mj-ea"/>
            </a:endParaRPr>
          </a:p>
          <a:p>
            <a:pPr marL="457200" indent="-457200">
              <a:buFont typeface="+mj-lt"/>
              <a:buAutoNum type="arabicPeriod"/>
            </a:pPr>
            <a:r>
              <a:rPr lang="ja-JP" altLang="en-US" sz="4000" dirty="0" smtClean="0">
                <a:latin typeface="+mj-ea"/>
                <a:ea typeface="+mj-ea"/>
              </a:rPr>
              <a:t>本研究のまとめ</a:t>
            </a:r>
            <a:endParaRPr lang="en-US" altLang="ja-JP" sz="4000" dirty="0" smtClean="0">
              <a:latin typeface="+mj-ea"/>
              <a:ea typeface="+mj-ea"/>
            </a:endParaRPr>
          </a:p>
          <a:p>
            <a:pPr marL="457200" indent="-457200">
              <a:buFont typeface="+mj-lt"/>
              <a:buAutoNum type="arabicPeriod"/>
            </a:pPr>
            <a:r>
              <a:rPr lang="ja-JP" altLang="en-US" sz="4000" dirty="0">
                <a:latin typeface="+mj-ea"/>
                <a:ea typeface="+mj-ea"/>
              </a:rPr>
              <a:t>考察</a:t>
            </a:r>
            <a:endParaRPr lang="en-US" altLang="ja-JP" sz="4000" dirty="0" smtClean="0">
              <a:latin typeface="+mj-ea"/>
              <a:ea typeface="+mj-ea"/>
            </a:endParaRPr>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5"/>
          </p:nvPr>
        </p:nvSpPr>
        <p:spPr/>
        <p:txBody>
          <a:bodyPr/>
          <a:lstStyle/>
          <a:p>
            <a:r>
              <a:rPr kumimoji="1" lang="en-US" altLang="ja-JP" dirty="0" smtClean="0"/>
              <a:t>1</a:t>
            </a:r>
          </a:p>
        </p:txBody>
      </p:sp>
    </p:spTree>
    <p:extLst>
      <p:ext uri="{BB962C8B-B14F-4D97-AF65-F5344CB8AC3E}">
        <p14:creationId xmlns:p14="http://schemas.microsoft.com/office/powerpoint/2010/main" val="179803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560" y="188640"/>
            <a:ext cx="7467600" cy="782960"/>
          </a:xfrm>
        </p:spPr>
        <p:txBody>
          <a:bodyPr>
            <a:normAutofit/>
          </a:bodyPr>
          <a:lstStyle/>
          <a:p>
            <a:r>
              <a:rPr kumimoji="1" lang="ja-JP" altLang="en-US" sz="4000" dirty="0" smtClean="0"/>
              <a:t>研究背景</a:t>
            </a:r>
            <a:endParaRPr kumimoji="1" lang="ja-JP" altLang="en-US" sz="4000" dirty="0"/>
          </a:p>
        </p:txBody>
      </p:sp>
      <p:sp>
        <p:nvSpPr>
          <p:cNvPr id="3" name="コンテンツ プレースホルダー 2"/>
          <p:cNvSpPr>
            <a:spLocks noGrp="1"/>
          </p:cNvSpPr>
          <p:nvPr>
            <p:ph sz="quarter" idx="1"/>
          </p:nvPr>
        </p:nvSpPr>
        <p:spPr>
          <a:xfrm>
            <a:off x="457200" y="1052736"/>
            <a:ext cx="7467600" cy="5421216"/>
          </a:xfrm>
        </p:spPr>
        <p:txBody>
          <a:bodyPr/>
          <a:lstStyle/>
          <a:p>
            <a:r>
              <a:rPr lang="ja-JP" altLang="en-US" dirty="0"/>
              <a:t>世界中でスマートフォン利用者が年々増加している</a:t>
            </a:r>
            <a:r>
              <a:rPr lang="ja-JP" altLang="en-US" dirty="0" smtClean="0"/>
              <a:t>．</a:t>
            </a:r>
            <a:endParaRPr lang="en-US" altLang="ja-JP" dirty="0" smtClean="0"/>
          </a:p>
          <a:p>
            <a:pPr marL="0" indent="0">
              <a:buNone/>
            </a:pPr>
            <a:r>
              <a:rPr lang="ja-JP" altLang="en-US" dirty="0" smtClean="0"/>
              <a:t>　 その中でも，</a:t>
            </a:r>
            <a:r>
              <a:rPr lang="en-US" altLang="ja-JP" dirty="0" smtClean="0"/>
              <a:t>Android</a:t>
            </a:r>
            <a:r>
              <a:rPr lang="ja-JP" altLang="en-US" dirty="0" smtClean="0"/>
              <a:t>と</a:t>
            </a:r>
            <a:r>
              <a:rPr lang="en-US" altLang="ja-JP" dirty="0" smtClean="0"/>
              <a:t>iOS</a:t>
            </a:r>
            <a:r>
              <a:rPr lang="ja-JP" altLang="en-US" dirty="0" smtClean="0"/>
              <a:t>の利用者が多い．</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lgn="r">
              <a:buNone/>
            </a:pPr>
            <a:endParaRPr kumimoji="1" lang="en-US" altLang="ja-JP" sz="1600" dirty="0" smtClean="0"/>
          </a:p>
          <a:p>
            <a:pPr marL="0" indent="0" algn="r">
              <a:buNone/>
            </a:pPr>
            <a:endParaRPr lang="en-US" altLang="ja-JP" sz="1600" dirty="0"/>
          </a:p>
          <a:p>
            <a:pPr marL="0" indent="0" algn="r">
              <a:buNone/>
            </a:pPr>
            <a:r>
              <a:rPr kumimoji="1" lang="ja-JP" altLang="en-US" sz="1600" dirty="0" smtClean="0"/>
              <a:t>出典：マイナビニュース</a:t>
            </a:r>
            <a:endParaRPr kumimoji="1" lang="ja-JP" alt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8840"/>
            <a:ext cx="712879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スライド番号プレースホルダー 3"/>
          <p:cNvSpPr>
            <a:spLocks noGrp="1"/>
          </p:cNvSpPr>
          <p:nvPr>
            <p:ph type="sldNum" sz="quarter" idx="15"/>
          </p:nvPr>
        </p:nvSpPr>
        <p:spPr/>
        <p:txBody>
          <a:bodyPr/>
          <a:lstStyle/>
          <a:p>
            <a:r>
              <a:rPr kumimoji="1" lang="en-US" altLang="ja-JP" dirty="0"/>
              <a:t>2</a:t>
            </a:r>
            <a:endParaRPr kumimoji="1" lang="ja-JP" altLang="en-US" dirty="0"/>
          </a:p>
        </p:txBody>
      </p:sp>
    </p:spTree>
    <p:extLst>
      <p:ext uri="{BB962C8B-B14F-4D97-AF65-F5344CB8AC3E}">
        <p14:creationId xmlns:p14="http://schemas.microsoft.com/office/powerpoint/2010/main" val="39288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0648"/>
            <a:ext cx="7467600" cy="652934"/>
          </a:xfrm>
        </p:spPr>
        <p:txBody>
          <a:bodyPr>
            <a:noAutofit/>
          </a:bodyPr>
          <a:lstStyle/>
          <a:p>
            <a:r>
              <a:rPr kumimoji="1" lang="ja-JP" altLang="en-US" sz="4000" dirty="0" smtClean="0"/>
              <a:t>研究背景</a:t>
            </a:r>
            <a:endParaRPr kumimoji="1" lang="ja-JP" altLang="en-US" sz="4000" dirty="0"/>
          </a:p>
        </p:txBody>
      </p:sp>
      <p:sp>
        <p:nvSpPr>
          <p:cNvPr id="3" name="コンテンツ プレースホルダー 2"/>
          <p:cNvSpPr>
            <a:spLocks noGrp="1"/>
          </p:cNvSpPr>
          <p:nvPr>
            <p:ph sz="quarter" idx="1"/>
          </p:nvPr>
        </p:nvSpPr>
        <p:spPr>
          <a:xfrm>
            <a:off x="457200" y="1052736"/>
            <a:ext cx="7643192" cy="1080120"/>
          </a:xfrm>
        </p:spPr>
        <p:txBody>
          <a:bodyPr/>
          <a:lstStyle/>
          <a:p>
            <a:r>
              <a:rPr kumimoji="1" lang="ja-JP" altLang="en-US" dirty="0" smtClean="0"/>
              <a:t>注目した</a:t>
            </a:r>
            <a:r>
              <a:rPr lang="en-US" altLang="ja-JP" dirty="0" smtClean="0"/>
              <a:t>Android</a:t>
            </a:r>
            <a:r>
              <a:rPr lang="ja-JP" altLang="en-US" dirty="0" smtClean="0"/>
              <a:t>と</a:t>
            </a:r>
            <a:r>
              <a:rPr lang="en-US" altLang="ja-JP" dirty="0" smtClean="0"/>
              <a:t>iOS</a:t>
            </a:r>
            <a:r>
              <a:rPr lang="ja-JP" altLang="en-US" dirty="0" smtClean="0"/>
              <a:t>では，</a:t>
            </a:r>
            <a:r>
              <a:rPr kumimoji="1" lang="en-US" altLang="ja-JP" dirty="0" smtClean="0"/>
              <a:t>2013</a:t>
            </a:r>
            <a:r>
              <a:rPr kumimoji="1" lang="ja-JP" altLang="en-US" dirty="0" smtClean="0"/>
              <a:t>年</a:t>
            </a:r>
            <a:r>
              <a:rPr kumimoji="1" lang="en-US" altLang="ja-JP" dirty="0" smtClean="0"/>
              <a:t>11</a:t>
            </a:r>
            <a:r>
              <a:rPr kumimoji="1" lang="ja-JP" altLang="en-US" dirty="0" smtClean="0"/>
              <a:t>月までに</a:t>
            </a:r>
            <a:endParaRPr kumimoji="1" lang="en-US" altLang="ja-JP" dirty="0" smtClean="0"/>
          </a:p>
          <a:p>
            <a:pPr marL="0" indent="0">
              <a:buNone/>
            </a:pPr>
            <a:r>
              <a:rPr lang="ja-JP" altLang="en-US" dirty="0"/>
              <a:t>　</a:t>
            </a:r>
            <a:r>
              <a:rPr lang="ja-JP" altLang="en-US" dirty="0" smtClean="0"/>
              <a:t> </a:t>
            </a:r>
            <a:r>
              <a:rPr kumimoji="1" lang="ja-JP" altLang="en-US" dirty="0" smtClean="0"/>
              <a:t>およそ</a:t>
            </a:r>
            <a:r>
              <a:rPr kumimoji="1" lang="en-US" altLang="ja-JP" sz="3200" dirty="0" smtClean="0"/>
              <a:t>195</a:t>
            </a:r>
            <a:r>
              <a:rPr kumimoji="1" lang="ja-JP" altLang="en-US" sz="3200" dirty="0" smtClean="0"/>
              <a:t>万</a:t>
            </a:r>
            <a:r>
              <a:rPr kumimoji="1" lang="ja-JP" altLang="en-US" dirty="0" smtClean="0"/>
              <a:t>ものアプリが配布されている．</a:t>
            </a:r>
            <a:endParaRPr kumimoji="1" lang="en-US" altLang="ja-JP" sz="1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76872"/>
            <a:ext cx="7137700" cy="3578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4507782" y="6039782"/>
            <a:ext cx="3432350" cy="369332"/>
          </a:xfrm>
          <a:prstGeom prst="rect">
            <a:avLst/>
          </a:prstGeom>
        </p:spPr>
        <p:txBody>
          <a:bodyPr wrap="none">
            <a:spAutoFit/>
          </a:bodyPr>
          <a:lstStyle/>
          <a:p>
            <a:r>
              <a:rPr lang="ja-JP" altLang="en-US" dirty="0"/>
              <a:t>出典</a:t>
            </a:r>
            <a:r>
              <a:rPr lang="ja-JP" altLang="en-US" dirty="0" smtClean="0"/>
              <a:t>：アプリマーケティング研究所</a:t>
            </a:r>
            <a:endParaRPr lang="ja-JP" altLang="en-US" dirty="0"/>
          </a:p>
        </p:txBody>
      </p:sp>
      <p:sp>
        <p:nvSpPr>
          <p:cNvPr id="4" name="スライド番号プレースホルダー 3"/>
          <p:cNvSpPr>
            <a:spLocks noGrp="1"/>
          </p:cNvSpPr>
          <p:nvPr>
            <p:ph type="sldNum" sz="quarter" idx="15"/>
          </p:nvPr>
        </p:nvSpPr>
        <p:spPr/>
        <p:txBody>
          <a:bodyPr/>
          <a:lstStyle/>
          <a:p>
            <a:r>
              <a:rPr kumimoji="1" lang="en-US" altLang="ja-JP" dirty="0" smtClean="0"/>
              <a:t>3</a:t>
            </a:r>
          </a:p>
        </p:txBody>
      </p:sp>
    </p:spTree>
    <p:extLst>
      <p:ext uri="{BB962C8B-B14F-4D97-AF65-F5344CB8AC3E}">
        <p14:creationId xmlns:p14="http://schemas.microsoft.com/office/powerpoint/2010/main" val="178652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5250" y="404664"/>
            <a:ext cx="7467600" cy="562074"/>
          </a:xfrm>
        </p:spPr>
        <p:txBody>
          <a:bodyPr/>
          <a:lstStyle/>
          <a:p>
            <a:r>
              <a:rPr kumimoji="1" lang="ja-JP" altLang="en-US" dirty="0" smtClean="0"/>
              <a:t>研究背景</a:t>
            </a:r>
            <a:endParaRPr kumimoji="1" lang="ja-JP" altLang="en-US" dirty="0"/>
          </a:p>
        </p:txBody>
      </p:sp>
      <p:sp>
        <p:nvSpPr>
          <p:cNvPr id="5" name="テキスト ボックス 4"/>
          <p:cNvSpPr txBox="1"/>
          <p:nvPr/>
        </p:nvSpPr>
        <p:spPr>
          <a:xfrm>
            <a:off x="454257" y="1268760"/>
            <a:ext cx="7848872" cy="954107"/>
          </a:xfrm>
          <a:prstGeom prst="rect">
            <a:avLst/>
          </a:prstGeom>
          <a:noFill/>
        </p:spPr>
        <p:txBody>
          <a:bodyPr wrap="square" rtlCol="0">
            <a:spAutoFit/>
          </a:bodyPr>
          <a:lstStyle/>
          <a:p>
            <a:pPr algn="ctr"/>
            <a:r>
              <a:rPr lang="ja-JP" altLang="ja-JP" sz="2800" dirty="0" smtClean="0"/>
              <a:t>それぞれのストアでランキングによって</a:t>
            </a:r>
            <a:endParaRPr lang="en-US" altLang="ja-JP" sz="2800" dirty="0" smtClean="0"/>
          </a:p>
          <a:p>
            <a:pPr algn="ctr"/>
            <a:r>
              <a:rPr lang="ja-JP" altLang="ja-JP" sz="2800" dirty="0" smtClean="0"/>
              <a:t>順位付けされている</a:t>
            </a:r>
            <a:r>
              <a:rPr lang="en-US" altLang="ja-JP" sz="2800" dirty="0" smtClean="0"/>
              <a:t>.</a:t>
            </a:r>
          </a:p>
        </p:txBody>
      </p:sp>
      <p:sp>
        <p:nvSpPr>
          <p:cNvPr id="6" name="テキスト ボックス 5"/>
          <p:cNvSpPr txBox="1"/>
          <p:nvPr/>
        </p:nvSpPr>
        <p:spPr>
          <a:xfrm>
            <a:off x="5220072" y="2407000"/>
            <a:ext cx="2304256" cy="523220"/>
          </a:xfrm>
          <a:prstGeom prst="rect">
            <a:avLst/>
          </a:prstGeom>
          <a:noFill/>
        </p:spPr>
        <p:txBody>
          <a:bodyPr wrap="square" rtlCol="0">
            <a:spAutoFit/>
          </a:bodyPr>
          <a:lstStyle/>
          <a:p>
            <a:r>
              <a:rPr kumimoji="1" lang="ja-JP" altLang="en-US" sz="2800" dirty="0" smtClean="0"/>
              <a:t>下位のアプリ</a:t>
            </a:r>
            <a:endParaRPr kumimoji="1" lang="ja-JP" altLang="en-US" sz="2800" dirty="0"/>
          </a:p>
        </p:txBody>
      </p:sp>
      <p:sp>
        <p:nvSpPr>
          <p:cNvPr id="7" name="テキスト ボックス 6"/>
          <p:cNvSpPr txBox="1"/>
          <p:nvPr/>
        </p:nvSpPr>
        <p:spPr>
          <a:xfrm>
            <a:off x="1080322" y="2397642"/>
            <a:ext cx="2195016" cy="523220"/>
          </a:xfrm>
          <a:prstGeom prst="rect">
            <a:avLst/>
          </a:prstGeom>
          <a:noFill/>
        </p:spPr>
        <p:txBody>
          <a:bodyPr wrap="square" rtlCol="0">
            <a:spAutoFit/>
          </a:bodyPr>
          <a:lstStyle/>
          <a:p>
            <a:r>
              <a:rPr lang="ja-JP" altLang="en-US" sz="2800" dirty="0"/>
              <a:t>上位のアプリ</a:t>
            </a:r>
            <a:endParaRPr kumimoji="1" lang="ja-JP" altLang="en-US" sz="2800" dirty="0"/>
          </a:p>
        </p:txBody>
      </p:sp>
      <p:sp>
        <p:nvSpPr>
          <p:cNvPr id="8" name="右矢印 7"/>
          <p:cNvSpPr/>
          <p:nvPr/>
        </p:nvSpPr>
        <p:spPr>
          <a:xfrm rot="5400000">
            <a:off x="1133004" y="3764159"/>
            <a:ext cx="2160240" cy="695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右矢印 8"/>
          <p:cNvSpPr/>
          <p:nvPr/>
        </p:nvSpPr>
        <p:spPr>
          <a:xfrm rot="5400000">
            <a:off x="5172704" y="3823972"/>
            <a:ext cx="2160240" cy="695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611560" y="5251812"/>
            <a:ext cx="3610791" cy="707886"/>
          </a:xfrm>
          <a:prstGeom prst="rect">
            <a:avLst/>
          </a:prstGeom>
          <a:noFill/>
        </p:spPr>
        <p:txBody>
          <a:bodyPr wrap="square" rtlCol="0">
            <a:spAutoFit/>
          </a:bodyPr>
          <a:lstStyle/>
          <a:p>
            <a:r>
              <a:rPr lang="ja-JP" altLang="en-US" sz="4000" dirty="0"/>
              <a:t>好かれて</a:t>
            </a:r>
            <a:r>
              <a:rPr lang="ja-JP" altLang="en-US" sz="4000" dirty="0" smtClean="0"/>
              <a:t>いる？</a:t>
            </a:r>
            <a:endParaRPr kumimoji="1" lang="ja-JP" altLang="en-US" sz="4000" dirty="0"/>
          </a:p>
        </p:txBody>
      </p:sp>
      <p:sp>
        <p:nvSpPr>
          <p:cNvPr id="11" name="テキスト ボックス 10"/>
          <p:cNvSpPr txBox="1"/>
          <p:nvPr/>
        </p:nvSpPr>
        <p:spPr>
          <a:xfrm>
            <a:off x="4499992" y="5212283"/>
            <a:ext cx="4251761" cy="707886"/>
          </a:xfrm>
          <a:prstGeom prst="rect">
            <a:avLst/>
          </a:prstGeom>
          <a:noFill/>
        </p:spPr>
        <p:txBody>
          <a:bodyPr wrap="square" rtlCol="0">
            <a:spAutoFit/>
          </a:bodyPr>
          <a:lstStyle/>
          <a:p>
            <a:r>
              <a:rPr lang="ja-JP" altLang="en-US" sz="4000" dirty="0"/>
              <a:t>好かれて</a:t>
            </a:r>
            <a:r>
              <a:rPr lang="ja-JP" altLang="en-US" sz="4000" dirty="0" smtClean="0"/>
              <a:t>いない？</a:t>
            </a:r>
            <a:endParaRPr kumimoji="1" lang="ja-JP" altLang="en-US" sz="4000" dirty="0"/>
          </a:p>
        </p:txBody>
      </p:sp>
      <p:sp>
        <p:nvSpPr>
          <p:cNvPr id="3" name="スライド番号プレースホルダー 2"/>
          <p:cNvSpPr>
            <a:spLocks noGrp="1"/>
          </p:cNvSpPr>
          <p:nvPr>
            <p:ph type="sldNum" sz="quarter" idx="15"/>
          </p:nvPr>
        </p:nvSpPr>
        <p:spPr/>
        <p:txBody>
          <a:bodyPr/>
          <a:lstStyle/>
          <a:p>
            <a:r>
              <a:rPr kumimoji="1" lang="en-US" altLang="ja-JP" dirty="0" smtClean="0"/>
              <a:t>4</a:t>
            </a:r>
          </a:p>
        </p:txBody>
      </p:sp>
    </p:spTree>
    <p:extLst>
      <p:ext uri="{BB962C8B-B14F-4D97-AF65-F5344CB8AC3E}">
        <p14:creationId xmlns:p14="http://schemas.microsoft.com/office/powerpoint/2010/main" val="427431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778098"/>
          </a:xfrm>
        </p:spPr>
        <p:txBody>
          <a:bodyPr>
            <a:normAutofit/>
          </a:bodyPr>
          <a:lstStyle/>
          <a:p>
            <a:r>
              <a:rPr kumimoji="1" lang="ja-JP" altLang="en-US" sz="4000" dirty="0" smtClean="0"/>
              <a:t>研究目的</a:t>
            </a:r>
            <a:endParaRPr kumimoji="1" lang="ja-JP" altLang="en-US" sz="4000" dirty="0"/>
          </a:p>
        </p:txBody>
      </p:sp>
      <p:sp>
        <p:nvSpPr>
          <p:cNvPr id="4" name="テキスト ボックス 3"/>
          <p:cNvSpPr txBox="1"/>
          <p:nvPr/>
        </p:nvSpPr>
        <p:spPr>
          <a:xfrm>
            <a:off x="827584" y="1268760"/>
            <a:ext cx="7128792" cy="830997"/>
          </a:xfrm>
          <a:prstGeom prst="rect">
            <a:avLst/>
          </a:prstGeom>
          <a:noFill/>
        </p:spPr>
        <p:txBody>
          <a:bodyPr wrap="square" rtlCol="0">
            <a:spAutoFit/>
          </a:bodyPr>
          <a:lstStyle/>
          <a:p>
            <a:r>
              <a:rPr lang="ja-JP" altLang="ja-JP" sz="2400" dirty="0" smtClean="0"/>
              <a:t>アプリ</a:t>
            </a:r>
            <a:r>
              <a:rPr lang="ja-JP" altLang="ja-JP" sz="2400" dirty="0"/>
              <a:t>に対してユーザが付ける評価点（星の数）の分布は，アプリによってさまざまである．</a:t>
            </a:r>
            <a:endParaRPr kumimoji="1" lang="ja-JP" altLang="en-US" sz="2400" dirty="0"/>
          </a:p>
        </p:txBody>
      </p:sp>
      <p:sp>
        <p:nvSpPr>
          <p:cNvPr id="5" name="テキスト ボックス 4"/>
          <p:cNvSpPr txBox="1"/>
          <p:nvPr/>
        </p:nvSpPr>
        <p:spPr>
          <a:xfrm>
            <a:off x="809833" y="2455681"/>
            <a:ext cx="576064" cy="584775"/>
          </a:xfrm>
          <a:prstGeom prst="rect">
            <a:avLst/>
          </a:prstGeom>
          <a:noFill/>
        </p:spPr>
        <p:txBody>
          <a:bodyPr wrap="square" rtlCol="0">
            <a:spAutoFit/>
          </a:bodyPr>
          <a:lstStyle/>
          <a:p>
            <a:r>
              <a:rPr kumimoji="1" lang="ja-JP" altLang="en-US" sz="3200" dirty="0" smtClean="0"/>
              <a:t>例</a:t>
            </a:r>
            <a:endParaRPr kumimoji="1" lang="ja-JP" altLang="en-US" sz="3200" dirty="0"/>
          </a:p>
        </p:txBody>
      </p:sp>
      <p:sp>
        <p:nvSpPr>
          <p:cNvPr id="6" name="テキスト ボックス 5"/>
          <p:cNvSpPr txBox="1"/>
          <p:nvPr/>
        </p:nvSpPr>
        <p:spPr>
          <a:xfrm>
            <a:off x="1414039" y="2330003"/>
            <a:ext cx="1889131" cy="461665"/>
          </a:xfrm>
          <a:prstGeom prst="rect">
            <a:avLst/>
          </a:prstGeom>
          <a:noFill/>
        </p:spPr>
        <p:txBody>
          <a:bodyPr wrap="square" rtlCol="0">
            <a:spAutoFit/>
          </a:bodyPr>
          <a:lstStyle/>
          <a:p>
            <a:r>
              <a:rPr lang="ja-JP" altLang="en-US" sz="2400" dirty="0" smtClean="0"/>
              <a:t>評価点</a:t>
            </a:r>
            <a:r>
              <a:rPr lang="en-US" altLang="ja-JP" sz="2400" dirty="0" smtClean="0"/>
              <a:t>3</a:t>
            </a:r>
            <a:r>
              <a:rPr lang="ja-JP" altLang="en-US" sz="2400" dirty="0" smtClean="0"/>
              <a:t>のみ</a:t>
            </a:r>
            <a:endParaRPr kumimoji="1" lang="ja-JP" altLang="en-US" sz="2400" dirty="0"/>
          </a:p>
        </p:txBody>
      </p:sp>
      <p:sp>
        <p:nvSpPr>
          <p:cNvPr id="7" name="テキスト ボックス 6"/>
          <p:cNvSpPr txBox="1"/>
          <p:nvPr/>
        </p:nvSpPr>
        <p:spPr>
          <a:xfrm>
            <a:off x="1390866" y="2809624"/>
            <a:ext cx="2389046" cy="461665"/>
          </a:xfrm>
          <a:prstGeom prst="rect">
            <a:avLst/>
          </a:prstGeom>
          <a:noFill/>
        </p:spPr>
        <p:txBody>
          <a:bodyPr wrap="square" rtlCol="0">
            <a:spAutoFit/>
          </a:bodyPr>
          <a:lstStyle/>
          <a:p>
            <a:r>
              <a:rPr lang="ja-JP" altLang="en-US" sz="2400" dirty="0" smtClean="0"/>
              <a:t>評価点</a:t>
            </a:r>
            <a:r>
              <a:rPr lang="en-US" altLang="ja-JP" sz="2400" dirty="0" smtClean="0"/>
              <a:t>1</a:t>
            </a:r>
            <a:r>
              <a:rPr lang="ja-JP" altLang="en-US" sz="2400" dirty="0"/>
              <a:t>と</a:t>
            </a:r>
            <a:r>
              <a:rPr lang="en-US" altLang="ja-JP" sz="2400" dirty="0" smtClean="0"/>
              <a:t>5</a:t>
            </a:r>
            <a:r>
              <a:rPr lang="ja-JP" altLang="en-US" sz="2400" dirty="0" smtClean="0"/>
              <a:t>のみ</a:t>
            </a:r>
            <a:endParaRPr kumimoji="1" lang="ja-JP" altLang="en-US" sz="2400" dirty="0"/>
          </a:p>
        </p:txBody>
      </p:sp>
      <p:sp>
        <p:nvSpPr>
          <p:cNvPr id="8" name="右矢印 7"/>
          <p:cNvSpPr/>
          <p:nvPr/>
        </p:nvSpPr>
        <p:spPr>
          <a:xfrm>
            <a:off x="3546231" y="2237388"/>
            <a:ext cx="1691498" cy="11704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5237728" y="2560835"/>
            <a:ext cx="3510735" cy="584775"/>
          </a:xfrm>
          <a:prstGeom prst="rect">
            <a:avLst/>
          </a:prstGeom>
          <a:noFill/>
        </p:spPr>
        <p:txBody>
          <a:bodyPr wrap="square" rtlCol="0">
            <a:spAutoFit/>
          </a:bodyPr>
          <a:lstStyle/>
          <a:p>
            <a:r>
              <a:rPr kumimoji="1" lang="ja-JP" altLang="en-US" sz="3200" dirty="0" smtClean="0"/>
              <a:t>平均評価点は同じ</a:t>
            </a:r>
            <a:endParaRPr kumimoji="1" lang="ja-JP" altLang="en-US" sz="3200" dirty="0"/>
          </a:p>
        </p:txBody>
      </p:sp>
      <p:sp>
        <p:nvSpPr>
          <p:cNvPr id="10" name="テキスト ボックス 9"/>
          <p:cNvSpPr txBox="1"/>
          <p:nvPr/>
        </p:nvSpPr>
        <p:spPr>
          <a:xfrm>
            <a:off x="1361162" y="3686523"/>
            <a:ext cx="6426463" cy="584775"/>
          </a:xfrm>
          <a:prstGeom prst="rect">
            <a:avLst/>
          </a:prstGeom>
          <a:noFill/>
        </p:spPr>
        <p:txBody>
          <a:bodyPr wrap="square" rtlCol="0">
            <a:spAutoFit/>
          </a:bodyPr>
          <a:lstStyle/>
          <a:p>
            <a:r>
              <a:rPr lang="ja-JP" altLang="en-US" sz="3200" dirty="0" smtClean="0"/>
              <a:t>性質は大きく異なるのではないか？</a:t>
            </a:r>
            <a:endParaRPr kumimoji="1" lang="ja-JP" altLang="en-US" sz="3200" dirty="0"/>
          </a:p>
        </p:txBody>
      </p:sp>
      <p:sp>
        <p:nvSpPr>
          <p:cNvPr id="11" name="角丸四角形 10"/>
          <p:cNvSpPr/>
          <p:nvPr/>
        </p:nvSpPr>
        <p:spPr>
          <a:xfrm>
            <a:off x="809833" y="4581128"/>
            <a:ext cx="7146543" cy="20162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ja-JP" sz="3600" dirty="0" smtClean="0"/>
              <a:t>ユーザの評価に基づいて</a:t>
            </a:r>
            <a:endParaRPr lang="en-US" altLang="ja-JP" sz="3600" dirty="0" smtClean="0"/>
          </a:p>
          <a:p>
            <a:pPr algn="ctr"/>
            <a:r>
              <a:rPr lang="ja-JP" altLang="ja-JP" sz="3600" dirty="0" smtClean="0"/>
              <a:t>アプリを分類することである</a:t>
            </a:r>
            <a:r>
              <a:rPr lang="ja-JP" altLang="en-US" sz="3600" dirty="0" smtClean="0"/>
              <a:t>．</a:t>
            </a:r>
            <a:endParaRPr kumimoji="1" lang="ja-JP" altLang="en-US" sz="3600" dirty="0"/>
          </a:p>
        </p:txBody>
      </p:sp>
      <p:sp>
        <p:nvSpPr>
          <p:cNvPr id="3" name="スライド番号プレースホルダー 2"/>
          <p:cNvSpPr>
            <a:spLocks noGrp="1"/>
          </p:cNvSpPr>
          <p:nvPr>
            <p:ph type="sldNum" sz="quarter" idx="15"/>
          </p:nvPr>
        </p:nvSpPr>
        <p:spPr/>
        <p:txBody>
          <a:bodyPr/>
          <a:lstStyle/>
          <a:p>
            <a:r>
              <a:rPr kumimoji="1" lang="en-US" altLang="ja-JP" dirty="0"/>
              <a:t>5</a:t>
            </a:r>
            <a:endParaRPr kumimoji="1" lang="ja-JP" altLang="en-US" dirty="0"/>
          </a:p>
        </p:txBody>
      </p:sp>
    </p:spTree>
    <p:extLst>
      <p:ext uri="{BB962C8B-B14F-4D97-AF65-F5344CB8AC3E}">
        <p14:creationId xmlns:p14="http://schemas.microsoft.com/office/powerpoint/2010/main" val="3768621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1980" y="404664"/>
            <a:ext cx="7467600" cy="562074"/>
          </a:xfrm>
        </p:spPr>
        <p:txBody>
          <a:bodyPr>
            <a:noAutofit/>
          </a:bodyPr>
          <a:lstStyle/>
          <a:p>
            <a:r>
              <a:rPr kumimoji="1" lang="ja-JP" altLang="en-US" sz="4000" dirty="0" smtClean="0"/>
              <a:t>研究目的</a:t>
            </a:r>
            <a:r>
              <a:rPr kumimoji="1" lang="ja-JP" altLang="en-US" sz="4000" dirty="0" smtClean="0"/>
              <a:t>～</a:t>
            </a:r>
            <a:r>
              <a:rPr lang="ja-JP" altLang="en-US" sz="4000" dirty="0" smtClean="0"/>
              <a:t>収集する</a:t>
            </a:r>
            <a:r>
              <a:rPr kumimoji="1" lang="ja-JP" altLang="en-US" sz="4000" dirty="0" smtClean="0"/>
              <a:t>データ～</a:t>
            </a:r>
            <a:endParaRPr kumimoji="1" lang="ja-JP" altLang="en-US" sz="4000" dirty="0"/>
          </a:p>
        </p:txBody>
      </p:sp>
      <p:graphicFrame>
        <p:nvGraphicFramePr>
          <p:cNvPr id="3" name="表 2"/>
          <p:cNvGraphicFramePr>
            <a:graphicFrameLocks noGrp="1"/>
          </p:cNvGraphicFramePr>
          <p:nvPr>
            <p:extLst>
              <p:ext uri="{D42A27DB-BD31-4B8C-83A1-F6EECF244321}">
                <p14:modId xmlns:p14="http://schemas.microsoft.com/office/powerpoint/2010/main" val="307132340"/>
              </p:ext>
            </p:extLst>
          </p:nvPr>
        </p:nvGraphicFramePr>
        <p:xfrm>
          <a:off x="827582" y="1628800"/>
          <a:ext cx="6912773" cy="1112520"/>
        </p:xfrm>
        <a:graphic>
          <a:graphicData uri="http://schemas.openxmlformats.org/drawingml/2006/table">
            <a:tbl>
              <a:tblPr firstRow="1" bandRow="1">
                <a:tableStyleId>{8A107856-5554-42FB-B03E-39F5DBC370BA}</a:tableStyleId>
              </a:tblPr>
              <a:tblGrid>
                <a:gridCol w="987539"/>
                <a:gridCol w="987539"/>
                <a:gridCol w="987539"/>
                <a:gridCol w="987539"/>
                <a:gridCol w="987539"/>
                <a:gridCol w="987539"/>
                <a:gridCol w="987539"/>
              </a:tblGrid>
              <a:tr h="370840">
                <a:tc>
                  <a:txBody>
                    <a:bodyPr/>
                    <a:lstStyle/>
                    <a:p>
                      <a:endParaRPr kumimoji="1" lang="ja-JP" altLang="en-US" dirty="0"/>
                    </a:p>
                  </a:txBody>
                  <a:tcPr/>
                </a:tc>
                <a:tc>
                  <a:txBody>
                    <a:bodyPr/>
                    <a:lstStyle/>
                    <a:p>
                      <a:r>
                        <a:rPr kumimoji="1" lang="ja-JP" altLang="en-US" dirty="0" smtClean="0"/>
                        <a:t>総数</a:t>
                      </a:r>
                      <a:endParaRPr kumimoji="1" lang="ja-JP" altLang="en-US" dirty="0"/>
                    </a:p>
                  </a:txBody>
                  <a:tcPr/>
                </a:tc>
                <a:tc>
                  <a:txBody>
                    <a:bodyPr/>
                    <a:lstStyle/>
                    <a:p>
                      <a:r>
                        <a:rPr kumimoji="1" lang="ja-JP" altLang="en-US" dirty="0" smtClean="0"/>
                        <a:t>星</a:t>
                      </a:r>
                      <a:r>
                        <a:rPr kumimoji="1" lang="en-US" altLang="ja-JP" dirty="0" smtClean="0"/>
                        <a:t>1</a:t>
                      </a:r>
                      <a:endParaRPr kumimoji="1" lang="ja-JP" altLang="en-US" dirty="0"/>
                    </a:p>
                  </a:txBody>
                  <a:tcPr/>
                </a:tc>
                <a:tc>
                  <a:txBody>
                    <a:bodyPr/>
                    <a:lstStyle/>
                    <a:p>
                      <a:r>
                        <a:rPr kumimoji="1" lang="ja-JP" altLang="en-US" dirty="0" smtClean="0"/>
                        <a:t>星</a:t>
                      </a:r>
                      <a:r>
                        <a:rPr kumimoji="1" lang="en-US" altLang="ja-JP" dirty="0" smtClean="0"/>
                        <a:t>2</a:t>
                      </a:r>
                      <a:endParaRPr kumimoji="1" lang="ja-JP" altLang="en-US" dirty="0"/>
                    </a:p>
                  </a:txBody>
                  <a:tcPr/>
                </a:tc>
                <a:tc>
                  <a:txBody>
                    <a:bodyPr/>
                    <a:lstStyle/>
                    <a:p>
                      <a:r>
                        <a:rPr kumimoji="1" lang="ja-JP" altLang="en-US" dirty="0" smtClean="0"/>
                        <a:t>星</a:t>
                      </a:r>
                      <a:r>
                        <a:rPr kumimoji="1" lang="en-US" altLang="ja-JP" dirty="0" smtClean="0"/>
                        <a:t>3</a:t>
                      </a:r>
                      <a:endParaRPr kumimoji="1" lang="ja-JP" altLang="en-US" dirty="0"/>
                    </a:p>
                  </a:txBody>
                  <a:tcPr/>
                </a:tc>
                <a:tc>
                  <a:txBody>
                    <a:bodyPr/>
                    <a:lstStyle/>
                    <a:p>
                      <a:r>
                        <a:rPr kumimoji="1" lang="ja-JP" altLang="en-US" dirty="0" smtClean="0"/>
                        <a:t>星</a:t>
                      </a:r>
                      <a:r>
                        <a:rPr kumimoji="1" lang="en-US" altLang="ja-JP" dirty="0" smtClean="0"/>
                        <a:t>4</a:t>
                      </a:r>
                      <a:endParaRPr kumimoji="1" lang="ja-JP" altLang="en-US" dirty="0"/>
                    </a:p>
                  </a:txBody>
                  <a:tcPr/>
                </a:tc>
                <a:tc>
                  <a:txBody>
                    <a:bodyPr/>
                    <a:lstStyle/>
                    <a:p>
                      <a:r>
                        <a:rPr kumimoji="1" lang="ja-JP" altLang="en-US" dirty="0" smtClean="0"/>
                        <a:t>星</a:t>
                      </a:r>
                      <a:r>
                        <a:rPr kumimoji="1" lang="en-US" altLang="ja-JP" dirty="0" smtClean="0"/>
                        <a:t>5</a:t>
                      </a:r>
                      <a:endParaRPr kumimoji="1" lang="ja-JP" altLang="en-US" dirty="0"/>
                    </a:p>
                  </a:txBody>
                  <a:tcPr/>
                </a:tc>
              </a:tr>
              <a:tr h="370840">
                <a:tc>
                  <a:txBody>
                    <a:bodyPr/>
                    <a:lstStyle/>
                    <a:p>
                      <a:r>
                        <a:rPr kumimoji="1" lang="ja-JP" altLang="en-US" dirty="0" smtClean="0"/>
                        <a:t>アプリ</a:t>
                      </a:r>
                      <a:r>
                        <a:rPr kumimoji="1" lang="en-US" altLang="ja-JP" dirty="0" smtClean="0"/>
                        <a:t>A</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30</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40</a:t>
                      </a:r>
                      <a:endParaRPr kumimoji="1" lang="ja-JP" altLang="en-US" dirty="0"/>
                    </a:p>
                  </a:txBody>
                  <a:tcPr/>
                </a:tc>
              </a:tr>
              <a:tr h="370840">
                <a:tc>
                  <a:txBody>
                    <a:bodyPr/>
                    <a:lstStyle/>
                    <a:p>
                      <a:r>
                        <a:rPr kumimoji="1" lang="ja-JP" altLang="en-US" dirty="0" smtClean="0"/>
                        <a:t>アプリ</a:t>
                      </a:r>
                      <a:r>
                        <a:rPr kumimoji="1" lang="en-US" altLang="ja-JP" dirty="0" smtClean="0"/>
                        <a:t>B</a:t>
                      </a:r>
                      <a:endParaRPr kumimoji="1" lang="ja-JP" altLang="en-US" dirty="0"/>
                    </a:p>
                  </a:txBody>
                  <a:tcPr/>
                </a:tc>
                <a:tc>
                  <a:txBody>
                    <a:bodyPr/>
                    <a:lstStyle/>
                    <a:p>
                      <a:r>
                        <a:rPr kumimoji="1" lang="en-US" altLang="ja-JP" dirty="0" smtClean="0"/>
                        <a:t>200</a:t>
                      </a:r>
                    </a:p>
                  </a:txBody>
                  <a:tcPr/>
                </a:tc>
                <a:tc>
                  <a:txBody>
                    <a:bodyPr/>
                    <a:lstStyle/>
                    <a:p>
                      <a:r>
                        <a:rPr kumimoji="1" lang="en-US" altLang="ja-JP" dirty="0" smtClean="0"/>
                        <a:t>60</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80</a:t>
                      </a:r>
                      <a:endParaRPr kumimoji="1" lang="ja-JP" altLang="en-US" dirty="0"/>
                    </a:p>
                  </a:txBody>
                  <a:tcPr/>
                </a:tc>
              </a:tr>
            </a:tbl>
          </a:graphicData>
        </a:graphic>
      </p:graphicFrame>
      <p:sp>
        <p:nvSpPr>
          <p:cNvPr id="4" name="テキスト ボックス 3"/>
          <p:cNvSpPr txBox="1"/>
          <p:nvPr/>
        </p:nvSpPr>
        <p:spPr>
          <a:xfrm>
            <a:off x="2118772" y="1277481"/>
            <a:ext cx="3816424" cy="369332"/>
          </a:xfrm>
          <a:prstGeom prst="rect">
            <a:avLst/>
          </a:prstGeom>
          <a:noFill/>
        </p:spPr>
        <p:txBody>
          <a:bodyPr wrap="square" rtlCol="0">
            <a:spAutoFit/>
          </a:bodyPr>
          <a:lstStyle/>
          <a:p>
            <a:pPr algn="ctr"/>
            <a:r>
              <a:rPr kumimoji="1" lang="ja-JP" altLang="en-US" dirty="0" smtClean="0"/>
              <a:t>図</a:t>
            </a:r>
            <a:r>
              <a:rPr kumimoji="1" lang="en-US" altLang="ja-JP" dirty="0" smtClean="0"/>
              <a:t>1.1</a:t>
            </a:r>
            <a:r>
              <a:rPr lang="ja-JP" altLang="en-US" dirty="0" smtClean="0"/>
              <a:t> </a:t>
            </a:r>
            <a:r>
              <a:rPr lang="ja-JP" altLang="en-US" dirty="0" smtClean="0"/>
              <a:t>収集する</a:t>
            </a:r>
            <a:r>
              <a:rPr lang="ja-JP" altLang="en-US" dirty="0" smtClean="0"/>
              <a:t>数値</a:t>
            </a:r>
            <a:r>
              <a:rPr lang="ja-JP" altLang="en-US" dirty="0" smtClean="0"/>
              <a:t>データ</a:t>
            </a:r>
            <a:endParaRPr kumimoji="1" lang="ja-JP" altLang="en-US" dirty="0"/>
          </a:p>
        </p:txBody>
      </p:sp>
      <p:sp>
        <p:nvSpPr>
          <p:cNvPr id="5" name="正方形/長方形 4"/>
          <p:cNvSpPr/>
          <p:nvPr/>
        </p:nvSpPr>
        <p:spPr>
          <a:xfrm>
            <a:off x="2915816" y="3861048"/>
            <a:ext cx="2779928" cy="369332"/>
          </a:xfrm>
          <a:prstGeom prst="rect">
            <a:avLst/>
          </a:prstGeom>
        </p:spPr>
        <p:txBody>
          <a:bodyPr wrap="none">
            <a:spAutoFit/>
          </a:bodyPr>
          <a:lstStyle/>
          <a:p>
            <a:r>
              <a:rPr lang="ja-JP" altLang="en-US" dirty="0"/>
              <a:t>図</a:t>
            </a:r>
            <a:r>
              <a:rPr lang="en-US" altLang="ja-JP" dirty="0" smtClean="0"/>
              <a:t>1</a:t>
            </a:r>
            <a:r>
              <a:rPr lang="en-US" altLang="ja-JP" dirty="0"/>
              <a:t>.2</a:t>
            </a:r>
            <a:r>
              <a:rPr lang="en-US" altLang="ja-JP" dirty="0" smtClean="0"/>
              <a:t> </a:t>
            </a:r>
            <a:r>
              <a:rPr lang="ja-JP" altLang="en-US" dirty="0" smtClean="0"/>
              <a:t>収集する割合</a:t>
            </a:r>
            <a:r>
              <a:rPr lang="ja-JP" altLang="en-US" dirty="0" smtClean="0"/>
              <a:t>データ</a:t>
            </a:r>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068812601"/>
              </p:ext>
            </p:extLst>
          </p:nvPr>
        </p:nvGraphicFramePr>
        <p:xfrm>
          <a:off x="827582" y="4293096"/>
          <a:ext cx="6984782" cy="1112520"/>
        </p:xfrm>
        <a:graphic>
          <a:graphicData uri="http://schemas.openxmlformats.org/drawingml/2006/table">
            <a:tbl>
              <a:tblPr firstRow="1" bandRow="1">
                <a:tableStyleId>{8A107856-5554-42FB-B03E-39F5DBC370BA}</a:tableStyleId>
              </a:tblPr>
              <a:tblGrid>
                <a:gridCol w="997826"/>
                <a:gridCol w="997826"/>
                <a:gridCol w="997826"/>
                <a:gridCol w="997826"/>
                <a:gridCol w="997826"/>
                <a:gridCol w="997826"/>
                <a:gridCol w="997826"/>
              </a:tblGrid>
              <a:tr h="370840">
                <a:tc>
                  <a:txBody>
                    <a:bodyPr/>
                    <a:lstStyle/>
                    <a:p>
                      <a:endParaRPr kumimoji="1" lang="ja-JP" altLang="en-US" dirty="0"/>
                    </a:p>
                  </a:txBody>
                  <a:tcPr/>
                </a:tc>
                <a:tc>
                  <a:txBody>
                    <a:bodyPr/>
                    <a:lstStyle/>
                    <a:p>
                      <a:r>
                        <a:rPr kumimoji="1" lang="ja-JP" altLang="en-US" dirty="0" smtClean="0"/>
                        <a:t>総数</a:t>
                      </a:r>
                      <a:endParaRPr kumimoji="1" lang="ja-JP" altLang="en-US" dirty="0"/>
                    </a:p>
                  </a:txBody>
                  <a:tcPr/>
                </a:tc>
                <a:tc>
                  <a:txBody>
                    <a:bodyPr/>
                    <a:lstStyle/>
                    <a:p>
                      <a:r>
                        <a:rPr kumimoji="1" lang="ja-JP" altLang="en-US" dirty="0" smtClean="0"/>
                        <a:t>星</a:t>
                      </a:r>
                      <a:r>
                        <a:rPr kumimoji="1" lang="en-US" altLang="ja-JP" dirty="0" smtClean="0"/>
                        <a:t>1</a:t>
                      </a:r>
                      <a:endParaRPr kumimoji="1" lang="ja-JP" altLang="en-US" dirty="0"/>
                    </a:p>
                  </a:txBody>
                  <a:tcPr/>
                </a:tc>
                <a:tc>
                  <a:txBody>
                    <a:bodyPr/>
                    <a:lstStyle/>
                    <a:p>
                      <a:r>
                        <a:rPr kumimoji="1" lang="ja-JP" altLang="en-US" dirty="0" smtClean="0"/>
                        <a:t>星</a:t>
                      </a:r>
                      <a:r>
                        <a:rPr kumimoji="1" lang="en-US" altLang="ja-JP" dirty="0" smtClean="0"/>
                        <a:t>2</a:t>
                      </a:r>
                      <a:endParaRPr kumimoji="1" lang="ja-JP" altLang="en-US" dirty="0"/>
                    </a:p>
                  </a:txBody>
                  <a:tcPr/>
                </a:tc>
                <a:tc>
                  <a:txBody>
                    <a:bodyPr/>
                    <a:lstStyle/>
                    <a:p>
                      <a:r>
                        <a:rPr kumimoji="1" lang="ja-JP" altLang="en-US" dirty="0" smtClean="0"/>
                        <a:t>星</a:t>
                      </a:r>
                      <a:r>
                        <a:rPr kumimoji="1" lang="en-US" altLang="ja-JP" dirty="0" smtClean="0"/>
                        <a:t>3</a:t>
                      </a:r>
                      <a:endParaRPr kumimoji="1" lang="ja-JP" altLang="en-US" dirty="0"/>
                    </a:p>
                  </a:txBody>
                  <a:tcPr/>
                </a:tc>
                <a:tc>
                  <a:txBody>
                    <a:bodyPr/>
                    <a:lstStyle/>
                    <a:p>
                      <a:r>
                        <a:rPr kumimoji="1" lang="ja-JP" altLang="en-US" dirty="0" smtClean="0"/>
                        <a:t>星</a:t>
                      </a:r>
                      <a:r>
                        <a:rPr kumimoji="1" lang="en-US" altLang="ja-JP" dirty="0" smtClean="0"/>
                        <a:t>4</a:t>
                      </a:r>
                      <a:endParaRPr kumimoji="1" lang="ja-JP" altLang="en-US" dirty="0"/>
                    </a:p>
                  </a:txBody>
                  <a:tcPr/>
                </a:tc>
                <a:tc>
                  <a:txBody>
                    <a:bodyPr/>
                    <a:lstStyle/>
                    <a:p>
                      <a:r>
                        <a:rPr kumimoji="1" lang="ja-JP" altLang="en-US" dirty="0" smtClean="0"/>
                        <a:t>星</a:t>
                      </a:r>
                      <a:r>
                        <a:rPr kumimoji="1" lang="en-US" altLang="ja-JP" dirty="0" smtClean="0"/>
                        <a:t>5</a:t>
                      </a:r>
                      <a:endParaRPr kumimoji="1" lang="ja-JP" altLang="en-US" dirty="0"/>
                    </a:p>
                  </a:txBody>
                  <a:tcPr/>
                </a:tc>
              </a:tr>
              <a:tr h="370840">
                <a:tc>
                  <a:txBody>
                    <a:bodyPr/>
                    <a:lstStyle/>
                    <a:p>
                      <a:r>
                        <a:rPr kumimoji="1" lang="ja-JP" altLang="en-US" dirty="0" smtClean="0"/>
                        <a:t>アプリ</a:t>
                      </a:r>
                      <a:r>
                        <a:rPr kumimoji="1" lang="en-US" altLang="ja-JP" dirty="0" smtClean="0"/>
                        <a:t>A</a:t>
                      </a:r>
                      <a:endParaRPr kumimoji="1" lang="ja-JP" altLang="en-US" dirty="0"/>
                    </a:p>
                  </a:txBody>
                  <a:tcPr/>
                </a:tc>
                <a:tc>
                  <a:txBody>
                    <a:bodyPr/>
                    <a:lstStyle/>
                    <a:p>
                      <a:r>
                        <a:rPr kumimoji="1" lang="ja-JP" altLang="en-US" dirty="0" smtClean="0"/>
                        <a:t>１</a:t>
                      </a:r>
                      <a:r>
                        <a:rPr kumimoji="1" lang="en-US" altLang="ja-JP" dirty="0" smtClean="0"/>
                        <a:t>00</a:t>
                      </a:r>
                      <a:endParaRPr kumimoji="1" lang="ja-JP" altLang="en-US" dirty="0"/>
                    </a:p>
                  </a:txBody>
                  <a:tcPr/>
                </a:tc>
                <a:tc>
                  <a:txBody>
                    <a:bodyPr/>
                    <a:lstStyle/>
                    <a:p>
                      <a:r>
                        <a:rPr kumimoji="1" lang="en-US" altLang="ja-JP" dirty="0" smtClean="0"/>
                        <a:t>0.3</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0.4</a:t>
                      </a:r>
                      <a:endParaRPr kumimoji="1" lang="ja-JP" altLang="en-US" dirty="0"/>
                    </a:p>
                  </a:txBody>
                  <a:tcPr/>
                </a:tc>
              </a:tr>
              <a:tr h="370840">
                <a:tc>
                  <a:txBody>
                    <a:bodyPr/>
                    <a:lstStyle/>
                    <a:p>
                      <a:r>
                        <a:rPr kumimoji="1" lang="ja-JP" altLang="en-US" dirty="0" smtClean="0"/>
                        <a:t>アプリ</a:t>
                      </a:r>
                      <a:r>
                        <a:rPr kumimoji="1" lang="en-US" altLang="ja-JP" dirty="0" smtClean="0"/>
                        <a:t>B</a:t>
                      </a:r>
                      <a:endParaRPr kumimoji="1" lang="ja-JP" altLang="en-US" dirty="0"/>
                    </a:p>
                  </a:txBody>
                  <a:tcPr/>
                </a:tc>
                <a:tc>
                  <a:txBody>
                    <a:bodyPr/>
                    <a:lstStyle/>
                    <a:p>
                      <a:r>
                        <a:rPr kumimoji="1" lang="en-US" altLang="ja-JP" dirty="0" smtClean="0"/>
                        <a:t>200</a:t>
                      </a:r>
                      <a:endParaRPr kumimoji="1" lang="en-US" altLang="ja-JP" dirty="0" smtClean="0"/>
                    </a:p>
                  </a:txBody>
                  <a:tcPr/>
                </a:tc>
                <a:tc>
                  <a:txBody>
                    <a:bodyPr/>
                    <a:lstStyle/>
                    <a:p>
                      <a:r>
                        <a:rPr kumimoji="1" lang="en-US" altLang="ja-JP" dirty="0" smtClean="0"/>
                        <a:t>0.3</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0.4</a:t>
                      </a:r>
                      <a:endParaRPr kumimoji="1" lang="ja-JP" altLang="en-US" dirty="0"/>
                    </a:p>
                  </a:txBody>
                  <a:tcPr/>
                </a:tc>
              </a:tr>
            </a:tbl>
          </a:graphicData>
        </a:graphic>
      </p:graphicFrame>
      <p:sp>
        <p:nvSpPr>
          <p:cNvPr id="7" name="下矢印 6"/>
          <p:cNvSpPr/>
          <p:nvPr/>
        </p:nvSpPr>
        <p:spPr>
          <a:xfrm>
            <a:off x="3419872" y="2924944"/>
            <a:ext cx="1152128" cy="86409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スライド番号プレースホルダー 7"/>
          <p:cNvSpPr>
            <a:spLocks noGrp="1"/>
          </p:cNvSpPr>
          <p:nvPr>
            <p:ph type="sldNum" sz="quarter" idx="11"/>
          </p:nvPr>
        </p:nvSpPr>
        <p:spPr/>
        <p:txBody>
          <a:bodyPr/>
          <a:lstStyle/>
          <a:p>
            <a:r>
              <a:rPr kumimoji="1" lang="en-US" altLang="ja-JP" dirty="0"/>
              <a:t>6</a:t>
            </a:r>
            <a:endParaRPr kumimoji="1" lang="ja-JP" altLang="en-US" dirty="0"/>
          </a:p>
        </p:txBody>
      </p:sp>
    </p:spTree>
    <p:extLst>
      <p:ext uri="{BB962C8B-B14F-4D97-AF65-F5344CB8AC3E}">
        <p14:creationId xmlns:p14="http://schemas.microsoft.com/office/powerpoint/2010/main" val="114750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34082"/>
          </a:xfrm>
        </p:spPr>
        <p:txBody>
          <a:bodyPr>
            <a:noAutofit/>
          </a:bodyPr>
          <a:lstStyle/>
          <a:p>
            <a:r>
              <a:rPr kumimoji="1" lang="ja-JP" altLang="en-US" sz="4000" dirty="0" smtClean="0"/>
              <a:t>研究方法</a:t>
            </a:r>
            <a:endParaRPr kumimoji="1" lang="ja-JP" altLang="en-US" sz="4000" dirty="0"/>
          </a:p>
        </p:txBody>
      </p:sp>
      <p:sp>
        <p:nvSpPr>
          <p:cNvPr id="4" name="テキスト ボックス 3"/>
          <p:cNvSpPr txBox="1"/>
          <p:nvPr/>
        </p:nvSpPr>
        <p:spPr>
          <a:xfrm>
            <a:off x="467544" y="1110236"/>
            <a:ext cx="8208912" cy="830997"/>
          </a:xfrm>
          <a:prstGeom prst="rect">
            <a:avLst/>
          </a:prstGeom>
          <a:noFill/>
        </p:spPr>
        <p:txBody>
          <a:bodyPr wrap="square" rtlCol="0">
            <a:spAutoFit/>
          </a:bodyPr>
          <a:lstStyle/>
          <a:p>
            <a:r>
              <a:rPr lang="en-US" altLang="ja-JP" sz="2400" dirty="0" smtClean="0"/>
              <a:t>1</a:t>
            </a:r>
            <a:r>
              <a:rPr lang="ja-JP" altLang="en-US" sz="2400" dirty="0" smtClean="0"/>
              <a:t>．アプリ</a:t>
            </a:r>
            <a:r>
              <a:rPr lang="ja-JP" altLang="en-US" sz="2400" dirty="0"/>
              <a:t>の無料・有料ランキング及び評価</a:t>
            </a:r>
            <a:r>
              <a:rPr lang="ja-JP" altLang="en-US" sz="2400" dirty="0" smtClean="0"/>
              <a:t>データを</a:t>
            </a:r>
            <a:r>
              <a:rPr lang="en-US" altLang="ja-JP" sz="2400" dirty="0" smtClean="0"/>
              <a:t>1</a:t>
            </a:r>
            <a:r>
              <a:rPr lang="ja-JP" altLang="en-US" sz="2400" dirty="0" smtClean="0"/>
              <a:t>ヵ月間毎日</a:t>
            </a:r>
            <a:r>
              <a:rPr lang="en-US" altLang="ja-JP" sz="2400" dirty="0"/>
              <a:t>18</a:t>
            </a:r>
            <a:r>
              <a:rPr lang="ja-JP" altLang="en-US" sz="2400" dirty="0"/>
              <a:t>時</a:t>
            </a:r>
            <a:r>
              <a:rPr lang="ja-JP" altLang="en-US" sz="2400" dirty="0" smtClean="0"/>
              <a:t>にデータ取得．</a:t>
            </a:r>
            <a:endParaRPr kumimoji="1" lang="ja-JP" altLang="en-US" sz="2400" dirty="0"/>
          </a:p>
        </p:txBody>
      </p:sp>
      <p:sp>
        <p:nvSpPr>
          <p:cNvPr id="5" name="テキスト ボックス 4"/>
          <p:cNvSpPr txBox="1"/>
          <p:nvPr/>
        </p:nvSpPr>
        <p:spPr>
          <a:xfrm>
            <a:off x="439032" y="2924943"/>
            <a:ext cx="8208912" cy="461665"/>
          </a:xfrm>
          <a:prstGeom prst="rect">
            <a:avLst/>
          </a:prstGeom>
          <a:noFill/>
        </p:spPr>
        <p:txBody>
          <a:bodyPr wrap="square" rtlCol="0">
            <a:spAutoFit/>
          </a:bodyPr>
          <a:lstStyle/>
          <a:p>
            <a:r>
              <a:rPr lang="en-US" altLang="ja-JP" sz="2400" dirty="0"/>
              <a:t>2</a:t>
            </a:r>
            <a:r>
              <a:rPr lang="ja-JP" altLang="en-US" sz="2400" dirty="0" smtClean="0"/>
              <a:t>．取得したデータをもとに，データマイニング手法を適用する．</a:t>
            </a:r>
            <a:endParaRPr kumimoji="1" lang="ja-JP" altLang="en-US" sz="2400" dirty="0"/>
          </a:p>
        </p:txBody>
      </p:sp>
      <p:sp>
        <p:nvSpPr>
          <p:cNvPr id="6" name="テキスト ボックス 5"/>
          <p:cNvSpPr txBox="1"/>
          <p:nvPr/>
        </p:nvSpPr>
        <p:spPr>
          <a:xfrm>
            <a:off x="440688" y="2147500"/>
            <a:ext cx="8208912" cy="461665"/>
          </a:xfrm>
          <a:prstGeom prst="rect">
            <a:avLst/>
          </a:prstGeom>
          <a:noFill/>
        </p:spPr>
        <p:txBody>
          <a:bodyPr wrap="square" rtlCol="0">
            <a:spAutoFit/>
          </a:bodyPr>
          <a:lstStyle/>
          <a:p>
            <a:r>
              <a:rPr kumimoji="1" lang="ja-JP" altLang="en-US" sz="2400" dirty="0" smtClean="0"/>
              <a:t>⇒</a:t>
            </a:r>
            <a:r>
              <a:rPr kumimoji="1" lang="en-US" altLang="ja-JP" sz="2400" dirty="0" smtClean="0"/>
              <a:t>OS</a:t>
            </a:r>
            <a:r>
              <a:rPr kumimoji="1" lang="ja-JP" altLang="en-US" sz="2400" dirty="0" smtClean="0"/>
              <a:t>別</a:t>
            </a:r>
            <a:r>
              <a:rPr lang="ja-JP" altLang="en-US" sz="2400" dirty="0" smtClean="0"/>
              <a:t>に</a:t>
            </a:r>
            <a:r>
              <a:rPr lang="ja-JP" altLang="en-US" sz="2400" dirty="0" smtClean="0"/>
              <a:t>レビュー</a:t>
            </a:r>
            <a:r>
              <a:rPr lang="ja-JP" altLang="en-US" sz="2400" dirty="0"/>
              <a:t>情報</a:t>
            </a:r>
            <a:r>
              <a:rPr lang="ja-JP" altLang="en-US" sz="2400" dirty="0" smtClean="0"/>
              <a:t>を取得．</a:t>
            </a:r>
            <a:endParaRPr lang="en-US" altLang="ja-JP" sz="2400" dirty="0" smtClean="0"/>
          </a:p>
        </p:txBody>
      </p:sp>
      <p:sp>
        <p:nvSpPr>
          <p:cNvPr id="7" name="テキスト ボックス 6"/>
          <p:cNvSpPr txBox="1"/>
          <p:nvPr/>
        </p:nvSpPr>
        <p:spPr>
          <a:xfrm>
            <a:off x="477383" y="3386609"/>
            <a:ext cx="8208912" cy="830997"/>
          </a:xfrm>
          <a:prstGeom prst="rect">
            <a:avLst/>
          </a:prstGeom>
          <a:noFill/>
        </p:spPr>
        <p:txBody>
          <a:bodyPr wrap="square" rtlCol="0">
            <a:spAutoFit/>
          </a:bodyPr>
          <a:lstStyle/>
          <a:p>
            <a:r>
              <a:rPr lang="ja-JP" altLang="en-US" sz="2400" dirty="0" smtClean="0"/>
              <a:t>⇒</a:t>
            </a:r>
            <a:r>
              <a:rPr lang="en-US" altLang="ja-JP" sz="2400" dirty="0" smtClean="0"/>
              <a:t>R</a:t>
            </a:r>
            <a:r>
              <a:rPr lang="ja-JP" altLang="en-US" sz="2400" dirty="0" smtClean="0"/>
              <a:t>というツールを利用し，主成分分析を試みる．主成分分析の際，</a:t>
            </a:r>
            <a:r>
              <a:rPr lang="ja-JP" altLang="ja-JP" sz="2400" dirty="0"/>
              <a:t>星</a:t>
            </a:r>
            <a:r>
              <a:rPr lang="en-US" altLang="ja-JP" sz="2400" dirty="0" smtClean="0"/>
              <a:t>1</a:t>
            </a:r>
            <a:r>
              <a:rPr lang="ja-JP" altLang="ja-JP" sz="2400" dirty="0" smtClean="0"/>
              <a:t>の</a:t>
            </a:r>
            <a:r>
              <a:rPr lang="ja-JP" altLang="ja-JP" sz="2400" dirty="0"/>
              <a:t>割合から星</a:t>
            </a:r>
            <a:r>
              <a:rPr lang="en-US" altLang="ja-JP" sz="2400" dirty="0" smtClean="0"/>
              <a:t>5</a:t>
            </a:r>
            <a:r>
              <a:rPr lang="ja-JP" altLang="ja-JP" sz="2400" dirty="0" smtClean="0"/>
              <a:t>の</a:t>
            </a:r>
            <a:r>
              <a:rPr lang="ja-JP" altLang="ja-JP" sz="2400" dirty="0"/>
              <a:t>割合まで，</a:t>
            </a:r>
            <a:r>
              <a:rPr lang="en-US" altLang="ja-JP" sz="2400" dirty="0"/>
              <a:t>5</a:t>
            </a:r>
            <a:r>
              <a:rPr lang="ja-JP" altLang="ja-JP" sz="2400" dirty="0"/>
              <a:t>つの数値で</a:t>
            </a:r>
            <a:r>
              <a:rPr lang="ja-JP" altLang="ja-JP" sz="2400" dirty="0" smtClean="0"/>
              <a:t>表現</a:t>
            </a:r>
            <a:r>
              <a:rPr lang="ja-JP" altLang="en-US" sz="2400" dirty="0" smtClean="0"/>
              <a:t>する．</a:t>
            </a:r>
            <a:endParaRPr kumimoji="1" lang="ja-JP" altLang="en-US" sz="2400" dirty="0"/>
          </a:p>
        </p:txBody>
      </p:sp>
      <p:sp>
        <p:nvSpPr>
          <p:cNvPr id="9" name="下矢印 8"/>
          <p:cNvSpPr/>
          <p:nvPr/>
        </p:nvSpPr>
        <p:spPr>
          <a:xfrm>
            <a:off x="3059832" y="4365104"/>
            <a:ext cx="2376264" cy="108012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77383" y="5445224"/>
            <a:ext cx="7551001"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t>５つの数値を割合で表現することで，</a:t>
            </a:r>
            <a:endParaRPr kumimoji="1" lang="en-US" altLang="ja-JP" sz="2800" dirty="0" smtClean="0"/>
          </a:p>
          <a:p>
            <a:pPr algn="ctr"/>
            <a:r>
              <a:rPr kumimoji="1" lang="ja-JP" altLang="en-US" sz="2800" dirty="0" smtClean="0"/>
              <a:t>レビューの数に</a:t>
            </a:r>
            <a:r>
              <a:rPr kumimoji="1" lang="ja-JP" altLang="en-US" sz="2800" dirty="0" smtClean="0"/>
              <a:t>よる違いを</a:t>
            </a:r>
            <a:r>
              <a:rPr kumimoji="1" lang="ja-JP" altLang="en-US" sz="2800" dirty="0" smtClean="0"/>
              <a:t>なくすことが可能．</a:t>
            </a:r>
            <a:endParaRPr kumimoji="1" lang="ja-JP" altLang="en-US" sz="2800" dirty="0"/>
          </a:p>
        </p:txBody>
      </p:sp>
      <p:sp>
        <p:nvSpPr>
          <p:cNvPr id="3" name="スライド番号プレースホルダー 2"/>
          <p:cNvSpPr>
            <a:spLocks noGrp="1"/>
          </p:cNvSpPr>
          <p:nvPr>
            <p:ph type="sldNum" sz="quarter" idx="11"/>
          </p:nvPr>
        </p:nvSpPr>
        <p:spPr/>
        <p:txBody>
          <a:bodyPr/>
          <a:lstStyle/>
          <a:p>
            <a:r>
              <a:rPr kumimoji="1" lang="en-US" altLang="ja-JP" dirty="0"/>
              <a:t>7</a:t>
            </a:r>
            <a:endParaRPr kumimoji="1" lang="ja-JP" altLang="en-US" dirty="0"/>
          </a:p>
        </p:txBody>
      </p:sp>
    </p:spTree>
    <p:extLst>
      <p:ext uri="{BB962C8B-B14F-4D97-AF65-F5344CB8AC3E}">
        <p14:creationId xmlns:p14="http://schemas.microsoft.com/office/powerpoint/2010/main" val="3403350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6838" y="368391"/>
            <a:ext cx="7467600" cy="634082"/>
          </a:xfrm>
        </p:spPr>
        <p:txBody>
          <a:bodyPr>
            <a:noAutofit/>
          </a:bodyPr>
          <a:lstStyle/>
          <a:p>
            <a:r>
              <a:rPr kumimoji="1" lang="ja-JP" altLang="en-US" sz="4000" dirty="0" smtClean="0"/>
              <a:t>研究結果</a:t>
            </a:r>
            <a:endParaRPr kumimoji="1" lang="ja-JP" altLang="en-US" sz="4000" dirty="0"/>
          </a:p>
        </p:txBody>
      </p:sp>
      <p:sp>
        <p:nvSpPr>
          <p:cNvPr id="3" name="タイトル 1"/>
          <p:cNvSpPr txBox="1">
            <a:spLocks/>
          </p:cNvSpPr>
          <p:nvPr/>
        </p:nvSpPr>
        <p:spPr>
          <a:xfrm>
            <a:off x="508926" y="1636555"/>
            <a:ext cx="3847050" cy="634082"/>
          </a:xfrm>
          <a:prstGeom prst="rect">
            <a:avLst/>
          </a:prstGeom>
        </p:spPr>
        <p:txBody>
          <a:bodyPr vert="horz" anchor="b">
            <a:normAutofit fontScale="97500"/>
          </a:bodyPr>
          <a:lstStyle>
            <a:lvl1pPr algn="l" rtl="0" eaLnBrk="1" latinLnBrk="0" hangingPunct="1">
              <a:spcBef>
                <a:spcPct val="0"/>
              </a:spcBef>
              <a:buNone/>
              <a:defRPr kumimoji="1" sz="3000" b="0" kern="1200" cap="small" baseline="0">
                <a:solidFill>
                  <a:schemeClr val="tx2"/>
                </a:solidFill>
                <a:latin typeface="+mj-lt"/>
                <a:ea typeface="+mj-ea"/>
                <a:cs typeface="+mj-cs"/>
              </a:defRPr>
            </a:lvl1pPr>
          </a:lstStyle>
          <a:p>
            <a:endParaRPr lang="en-US" altLang="ja-JP" sz="2400" dirty="0" smtClean="0">
              <a:latin typeface="Times New Roman" panose="02020603050405020304" pitchFamily="18" charset="0"/>
              <a:cs typeface="Times New Roman" panose="02020603050405020304" pitchFamily="18" charset="0"/>
            </a:endParaRPr>
          </a:p>
        </p:txBody>
      </p:sp>
      <p:sp>
        <p:nvSpPr>
          <p:cNvPr id="4" name="タイトル 1"/>
          <p:cNvSpPr txBox="1">
            <a:spLocks/>
          </p:cNvSpPr>
          <p:nvPr/>
        </p:nvSpPr>
        <p:spPr>
          <a:xfrm>
            <a:off x="486839" y="1002473"/>
            <a:ext cx="7467600" cy="634082"/>
          </a:xfrm>
          <a:prstGeom prst="rect">
            <a:avLst/>
          </a:prstGeom>
        </p:spPr>
        <p:txBody>
          <a:bodyPr vert="horz" anchor="b">
            <a:normAutofit fontScale="90000" lnSpcReduction="10000"/>
          </a:bodyPr>
          <a:lstStyle>
            <a:lvl1pPr algn="l" rtl="0" eaLnBrk="1" latinLnBrk="0" hangingPunct="1">
              <a:spcBef>
                <a:spcPct val="0"/>
              </a:spcBef>
              <a:buNone/>
              <a:defRPr kumimoji="1" sz="3000" b="0" kern="1200" cap="small" baseline="0">
                <a:solidFill>
                  <a:schemeClr val="tx2"/>
                </a:solidFill>
                <a:latin typeface="+mj-lt"/>
                <a:ea typeface="+mj-ea"/>
                <a:cs typeface="+mj-cs"/>
              </a:defRPr>
            </a:lvl1pPr>
          </a:lstStyle>
          <a:p>
            <a:endParaRPr lang="ja-JP" altLang="en-US" sz="4000" dirty="0"/>
          </a:p>
        </p:txBody>
      </p:sp>
      <p:sp>
        <p:nvSpPr>
          <p:cNvPr id="5" name="角丸四角形 4"/>
          <p:cNvSpPr/>
          <p:nvPr/>
        </p:nvSpPr>
        <p:spPr>
          <a:xfrm>
            <a:off x="3017123" y="1023205"/>
            <a:ext cx="2407030" cy="4694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solidFill>
                  <a:schemeClr val="tx1"/>
                </a:solidFill>
              </a:rPr>
              <a:t>データ取集先一覧</a:t>
            </a:r>
            <a:endParaRPr kumimoji="1" lang="ja-JP" altLang="en-US" dirty="0">
              <a:solidFill>
                <a:schemeClr val="tx1"/>
              </a:solidFill>
            </a:endParaRPr>
          </a:p>
        </p:txBody>
      </p:sp>
      <p:sp>
        <p:nvSpPr>
          <p:cNvPr id="6" name="正方形/長方形 5"/>
          <p:cNvSpPr/>
          <p:nvPr/>
        </p:nvSpPr>
        <p:spPr>
          <a:xfrm>
            <a:off x="1259632" y="1495828"/>
            <a:ext cx="6310401" cy="740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altLang="ja-JP" dirty="0" smtClean="0">
              <a:latin typeface="Times New Roman" panose="02020603050405020304" pitchFamily="18" charset="0"/>
              <a:cs typeface="Times New Roman" panose="02020603050405020304" pitchFamily="18" charset="0"/>
            </a:endParaRPr>
          </a:p>
          <a:p>
            <a:pPr algn="ctr"/>
            <a:r>
              <a:rPr lang="en-US" altLang="ja-JP" sz="2400" dirty="0" smtClean="0">
                <a:latin typeface="Times New Roman" panose="02020603050405020304" pitchFamily="18" charset="0"/>
                <a:cs typeface="Times New Roman" panose="02020603050405020304" pitchFamily="18" charset="0"/>
              </a:rPr>
              <a:t>App </a:t>
            </a:r>
            <a:r>
              <a:rPr lang="ja-JP" altLang="en-US" sz="2400" dirty="0" smtClean="0">
                <a:latin typeface="Times New Roman" panose="02020603050405020304" pitchFamily="18" charset="0"/>
                <a:cs typeface="Times New Roman" panose="02020603050405020304" pitchFamily="18" charset="0"/>
              </a:rPr>
              <a:t>ストアのトップセール・無料・有料</a:t>
            </a:r>
            <a:endParaRPr lang="en-US" altLang="ja-JP" sz="2400" dirty="0" smtClean="0">
              <a:latin typeface="Times New Roman" panose="02020603050405020304" pitchFamily="18" charset="0"/>
              <a:cs typeface="Times New Roman" panose="02020603050405020304" pitchFamily="18" charset="0"/>
            </a:endParaRPr>
          </a:p>
          <a:p>
            <a:pPr algn="ctr"/>
            <a:r>
              <a:rPr lang="en-US" altLang="ja-JP" sz="2400" dirty="0" smtClean="0">
                <a:latin typeface="Times New Roman" panose="02020603050405020304" pitchFamily="18" charset="0"/>
                <a:cs typeface="Times New Roman" panose="02020603050405020304" pitchFamily="18" charset="0"/>
              </a:rPr>
              <a:t>Play</a:t>
            </a:r>
            <a:r>
              <a:rPr lang="ja-JP" altLang="en-US" sz="2400" dirty="0" smtClean="0">
                <a:latin typeface="Times New Roman" panose="02020603050405020304" pitchFamily="18" charset="0"/>
                <a:cs typeface="Times New Roman" panose="02020603050405020304" pitchFamily="18" charset="0"/>
              </a:rPr>
              <a:t> ストアの有料・無料</a:t>
            </a:r>
            <a:endParaRPr lang="en-US" altLang="ja-JP" sz="2400" dirty="0" smtClean="0">
              <a:latin typeface="Times New Roman" panose="02020603050405020304" pitchFamily="18" charset="0"/>
              <a:cs typeface="Times New Roman" panose="02020603050405020304" pitchFamily="18" charset="0"/>
            </a:endParaRPr>
          </a:p>
          <a:p>
            <a:pPr algn="ctr"/>
            <a:endParaRPr kumimoji="1" lang="ja-JP" altLang="en-US" dirty="0"/>
          </a:p>
        </p:txBody>
      </p:sp>
      <p:sp>
        <p:nvSpPr>
          <p:cNvPr id="7" name="テキスト ボックス 6"/>
          <p:cNvSpPr txBox="1"/>
          <p:nvPr/>
        </p:nvSpPr>
        <p:spPr>
          <a:xfrm>
            <a:off x="420624" y="3272045"/>
            <a:ext cx="7904620" cy="584775"/>
          </a:xfrm>
          <a:prstGeom prst="rect">
            <a:avLst/>
          </a:prstGeom>
          <a:noFill/>
        </p:spPr>
        <p:txBody>
          <a:bodyPr wrap="square" rtlCol="0">
            <a:spAutoFit/>
          </a:bodyPr>
          <a:lstStyle/>
          <a:p>
            <a:r>
              <a:rPr kumimoji="1" lang="ja-JP" altLang="en-US" sz="2400" dirty="0" smtClean="0"/>
              <a:t>今回は，</a:t>
            </a:r>
            <a:r>
              <a:rPr kumimoji="1" lang="en-US" altLang="ja-JP" sz="3200" dirty="0" smtClean="0"/>
              <a:t>App</a:t>
            </a:r>
            <a:r>
              <a:rPr kumimoji="1" lang="ja-JP" altLang="en-US" sz="3200" dirty="0" smtClean="0"/>
              <a:t>ストアのトップセール</a:t>
            </a:r>
            <a:r>
              <a:rPr kumimoji="1" lang="ja-JP" altLang="en-US" sz="2400" dirty="0" smtClean="0"/>
              <a:t>に</a:t>
            </a:r>
            <a:r>
              <a:rPr kumimoji="1" lang="ja-JP" altLang="en-US" sz="2400" dirty="0" smtClean="0"/>
              <a:t>ついて</a:t>
            </a:r>
            <a:r>
              <a:rPr lang="ja-JP" altLang="en-US" sz="2400" dirty="0" smtClean="0"/>
              <a:t>発表する</a:t>
            </a:r>
            <a:r>
              <a:rPr kumimoji="1" lang="ja-JP" altLang="en-US" sz="2400" dirty="0" smtClean="0"/>
              <a:t>．</a:t>
            </a:r>
            <a:endParaRPr kumimoji="1" lang="ja-JP" altLang="en-US" sz="2400" dirty="0"/>
          </a:p>
        </p:txBody>
      </p:sp>
      <p:sp>
        <p:nvSpPr>
          <p:cNvPr id="8" name="下矢印 7"/>
          <p:cNvSpPr/>
          <p:nvPr/>
        </p:nvSpPr>
        <p:spPr>
          <a:xfrm>
            <a:off x="3707904" y="2270637"/>
            <a:ext cx="1296144" cy="1014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990638" y="4032157"/>
            <a:ext cx="2683187" cy="4694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solidFill>
                  <a:schemeClr val="tx1"/>
                </a:solidFill>
              </a:rPr>
              <a:t>App</a:t>
            </a:r>
            <a:r>
              <a:rPr kumimoji="1" lang="ja-JP" altLang="en-US" dirty="0" smtClean="0">
                <a:solidFill>
                  <a:schemeClr val="tx1"/>
                </a:solidFill>
              </a:rPr>
              <a:t>ストアのトップセール</a:t>
            </a:r>
            <a:endParaRPr kumimoji="1" lang="ja-JP" altLang="en-US" dirty="0">
              <a:solidFill>
                <a:schemeClr val="tx1"/>
              </a:solidFill>
            </a:endParaRPr>
          </a:p>
        </p:txBody>
      </p:sp>
      <p:sp>
        <p:nvSpPr>
          <p:cNvPr id="11" name="正方形/長方形 10"/>
          <p:cNvSpPr/>
          <p:nvPr/>
        </p:nvSpPr>
        <p:spPr>
          <a:xfrm>
            <a:off x="1177030" y="4501598"/>
            <a:ext cx="6310401" cy="15916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a:t>App store</a:t>
            </a:r>
            <a:r>
              <a:rPr lang="ja-JP" altLang="ja-JP" sz="2400" dirty="0"/>
              <a:t>に存在する全アプリの歴代のランキングであり，過去のダウンロード数</a:t>
            </a:r>
            <a:r>
              <a:rPr lang="ja-JP" altLang="ja-JP" sz="2400" dirty="0" smtClean="0"/>
              <a:t>が</a:t>
            </a:r>
            <a:r>
              <a:rPr lang="ja-JP" altLang="en-US" sz="2400" dirty="0" smtClean="0"/>
              <a:t>反映した</a:t>
            </a:r>
            <a:r>
              <a:rPr lang="ja-JP" altLang="en-US" sz="2400" dirty="0"/>
              <a:t>もので</a:t>
            </a:r>
            <a:r>
              <a:rPr lang="ja-JP" altLang="en-US" sz="2400" dirty="0" smtClean="0"/>
              <a:t>ある．</a:t>
            </a:r>
            <a:endParaRPr kumimoji="1" lang="ja-JP" altLang="en-US" dirty="0"/>
          </a:p>
        </p:txBody>
      </p:sp>
      <p:sp>
        <p:nvSpPr>
          <p:cNvPr id="9" name="スライド番号プレースホルダー 8"/>
          <p:cNvSpPr>
            <a:spLocks noGrp="1"/>
          </p:cNvSpPr>
          <p:nvPr>
            <p:ph type="sldNum" sz="quarter" idx="11"/>
          </p:nvPr>
        </p:nvSpPr>
        <p:spPr/>
        <p:txBody>
          <a:bodyPr/>
          <a:lstStyle/>
          <a:p>
            <a:r>
              <a:rPr kumimoji="1" lang="en-US" altLang="ja-JP" dirty="0"/>
              <a:t>8</a:t>
            </a:r>
            <a:endParaRPr kumimoji="1" lang="ja-JP" altLang="en-US" dirty="0"/>
          </a:p>
        </p:txBody>
      </p:sp>
    </p:spTree>
    <p:extLst>
      <p:ext uri="{BB962C8B-B14F-4D97-AF65-F5344CB8AC3E}">
        <p14:creationId xmlns:p14="http://schemas.microsoft.com/office/powerpoint/2010/main" val="3771442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3533</TotalTime>
  <Words>1104</Words>
  <Application>Microsoft Office PowerPoint</Application>
  <PresentationFormat>画面に合わせる (4:3)</PresentationFormat>
  <Paragraphs>357</Paragraphs>
  <Slides>18</Slides>
  <Notes>1</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スパイス</vt:lpstr>
      <vt:lpstr>ユーザ評価データのマイニング結果に基づく スマートフォンアプリの特徴分析</vt:lpstr>
      <vt:lpstr>目次</vt:lpstr>
      <vt:lpstr>研究背景</vt:lpstr>
      <vt:lpstr>研究背景</vt:lpstr>
      <vt:lpstr>研究背景</vt:lpstr>
      <vt:lpstr>研究目的</vt:lpstr>
      <vt:lpstr>研究目的～収集するデータ～</vt:lpstr>
      <vt:lpstr>研究方法</vt:lpstr>
      <vt:lpstr>研究結果</vt:lpstr>
      <vt:lpstr>PowerPoint プレゼンテーション</vt:lpstr>
      <vt:lpstr>研究結果～アプリレビューデータ～</vt:lpstr>
      <vt:lpstr>研究結果～第1主成分～</vt:lpstr>
      <vt:lpstr>研究結果～第2主成分～</vt:lpstr>
      <vt:lpstr>研究結果～主成分スコア～</vt:lpstr>
      <vt:lpstr>研究結果～第１成分と評価の相関図～</vt:lpstr>
      <vt:lpstr>研究結果～第2主成分と相関図のまとめ～</vt:lpstr>
      <vt:lpstr>本研究結果</vt:lpstr>
      <vt:lpstr>考察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ユーザ評価データのマイニング結果に基づく スマートフォンアプリの特徴分析</dc:title>
  <dc:creator>masuda</dc:creator>
  <cp:lastModifiedBy>masuda</cp:lastModifiedBy>
  <cp:revision>63</cp:revision>
  <dcterms:created xsi:type="dcterms:W3CDTF">2014-01-28T18:07:46Z</dcterms:created>
  <dcterms:modified xsi:type="dcterms:W3CDTF">2014-02-04T04:28:24Z</dcterms:modified>
</cp:coreProperties>
</file>