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4"/>
  </p:notesMasterIdLst>
  <p:sldIdLst>
    <p:sldId id="256" r:id="rId2"/>
    <p:sldId id="267" r:id="rId3"/>
    <p:sldId id="258" r:id="rId4"/>
    <p:sldId id="259" r:id="rId5"/>
    <p:sldId id="260" r:id="rId6"/>
    <p:sldId id="261" r:id="rId7"/>
    <p:sldId id="262" r:id="rId8"/>
    <p:sldId id="263" r:id="rId9"/>
    <p:sldId id="264" r:id="rId10"/>
    <p:sldId id="265" r:id="rId11"/>
    <p:sldId id="268" r:id="rId12"/>
    <p:sldId id="26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41684-C5A6-4385-9FCB-0602E856AF94}" type="datetimeFigureOut">
              <a:rPr kumimoji="1" lang="ja-JP" altLang="en-US" smtClean="0"/>
              <a:t>2014/1/31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D47CC-4BFC-48E0-8707-BBAD0A74816B}" type="slidenum">
              <a:rPr kumimoji="1" lang="ja-JP" altLang="en-US" smtClean="0"/>
              <a:t>‹#›</a:t>
            </a:fld>
            <a:endParaRPr kumimoji="1" lang="ja-JP" altLang="en-US"/>
          </a:p>
        </p:txBody>
      </p:sp>
    </p:spTree>
    <p:extLst>
      <p:ext uri="{BB962C8B-B14F-4D97-AF65-F5344CB8AC3E}">
        <p14:creationId xmlns:p14="http://schemas.microsoft.com/office/powerpoint/2010/main" val="34238545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87625" y="6250164"/>
            <a:ext cx="6599098" cy="365125"/>
          </a:xfrm>
        </p:spPr>
        <p:txBody>
          <a:bodyPr/>
          <a:lstStyle>
            <a:lvl1pPr>
              <a:defRPr sz="1000"/>
            </a:lvl1pPr>
          </a:lstStyle>
          <a:p>
            <a:pPr algn="ctr">
              <a:tabLst>
                <a:tab pos="1979613" algn="l"/>
              </a:tabLst>
            </a:pPr>
            <a:endParaRPr lang="en-US" altLang="ja-JP"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a:xfrm>
            <a:off x="251520" y="6250164"/>
            <a:ext cx="936104" cy="365125"/>
          </a:xfrm>
        </p:spPr>
        <p:txBody>
          <a:bodyPr/>
          <a:lstStyle/>
          <a:p>
            <a:r>
              <a:rPr lang="en-US" altLang="ja-JP" smtClean="0"/>
              <a:t>2014/02/05</a:t>
            </a:r>
            <a:endParaRPr lang="ja-JP" altLang="en-US" dirty="0"/>
          </a:p>
        </p:txBody>
      </p:sp>
      <p:sp>
        <p:nvSpPr>
          <p:cNvPr id="6" name="Slide Number Placeholder 5"/>
          <p:cNvSpPr>
            <a:spLocks noGrp="1"/>
          </p:cNvSpPr>
          <p:nvPr>
            <p:ph type="sldNum" sz="quarter" idx="12"/>
          </p:nvPr>
        </p:nvSpPr>
        <p:spPr>
          <a:xfrm>
            <a:off x="7783082" y="6250163"/>
            <a:ext cx="1161826" cy="365125"/>
          </a:xfrm>
        </p:spPr>
        <p:txBody>
          <a:bodyPr/>
          <a:lstStyle/>
          <a:p>
            <a:fld id="{9FE19D7D-A506-4FEE-8BBF-7E3644FFC5C2}" type="slidenum">
              <a:rPr kumimoji="1" lang="ja-JP" altLang="en-US" smtClean="0"/>
              <a:t>‹#›</a:t>
            </a:fld>
            <a:endParaRPr kumimoji="1" lang="ja-JP" altLang="en-US" dirty="0"/>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2014/02/05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r>
              <a:rPr kumimoji="1" lang="en-US" altLang="ja-JP" smtClean="0"/>
              <a:t>2014/02/05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2014/02/05</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r>
              <a:rPr kumimoji="1" lang="en-US" altLang="ja-JP" smtClean="0"/>
              <a:t>2014/02/05</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kumimoji="1" lang="en-US" altLang="ja-JP" smtClean="0"/>
              <a:t>2014/02/05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2014/02/05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E19D7D-A506-4FEE-8BBF-7E3644FFC5C2}"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323528" y="6250164"/>
            <a:ext cx="1134372" cy="365125"/>
          </a:xfrm>
          <a:prstGeom prst="rect">
            <a:avLst/>
          </a:prstGeom>
        </p:spPr>
        <p:txBody>
          <a:bodyPr vert="horz" lIns="91440" tIns="45720" rIns="91440" bIns="45720" rtlCol="0" anchor="ctr"/>
          <a:lstStyle>
            <a:lvl1pPr algn="ctr">
              <a:defRPr sz="1000">
                <a:solidFill>
                  <a:schemeClr val="tx2"/>
                </a:solidFill>
              </a:defRPr>
            </a:lvl1pPr>
          </a:lstStyle>
          <a:p>
            <a:r>
              <a:rPr lang="en-US" altLang="ja-JP" smtClean="0"/>
              <a:t>2014/02/05</a:t>
            </a:r>
            <a:endParaRPr lang="ja-JP" altLang="en-US" dirty="0"/>
          </a:p>
        </p:txBody>
      </p:sp>
      <p:sp>
        <p:nvSpPr>
          <p:cNvPr id="5" name="Footer Placeholder 4"/>
          <p:cNvSpPr>
            <a:spLocks noGrp="1"/>
          </p:cNvSpPr>
          <p:nvPr>
            <p:ph type="ftr" sz="quarter" idx="3"/>
          </p:nvPr>
        </p:nvSpPr>
        <p:spPr>
          <a:xfrm>
            <a:off x="1493412" y="6250164"/>
            <a:ext cx="6264696" cy="365125"/>
          </a:xfrm>
          <a:prstGeom prst="rect">
            <a:avLst/>
          </a:prstGeom>
        </p:spPr>
        <p:txBody>
          <a:bodyPr vert="horz" lIns="91440" tIns="45720" rIns="91440" bIns="45720" rtlCol="0" anchor="ctr"/>
          <a:lstStyle>
            <a:lvl1pPr algn="l">
              <a:defRPr sz="1000">
                <a:solidFill>
                  <a:schemeClr val="tx2"/>
                </a:solidFill>
              </a:defRPr>
            </a:lvl1pPr>
          </a:lstStyle>
          <a:p>
            <a:pPr algn="ctr">
              <a:tabLst>
                <a:tab pos="1979613" algn="l"/>
              </a:tabLst>
            </a:pPr>
            <a:r>
              <a:rPr lang="en-US" altLang="ja-JP" dirty="0" smtClean="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smtClean="0">
                <a:latin typeface="Times New Roman" panose="02020603050405020304" pitchFamily="18" charset="0"/>
                <a:cs typeface="Times New Roman" panose="02020603050405020304" pitchFamily="18" charset="0"/>
              </a:rPr>
              <a:t>of the Game for Project Management Training</a:t>
            </a:r>
          </a:p>
        </p:txBody>
      </p:sp>
      <p:sp>
        <p:nvSpPr>
          <p:cNvPr id="6" name="Slide Number Placeholder 5"/>
          <p:cNvSpPr>
            <a:spLocks noGrp="1"/>
          </p:cNvSpPr>
          <p:nvPr>
            <p:ph type="sldNum" sz="quarter" idx="4"/>
          </p:nvPr>
        </p:nvSpPr>
        <p:spPr>
          <a:xfrm>
            <a:off x="7783082"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FE19D7D-A506-4FEE-8BBF-7E3644FFC5C2}"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nvSpPr>
        <p:spPr>
          <a:xfrm>
            <a:off x="5868144" y="5229200"/>
            <a:ext cx="3050624" cy="151216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kumimoji="0" lang="ja-JP" sz="1600" kern="1200" baseline="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0" lang="ja-JP"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0" lang="ja-JP"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0" lang="ja-JP"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0" lang="ja-JP" sz="2000" kern="1200">
                <a:solidFill>
                  <a:schemeClr val="tx1">
                    <a:tint val="75000"/>
                  </a:schemeClr>
                </a:solidFill>
                <a:latin typeface="+mn-lt"/>
                <a:ea typeface="+mn-ea"/>
                <a:cs typeface="+mn-cs"/>
              </a:defRPr>
            </a:lvl9pPr>
          </a:lstStyle>
          <a:p>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千葉工業大学</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社会システム科学部</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プロジェクトマネジメント学科</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矢吹研究室</a:t>
            </a:r>
            <a:endParaRPr lang="en-US" altLang="ja-JP" b="1" dirty="0">
              <a:latin typeface="Times New Roman" panose="02020603050405020304" pitchFamily="18" charset="0"/>
              <a:ea typeface="ＭＳ 明朝" panose="02020609040205080304" pitchFamily="17" charset="-128"/>
              <a:cs typeface="Times New Roman" panose="02020603050405020304" pitchFamily="18" charset="0"/>
            </a:endParaRPr>
          </a:p>
          <a:p>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0942083</a:t>
            </a:r>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b="1" dirty="0" err="1" smtClean="0">
                <a:latin typeface="Times New Roman" panose="02020603050405020304" pitchFamily="18" charset="0"/>
                <a:ea typeface="ＭＳ 明朝" panose="02020609040205080304" pitchFamily="17" charset="-128"/>
                <a:cs typeface="Times New Roman" panose="02020603050405020304" pitchFamily="18" charset="0"/>
              </a:rPr>
              <a:t>Htet</a:t>
            </a:r>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b="1" dirty="0" err="1" smtClean="0">
                <a:latin typeface="Times New Roman" panose="02020603050405020304" pitchFamily="18" charset="0"/>
                <a:ea typeface="ＭＳ 明朝" panose="02020609040205080304" pitchFamily="17" charset="-128"/>
                <a:cs typeface="Times New Roman" panose="02020603050405020304" pitchFamily="18" charset="0"/>
              </a:rPr>
              <a:t>Myet</a:t>
            </a:r>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b="1" dirty="0" err="1" smtClean="0">
                <a:latin typeface="Times New Roman" panose="02020603050405020304" pitchFamily="18" charset="0"/>
                <a:ea typeface="ＭＳ 明朝" panose="02020609040205080304" pitchFamily="17" charset="-128"/>
                <a:cs typeface="Times New Roman" panose="02020603050405020304" pitchFamily="18" charset="0"/>
              </a:rPr>
              <a:t>Mun</a:t>
            </a:r>
            <a:r>
              <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rPr>
              <a:t> Win</a:t>
            </a:r>
            <a:endParaRPr lang="ja-JP" altLang="en-US" b="1" dirty="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5" name="Title 1"/>
          <p:cNvSpPr>
            <a:spLocks noGrp="1"/>
          </p:cNvSpPr>
          <p:nvPr/>
        </p:nvSpPr>
        <p:spPr>
          <a:xfrm>
            <a:off x="0" y="1915720"/>
            <a:ext cx="9144000" cy="1225248"/>
          </a:xfrm>
          <a:prstGeom prst="rect">
            <a:avLst/>
          </a:prstGeom>
        </p:spPr>
        <p:txBody>
          <a:bodyPr vert="horz" lIns="91440" tIns="45720" rIns="91440" bIns="45720" rtlCol="0" anchor="t">
            <a:no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pPr algn="ctr">
              <a:tabLst>
                <a:tab pos="1979613" algn="l"/>
              </a:tabLst>
            </a:pPr>
            <a:r>
              <a:rPr kumimoji="1" lang="ja-JP" altLang="en-US" sz="3600" dirty="0" smtClean="0">
                <a:latin typeface="+mj-ea"/>
              </a:rPr>
              <a:t>プロジェクトマネジメント</a:t>
            </a:r>
            <a:r>
              <a:rPr kumimoji="1" lang="ja-JP" altLang="en-US" sz="3600" dirty="0" smtClean="0"/>
              <a:t>を学ぶための</a:t>
            </a:r>
            <a:endParaRPr kumimoji="1" lang="en-US" altLang="ja-JP" sz="3600" dirty="0" smtClean="0"/>
          </a:p>
          <a:p>
            <a:pPr algn="ctr">
              <a:tabLst>
                <a:tab pos="1979613" algn="l"/>
              </a:tabLst>
            </a:pPr>
            <a:r>
              <a:rPr kumimoji="1" lang="ja-JP" altLang="en-US" sz="3600" dirty="0" smtClean="0"/>
              <a:t>ゲームの開発と運用実験</a:t>
            </a:r>
            <a:endParaRPr kumimoji="1" lang="ja-JP" sz="3600" dirty="0"/>
          </a:p>
        </p:txBody>
      </p:sp>
      <p:sp>
        <p:nvSpPr>
          <p:cNvPr id="7" name="Title 1"/>
          <p:cNvSpPr>
            <a:spLocks noGrp="1"/>
          </p:cNvSpPr>
          <p:nvPr/>
        </p:nvSpPr>
        <p:spPr>
          <a:xfrm>
            <a:off x="0" y="3284984"/>
            <a:ext cx="9144000" cy="792088"/>
          </a:xfrm>
          <a:prstGeom prst="rect">
            <a:avLst/>
          </a:prstGeom>
        </p:spPr>
        <p:txBody>
          <a:bodyPr vert="horz" lIns="91440" tIns="45720" rIns="91440" bIns="45720" rtlCol="0" anchor="t">
            <a:no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pPr algn="ctr">
              <a:tabLst>
                <a:tab pos="1979613" algn="l"/>
              </a:tabLst>
            </a:pPr>
            <a:r>
              <a:rPr kumimoji="1" lang="en-US" altLang="ja-JP" sz="2400" dirty="0" smtClean="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kumimoji="1" lang="en-US" altLang="ja-JP" sz="2400" dirty="0" smtClean="0">
                <a:latin typeface="Times New Roman" panose="02020603050405020304" pitchFamily="18" charset="0"/>
                <a:cs typeface="Times New Roman" panose="02020603050405020304" pitchFamily="18" charset="0"/>
              </a:rPr>
              <a:t>of the Game for Project Management Training</a:t>
            </a:r>
          </a:p>
        </p:txBody>
      </p:sp>
    </p:spTree>
    <p:extLst>
      <p:ext uri="{BB962C8B-B14F-4D97-AF65-F5344CB8AC3E}">
        <p14:creationId xmlns:p14="http://schemas.microsoft.com/office/powerpoint/2010/main" val="105077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10</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結果：仮説検定</a:t>
            </a:r>
            <a:endParaRPr kumimoji="1" lang="ja-JP" altLang="en-US" sz="3200" b="1" dirty="0">
              <a:latin typeface="+mj-ea"/>
            </a:endParaRPr>
          </a:p>
        </p:txBody>
      </p:sp>
      <p:graphicFrame>
        <p:nvGraphicFramePr>
          <p:cNvPr id="8" name="表 7"/>
          <p:cNvGraphicFramePr>
            <a:graphicFrameLocks noGrp="1"/>
          </p:cNvGraphicFramePr>
          <p:nvPr>
            <p:extLst>
              <p:ext uri="{D42A27DB-BD31-4B8C-83A1-F6EECF244321}">
                <p14:modId xmlns:p14="http://schemas.microsoft.com/office/powerpoint/2010/main" val="3586175244"/>
              </p:ext>
            </p:extLst>
          </p:nvPr>
        </p:nvGraphicFramePr>
        <p:xfrm>
          <a:off x="1991448" y="1628800"/>
          <a:ext cx="5334000" cy="1200150"/>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1831393541"/>
              </p:ext>
            </p:extLst>
          </p:nvPr>
        </p:nvGraphicFramePr>
        <p:xfrm>
          <a:off x="1991448" y="3356992"/>
          <a:ext cx="5334000" cy="2066925"/>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平均</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48333.33333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45000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分散</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56666666.67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110000000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観測数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ピアソン相関</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-0.126660099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仮説平均との差異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自由度</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0.597614305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0.288065863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2.015048373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0.576131726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80975">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2.570581836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ext uri="{D42A27DB-BD31-4B8C-83A1-F6EECF244321}">
                <p14:modId xmlns:p14="http://schemas.microsoft.com/office/powerpoint/2010/main" val="926475236"/>
              </p:ext>
            </p:extLst>
          </p:nvPr>
        </p:nvGraphicFramePr>
        <p:xfrm>
          <a:off x="1992592" y="3356992"/>
          <a:ext cx="5334000" cy="2066925"/>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ja-JP" sz="1100" kern="0">
                          <a:effectLst/>
                          <a:latin typeface="Times New Roman" panose="02020603050405020304" pitchFamily="18" charset="0"/>
                          <a:ea typeface="ＭＳ 明朝" panose="02020609040205080304" pitchFamily="17" charset="-128"/>
                          <a:cs typeface="Times New Roman" panose="02020603050405020304" pitchFamily="18" charset="0"/>
                        </a:rPr>
                        <a:t>変数</a:t>
                      </a: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 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平均</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45383.33333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36100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分散</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201813666.7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11036000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観測数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ピアソン相関</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0.529608118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仮説平均との差異</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自由度</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1.781845861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0.067436949</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片側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2.015048373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P(T&lt;=t)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0.134873897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80975">
                <a:tc>
                  <a:txBody>
                    <a:bodyPr/>
                    <a:lstStyle/>
                    <a:p>
                      <a:pPr algn="ctr">
                        <a:spcAft>
                          <a:spcPts val="0"/>
                        </a:spcAft>
                      </a:pPr>
                      <a:r>
                        <a:rPr lang="en-US" sz="1100" kern="0" dirty="0">
                          <a:effectLst/>
                          <a:latin typeface="Times New Roman" panose="02020603050405020304" pitchFamily="18" charset="0"/>
                          <a:ea typeface="ＭＳ 明朝" panose="02020609040205080304" pitchFamily="17" charset="-128"/>
                          <a:cs typeface="Times New Roman" panose="02020603050405020304" pitchFamily="18" charset="0"/>
                        </a:rPr>
                        <a:t>t </a:t>
                      </a: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境界値 両側</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latin typeface="Times New Roman" panose="02020603050405020304" pitchFamily="18" charset="0"/>
                          <a:ea typeface="ＭＳ 明朝" panose="02020609040205080304" pitchFamily="17" charset="-128"/>
                          <a:cs typeface="Times New Roman" panose="02020603050405020304" pitchFamily="18" charset="0"/>
                        </a:rPr>
                        <a:t>2.570581836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spcAft>
                          <a:spcPts val="0"/>
                        </a:spcAft>
                      </a:pPr>
                      <a:r>
                        <a:rPr lang="ja-JP" sz="110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809145180"/>
              </p:ext>
            </p:extLst>
          </p:nvPr>
        </p:nvGraphicFramePr>
        <p:xfrm>
          <a:off x="1992592" y="1628800"/>
          <a:ext cx="5334000" cy="1200150"/>
        </p:xfrm>
        <a:graphic>
          <a:graphicData uri="http://schemas.openxmlformats.org/drawingml/2006/table">
            <a:tbl>
              <a:tblPr firstRow="1" firstCol="1" bandRow="1">
                <a:tableStyleId>{5C22544A-7EE6-4342-B048-85BDC9FD1C3A}</a:tableStyleId>
              </a:tblPr>
              <a:tblGrid>
                <a:gridCol w="1778000"/>
                <a:gridCol w="1778000"/>
                <a:gridCol w="1778000"/>
              </a:tblGrid>
              <a:tr h="17145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回目</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70300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37100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41000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37300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31100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33900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37700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r h="171450">
                <a:tc>
                  <a:txBody>
                    <a:bodyPr/>
                    <a:lstStyle/>
                    <a:p>
                      <a:pPr algn="ct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被験者</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a:t>
                      </a: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53800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40900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2865" marR="62865" marT="0" marB="0" anchor="ctr"/>
                </a:tc>
              </a:tr>
            </a:tbl>
          </a:graphicData>
        </a:graphic>
      </p:graphicFrame>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11</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結果：仮説検定</a:t>
            </a:r>
            <a:endParaRPr kumimoji="1" lang="ja-JP" altLang="en-US" sz="3200" b="1" dirty="0">
              <a:latin typeface="+mj-ea"/>
            </a:endParaRPr>
          </a:p>
        </p:txBody>
      </p:sp>
    </p:spTree>
    <p:extLst>
      <p:ext uri="{BB962C8B-B14F-4D97-AF65-F5344CB8AC3E}">
        <p14:creationId xmlns:p14="http://schemas.microsoft.com/office/powerpoint/2010/main" val="157328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12</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考察</a:t>
            </a: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971600" y="1772816"/>
            <a:ext cx="4133800" cy="4353347"/>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Arial" pitchFamily="34" charset="0"/>
              <a:buChar char="•"/>
              <a:defRPr kumimoji="0" lang="ja-JP"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kumimoji="0" lang="ja-JP"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kumimoji="0" lang="ja-JP"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kumimoji="0" lang="ja-JP"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kumimoji="0" lang="ja-JP"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9pPr>
          </a:lstStyle>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背景</a:t>
            </a:r>
          </a:p>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目的</a:t>
            </a:r>
          </a:p>
          <a:p>
            <a:pPr marL="742950" indent="-742950">
              <a:buFont typeface="+mj-lt"/>
              <a:buAutoNum type="arabicPeriod"/>
            </a:pPr>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手法</a:t>
            </a:r>
            <a:endPar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endParaRPr>
          </a:p>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仕様</a:t>
            </a:r>
            <a:endParaRPr lang="en-US" altLang="ja-JP" b="1" dirty="0" smtClean="0">
              <a:latin typeface="Times New Roman" panose="02020603050405020304" pitchFamily="18" charset="0"/>
              <a:ea typeface="ＭＳ 明朝" panose="02020609040205080304" pitchFamily="17" charset="-128"/>
              <a:cs typeface="Times New Roman" panose="02020603050405020304" pitchFamily="18" charset="0"/>
            </a:endParaRPr>
          </a:p>
          <a:p>
            <a:pPr marL="742950" indent="-742950">
              <a:buFont typeface="+mj-lt"/>
              <a:buAutoNum type="arabicPeriod"/>
            </a:pPr>
            <a:r>
              <a:rPr lang="ja-JP" altLang="en-US" b="1" dirty="0">
                <a:latin typeface="Times New Roman" panose="02020603050405020304" pitchFamily="18" charset="0"/>
                <a:ea typeface="ＭＳ 明朝" panose="02020609040205080304" pitchFamily="17" charset="-128"/>
                <a:cs typeface="Times New Roman" panose="02020603050405020304" pitchFamily="18" charset="0"/>
              </a:rPr>
              <a:t>結果</a:t>
            </a:r>
            <a:endPar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endParaRPr>
          </a:p>
          <a:p>
            <a:pPr marL="742950" indent="-742950">
              <a:buFont typeface="+mj-lt"/>
              <a:buAutoNum type="arabicPeriod"/>
            </a:pPr>
            <a:r>
              <a:rPr lang="ja-JP" altLang="en-US" b="1" dirty="0" smtClean="0">
                <a:latin typeface="Times New Roman" panose="02020603050405020304" pitchFamily="18" charset="0"/>
                <a:ea typeface="ＭＳ 明朝" panose="02020609040205080304" pitchFamily="17" charset="-128"/>
                <a:cs typeface="Times New Roman" panose="02020603050405020304" pitchFamily="18" charset="0"/>
              </a:rPr>
              <a:t>考察</a:t>
            </a:r>
          </a:p>
        </p:txBody>
      </p:sp>
      <p:sp>
        <p:nvSpPr>
          <p:cNvPr id="8"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目次</a:t>
            </a:r>
            <a:endParaRPr kumimoji="1" lang="ja-JP" altLang="en-US" sz="3200" b="1" dirty="0">
              <a:latin typeface="+mj-ea"/>
            </a:endParaRPr>
          </a:p>
        </p:txBody>
      </p:sp>
      <p:sp>
        <p:nvSpPr>
          <p:cNvPr id="9" name="日付プレースホルダー 1"/>
          <p:cNvSpPr>
            <a:spLocks noGrp="1"/>
          </p:cNvSpPr>
          <p:nvPr>
            <p:ph type="dt" sz="half" idx="10"/>
          </p:nvPr>
        </p:nvSpPr>
        <p:spPr>
          <a:xfrm>
            <a:off x="323528" y="6250164"/>
            <a:ext cx="1134372" cy="365125"/>
          </a:xfrm>
        </p:spPr>
        <p:txBody>
          <a:bodyPr/>
          <a:lstStyle/>
          <a:p>
            <a:r>
              <a:rPr kumimoji="1" lang="en-US" altLang="ja-JP" smtClean="0"/>
              <a:t>2014/02/05</a:t>
            </a:r>
            <a:endParaRPr kumimoji="1" lang="ja-JP" altLang="en-US"/>
          </a:p>
        </p:txBody>
      </p:sp>
      <p:sp>
        <p:nvSpPr>
          <p:cNvPr id="10" name="フッター プレースホルダー 2"/>
          <p:cNvSpPr>
            <a:spLocks noGrp="1"/>
          </p:cNvSpPr>
          <p:nvPr>
            <p:ph type="ftr" sz="quarter" idx="11"/>
          </p:nvPr>
        </p:nvSpPr>
        <p:spPr>
          <a:xfrm>
            <a:off x="1493412" y="6250164"/>
            <a:ext cx="6264696" cy="365125"/>
          </a:xfrm>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070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3</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背景</a:t>
            </a:r>
          </a:p>
        </p:txBody>
      </p:sp>
      <p:sp>
        <p:nvSpPr>
          <p:cNvPr id="6" name="雲 5"/>
          <p:cNvSpPr/>
          <p:nvPr/>
        </p:nvSpPr>
        <p:spPr>
          <a:xfrm>
            <a:off x="259129" y="2100918"/>
            <a:ext cx="4306732" cy="2720335"/>
          </a:xfrm>
          <a:prstGeom prst="clou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7" name="円/楕円 6"/>
          <p:cNvSpPr/>
          <p:nvPr/>
        </p:nvSpPr>
        <p:spPr>
          <a:xfrm>
            <a:off x="2433073" y="2420888"/>
            <a:ext cx="2282943" cy="9817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デザインや</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ルール・アルゴリズムなどの要素</a:t>
            </a:r>
            <a:endParaRPr kumimoji="1"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8" name="円/楕円 7"/>
          <p:cNvSpPr/>
          <p:nvPr/>
        </p:nvSpPr>
        <p:spPr>
          <a:xfrm>
            <a:off x="107504" y="2420888"/>
            <a:ext cx="2282943" cy="9817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ゲームの考え方</a:t>
            </a:r>
            <a:endParaRPr kumimoji="1"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9" name="正方形/長方形 8"/>
          <p:cNvSpPr/>
          <p:nvPr/>
        </p:nvSpPr>
        <p:spPr>
          <a:xfrm>
            <a:off x="1340327" y="3782165"/>
            <a:ext cx="2142866" cy="7989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solidFill>
                  <a:schemeClr val="tx1"/>
                </a:solidFill>
                <a:latin typeface="ＭＳ 明朝" panose="02020609040205080304" pitchFamily="17" charset="-128"/>
                <a:ea typeface="ＭＳ 明朝" panose="02020609040205080304" pitchFamily="17" charset="-128"/>
                <a:cs typeface="Times New Roman" pitchFamily="18" charset="0"/>
              </a:rPr>
              <a:t>社会的な活動やサービス</a:t>
            </a:r>
            <a:endParaRPr kumimoji="1" lang="ja-JP" altLang="en-US" sz="14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0" name="下矢印 9"/>
          <p:cNvSpPr/>
          <p:nvPr/>
        </p:nvSpPr>
        <p:spPr>
          <a:xfrm>
            <a:off x="2123728" y="3191907"/>
            <a:ext cx="576064" cy="538355"/>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1" name="テキスト ボックス 10"/>
          <p:cNvSpPr txBox="1"/>
          <p:nvPr/>
        </p:nvSpPr>
        <p:spPr>
          <a:xfrm>
            <a:off x="2087724" y="3307196"/>
            <a:ext cx="648072" cy="307777"/>
          </a:xfrm>
          <a:prstGeom prst="rect">
            <a:avLst/>
          </a:prstGeom>
          <a:noFill/>
        </p:spPr>
        <p:txBody>
          <a:bodyPr wrap="square" rtlCol="0">
            <a:spAutoFit/>
          </a:bodyPr>
          <a:lstStyle/>
          <a:p>
            <a:pPr algn="ctr"/>
            <a:r>
              <a:rPr kumimoji="1" lang="ja-JP" altLang="en-US" sz="1400" dirty="0" smtClean="0">
                <a:latin typeface="ＭＳ 明朝" panose="02020609040205080304" pitchFamily="17" charset="-128"/>
                <a:ea typeface="ＭＳ 明朝" panose="02020609040205080304" pitchFamily="17" charset="-128"/>
                <a:cs typeface="Times New Roman" pitchFamily="18" charset="0"/>
              </a:rPr>
              <a:t>利用</a:t>
            </a:r>
            <a:endParaRPr kumimoji="1" lang="ja-JP" altLang="en-US" sz="1400" dirty="0">
              <a:latin typeface="ＭＳ 明朝" panose="02020609040205080304" pitchFamily="17" charset="-128"/>
              <a:ea typeface="ＭＳ 明朝" panose="02020609040205080304" pitchFamily="17" charset="-128"/>
              <a:cs typeface="Times New Roman" pitchFamily="18" charset="0"/>
            </a:endParaRPr>
          </a:p>
        </p:txBody>
      </p:sp>
      <p:sp>
        <p:nvSpPr>
          <p:cNvPr id="12" name="テキスト ボックス 11"/>
          <p:cNvSpPr txBox="1"/>
          <p:nvPr/>
        </p:nvSpPr>
        <p:spPr>
          <a:xfrm>
            <a:off x="612295" y="1772816"/>
            <a:ext cx="3600400" cy="400110"/>
          </a:xfrm>
          <a:prstGeom prst="rect">
            <a:avLst/>
          </a:prstGeom>
          <a:noFill/>
        </p:spPr>
        <p:txBody>
          <a:bodyPr wrap="square" rtlCol="0">
            <a:spAutoFit/>
          </a:bodyPr>
          <a:lstStyle/>
          <a:p>
            <a:pPr algn="ctr"/>
            <a:r>
              <a:rPr kumimoji="1" lang="en-US" altLang="ja-JP" sz="2000" b="1" dirty="0" smtClean="0">
                <a:latin typeface="ＭＳ 明朝" panose="02020609040205080304" pitchFamily="17" charset="-128"/>
                <a:ea typeface="ＭＳ 明朝" panose="02020609040205080304" pitchFamily="17" charset="-128"/>
                <a:cs typeface="Times New Roman" pitchFamily="18" charset="0"/>
              </a:rPr>
              <a:t>『</a:t>
            </a:r>
            <a:r>
              <a:rPr kumimoji="1" lang="ja-JP" altLang="en-US" sz="2000" b="1" dirty="0" smtClean="0">
                <a:latin typeface="ＭＳ 明朝" panose="02020609040205080304" pitchFamily="17" charset="-128"/>
                <a:ea typeface="ＭＳ 明朝" panose="02020609040205080304" pitchFamily="17" charset="-128"/>
                <a:cs typeface="Times New Roman" pitchFamily="18" charset="0"/>
              </a:rPr>
              <a:t>ゲーミフィケーション</a:t>
            </a:r>
            <a:r>
              <a:rPr kumimoji="1" lang="en-US" altLang="ja-JP" sz="2000" b="1" dirty="0" smtClean="0">
                <a:latin typeface="ＭＳ 明朝" panose="02020609040205080304" pitchFamily="17" charset="-128"/>
                <a:ea typeface="ＭＳ 明朝" panose="02020609040205080304" pitchFamily="17" charset="-128"/>
                <a:cs typeface="Times New Roman" pitchFamily="18" charset="0"/>
              </a:rPr>
              <a:t>』</a:t>
            </a:r>
            <a:endParaRPr kumimoji="1" lang="ja-JP" altLang="en-US" sz="2000" b="1" dirty="0">
              <a:latin typeface="ＭＳ 明朝" panose="02020609040205080304" pitchFamily="17" charset="-128"/>
              <a:ea typeface="ＭＳ 明朝" panose="02020609040205080304" pitchFamily="17" charset="-128"/>
              <a:cs typeface="Times New Roman" pitchFamily="18" charset="0"/>
            </a:endParaRPr>
          </a:p>
        </p:txBody>
      </p:sp>
      <p:sp>
        <p:nvSpPr>
          <p:cNvPr id="13" name="テキスト ボックス 12"/>
          <p:cNvSpPr txBox="1"/>
          <p:nvPr/>
        </p:nvSpPr>
        <p:spPr>
          <a:xfrm>
            <a:off x="4739898" y="2998523"/>
            <a:ext cx="2568406" cy="1323439"/>
          </a:xfrm>
          <a:prstGeom prst="rect">
            <a:avLst/>
          </a:prstGeom>
          <a:noFill/>
          <a:ln w="190500">
            <a:noFill/>
          </a:ln>
        </p:spPr>
        <p:txBody>
          <a:bodyPr wrap="square" rtlCol="0">
            <a:spAutoFit/>
          </a:bodyPr>
          <a:lstStyle/>
          <a:p>
            <a:r>
              <a:rPr kumimoji="1"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kumimoji="1"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rPr>
              <a:t>MyBarackObama.com</a:t>
            </a: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・ポケットピカチュウ</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600" dirty="0" err="1" smtClean="0">
                <a:latin typeface="Times New Roman" panose="02020603050405020304" pitchFamily="18" charset="0"/>
                <a:ea typeface="ＭＳ 明朝" panose="02020609040205080304" pitchFamily="17" charset="-128"/>
                <a:cs typeface="Times New Roman" panose="02020603050405020304" pitchFamily="18" charset="0"/>
              </a:rPr>
              <a:t>Codecademy</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kumimoji="1"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kumimoji="1" lang="en-US" altLang="ja-JP" sz="1600" dirty="0" err="1" smtClean="0">
                <a:latin typeface="Times New Roman" panose="02020603050405020304" pitchFamily="18" charset="0"/>
                <a:ea typeface="ＭＳ 明朝" panose="02020609040205080304" pitchFamily="17" charset="-128"/>
                <a:cs typeface="Times New Roman" panose="02020603050405020304" pitchFamily="18" charset="0"/>
              </a:rPr>
              <a:t>Badgeville</a:t>
            </a:r>
            <a:endParaRPr kumimoji="1"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600" dirty="0" err="1" smtClean="0">
                <a:latin typeface="Times New Roman" panose="02020603050405020304" pitchFamily="18" charset="0"/>
                <a:ea typeface="ＭＳ 明朝" panose="02020609040205080304" pitchFamily="17" charset="-128"/>
                <a:cs typeface="Times New Roman" panose="02020603050405020304" pitchFamily="18" charset="0"/>
              </a:rPr>
              <a:t>Rypple</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5" name="テキスト ボックス 14"/>
          <p:cNvSpPr txBox="1"/>
          <p:nvPr/>
        </p:nvSpPr>
        <p:spPr>
          <a:xfrm>
            <a:off x="6990434" y="2996952"/>
            <a:ext cx="2136358" cy="1354217"/>
          </a:xfrm>
          <a:prstGeom prst="rect">
            <a:avLst/>
          </a:prstGeom>
          <a:noFill/>
          <a:ln w="190500">
            <a:noFill/>
          </a:ln>
        </p:spPr>
        <p:txBody>
          <a:bodyPr wrap="square" rtlCol="0">
            <a:spAutoFit/>
          </a:bodyPr>
          <a:lstStyle/>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→選挙活動</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→ウォーキング</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rPr>
              <a:t>JavaScript</a:t>
            </a: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→アクセス解析</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a:p>
            <a:r>
              <a:rPr lang="ja-JP" altLang="en-US" sz="1600" dirty="0" smtClean="0">
                <a:latin typeface="Times New Roman" panose="02020603050405020304" pitchFamily="18" charset="0"/>
                <a:ea typeface="ＭＳ 明朝" panose="02020609040205080304" pitchFamily="17" charset="-128"/>
                <a:cs typeface="Times New Roman" panose="02020603050405020304" pitchFamily="18" charset="0"/>
              </a:rPr>
              <a:t>→進捗管理</a:t>
            </a:r>
            <a:endParaRPr lang="en-US" altLang="ja-JP" sz="1600" dirty="0" smtClean="0">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6" name="テキスト ボックス 15"/>
          <p:cNvSpPr txBox="1"/>
          <p:nvPr/>
        </p:nvSpPr>
        <p:spPr>
          <a:xfrm>
            <a:off x="5105400" y="2452789"/>
            <a:ext cx="3067000" cy="461665"/>
          </a:xfrm>
          <a:prstGeom prst="rect">
            <a:avLst/>
          </a:prstGeom>
          <a:noFill/>
          <a:ln w="190500">
            <a:noFill/>
          </a:ln>
        </p:spPr>
        <p:txBody>
          <a:bodyPr wrap="square" rtlCol="0">
            <a:spAutoFit/>
          </a:bodyPr>
          <a:lstStyle/>
          <a:p>
            <a:pPr algn="ctr"/>
            <a:r>
              <a:rPr lang="ja-JP" altLang="en-US" sz="2400" b="1" dirty="0" smtClean="0">
                <a:latin typeface="ＭＳ 明朝" panose="02020609040205080304" pitchFamily="17" charset="-128"/>
                <a:ea typeface="ＭＳ 明朝" panose="02020609040205080304" pitchFamily="17" charset="-128"/>
                <a:cs typeface="Times New Roman" pitchFamily="18" charset="0"/>
              </a:rPr>
              <a:t>成功事例の例</a:t>
            </a:r>
            <a:endParaRPr lang="en-US" altLang="ja-JP" sz="2400" b="1" dirty="0" smtClean="0">
              <a:latin typeface="ＭＳ 明朝" panose="02020609040205080304" pitchFamily="17" charset="-128"/>
              <a:ea typeface="ＭＳ 明朝" panose="02020609040205080304" pitchFamily="17" charset="-128"/>
              <a:cs typeface="Times New Roman" pitchFamily="18" charset="0"/>
            </a:endParaRPr>
          </a:p>
        </p:txBody>
      </p:sp>
      <p:sp>
        <p:nvSpPr>
          <p:cNvPr id="17" name="テキスト ボックス 16"/>
          <p:cNvSpPr txBox="1"/>
          <p:nvPr/>
        </p:nvSpPr>
        <p:spPr>
          <a:xfrm>
            <a:off x="0" y="5157192"/>
            <a:ext cx="9144000" cy="523220"/>
          </a:xfrm>
          <a:prstGeom prst="rect">
            <a:avLst/>
          </a:prstGeom>
          <a:noFill/>
        </p:spPr>
        <p:txBody>
          <a:bodyPr wrap="square" rtlCol="0">
            <a:spAutoFit/>
          </a:bodyPr>
          <a:lstStyle/>
          <a:p>
            <a:pPr algn="ct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r>
              <a:rPr kumimoji="1" lang="ja-JP" altLang="en-US"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プロジェクトマネジメント＋ゲーミフィケーション</a:t>
            </a: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endParaRPr kumimoji="1" lang="ja-JP" altLang="en-US" sz="2800" b="1" dirty="0">
              <a:solidFill>
                <a:srgbClr val="FF0000"/>
              </a:solidFill>
              <a:latin typeface="ＭＳ 明朝" panose="02020609040205080304" pitchFamily="17" charset="-128"/>
              <a:ea typeface="ＭＳ 明朝" panose="02020609040205080304" pitchFamily="17" charset="-128"/>
              <a:cs typeface="Times New Roman" pitchFamily="18" charset="0"/>
            </a:endParaRPr>
          </a:p>
        </p:txBody>
      </p:sp>
    </p:spTree>
    <p:extLst>
      <p:ext uri="{BB962C8B-B14F-4D97-AF65-F5344CB8AC3E}">
        <p14:creationId xmlns:p14="http://schemas.microsoft.com/office/powerpoint/2010/main" val="1632801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4</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目的</a:t>
            </a:r>
          </a:p>
        </p:txBody>
      </p:sp>
      <p:sp>
        <p:nvSpPr>
          <p:cNvPr id="6" name="テキスト ボックス 5"/>
          <p:cNvSpPr txBox="1"/>
          <p:nvPr/>
        </p:nvSpPr>
        <p:spPr>
          <a:xfrm>
            <a:off x="0" y="1772816"/>
            <a:ext cx="9144000" cy="523220"/>
          </a:xfrm>
          <a:prstGeom prst="rect">
            <a:avLst/>
          </a:prstGeom>
          <a:noFill/>
        </p:spPr>
        <p:txBody>
          <a:bodyPr wrap="square" rtlCol="0">
            <a:spAutoFit/>
          </a:bodyPr>
          <a:lstStyle/>
          <a:p>
            <a:pPr algn="ct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r>
              <a:rPr kumimoji="1" lang="ja-JP" altLang="en-US"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プロジェクトマネジメント＋ゲーミフィケーション</a:t>
            </a:r>
            <a:r>
              <a:rPr kumimoji="1" lang="en-US" altLang="ja-JP" sz="2800" b="1" dirty="0" smtClean="0">
                <a:solidFill>
                  <a:srgbClr val="FF0000"/>
                </a:solidFill>
                <a:latin typeface="ＭＳ 明朝" panose="02020609040205080304" pitchFamily="17" charset="-128"/>
                <a:ea typeface="ＭＳ 明朝" panose="02020609040205080304" pitchFamily="17" charset="-128"/>
                <a:cs typeface="Times New Roman" pitchFamily="18" charset="0"/>
              </a:rPr>
              <a:t>』</a:t>
            </a:r>
            <a:endParaRPr kumimoji="1" lang="ja-JP" altLang="en-US" sz="2800" b="1" dirty="0">
              <a:solidFill>
                <a:srgbClr val="FF0000"/>
              </a:solidFill>
              <a:latin typeface="ＭＳ 明朝" panose="02020609040205080304" pitchFamily="17" charset="-128"/>
              <a:ea typeface="ＭＳ 明朝" panose="02020609040205080304" pitchFamily="17" charset="-128"/>
              <a:cs typeface="Times New Roman" pitchFamily="18" charset="0"/>
            </a:endParaRPr>
          </a:p>
        </p:txBody>
      </p:sp>
      <p:sp>
        <p:nvSpPr>
          <p:cNvPr id="7" name="角丸四角形 6"/>
          <p:cNvSpPr/>
          <p:nvPr/>
        </p:nvSpPr>
        <p:spPr>
          <a:xfrm>
            <a:off x="2411760" y="2564904"/>
            <a:ext cx="4320480" cy="10801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latin typeface="ＭＳ 明朝" panose="02020609040205080304" pitchFamily="17" charset="-128"/>
                <a:ea typeface="ＭＳ 明朝" panose="02020609040205080304" pitchFamily="17" charset="-128"/>
                <a:cs typeface="Times New Roman" pitchFamily="18" charset="0"/>
              </a:rPr>
              <a:t>プロジェクトマネジメントを</a:t>
            </a:r>
            <a:endParaRPr lang="en-US" altLang="ja-JP" sz="1400" dirty="0" smtClean="0">
              <a:latin typeface="ＭＳ 明朝" panose="02020609040205080304" pitchFamily="17" charset="-128"/>
              <a:ea typeface="ＭＳ 明朝" panose="02020609040205080304" pitchFamily="17" charset="-128"/>
              <a:cs typeface="Times New Roman" pitchFamily="18" charset="0"/>
            </a:endParaRPr>
          </a:p>
          <a:p>
            <a:pPr algn="ctr"/>
            <a:r>
              <a:rPr lang="ja-JP" altLang="en-US" sz="1400" dirty="0" smtClean="0">
                <a:latin typeface="ＭＳ 明朝" panose="02020609040205080304" pitchFamily="17" charset="-128"/>
                <a:ea typeface="ＭＳ 明朝" panose="02020609040205080304" pitchFamily="17" charset="-128"/>
                <a:cs typeface="Times New Roman" pitchFamily="18" charset="0"/>
              </a:rPr>
              <a:t>学習するための</a:t>
            </a:r>
            <a:r>
              <a:rPr lang="ja-JP" altLang="en-US" sz="1400" dirty="0">
                <a:latin typeface="ＭＳ 明朝" panose="02020609040205080304" pitchFamily="17" charset="-128"/>
                <a:ea typeface="ＭＳ 明朝" panose="02020609040205080304" pitchFamily="17" charset="-128"/>
                <a:cs typeface="Times New Roman" pitchFamily="18" charset="0"/>
              </a:rPr>
              <a:t>ゲーム</a:t>
            </a:r>
            <a:r>
              <a:rPr lang="ja-JP" altLang="en-US" sz="1400" dirty="0" smtClean="0">
                <a:latin typeface="ＭＳ 明朝" panose="02020609040205080304" pitchFamily="17" charset="-128"/>
                <a:ea typeface="ＭＳ 明朝" panose="02020609040205080304" pitchFamily="17" charset="-128"/>
                <a:cs typeface="Times New Roman" pitchFamily="18" charset="0"/>
              </a:rPr>
              <a:t>の提案</a:t>
            </a:r>
            <a:endParaRPr lang="en-US" altLang="ja-JP" sz="1400" dirty="0" smtClean="0">
              <a:latin typeface="ＭＳ 明朝" panose="02020609040205080304" pitchFamily="17" charset="-128"/>
              <a:ea typeface="ＭＳ 明朝" panose="02020609040205080304" pitchFamily="17" charset="-128"/>
              <a:cs typeface="Times New Roman" pitchFamily="18" charset="0"/>
            </a:endParaRPr>
          </a:p>
        </p:txBody>
      </p:sp>
      <p:sp>
        <p:nvSpPr>
          <p:cNvPr id="8" name="下矢印 7"/>
          <p:cNvSpPr/>
          <p:nvPr/>
        </p:nvSpPr>
        <p:spPr>
          <a:xfrm>
            <a:off x="4283968" y="3826749"/>
            <a:ext cx="576064" cy="538355"/>
          </a:xfrm>
          <a:prstGeom prst="downArrow">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0" name="円/楕円 9"/>
          <p:cNvSpPr/>
          <p:nvPr/>
        </p:nvSpPr>
        <p:spPr>
          <a:xfrm>
            <a:off x="4584169" y="4260617"/>
            <a:ext cx="3084175" cy="9817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類似プロジェクトの実施による</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rPr>
              <a:t>類推</a:t>
            </a: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見積りの精度上昇と</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実コストの低減を狙う</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
        <p:nvSpPr>
          <p:cNvPr id="11" name="円/楕円 10"/>
          <p:cNvSpPr/>
          <p:nvPr/>
        </p:nvSpPr>
        <p:spPr>
          <a:xfrm>
            <a:off x="1487825" y="4260617"/>
            <a:ext cx="3084175" cy="98179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プロジェクトマネジメントに</a:t>
            </a:r>
            <a:endParaRPr lang="en-US" altLang="ja-JP" sz="1100" dirty="0" smtClean="0">
              <a:solidFill>
                <a:schemeClr val="tx1"/>
              </a:solidFill>
              <a:latin typeface="ＭＳ 明朝" panose="02020609040205080304" pitchFamily="17" charset="-128"/>
              <a:ea typeface="ＭＳ 明朝" panose="02020609040205080304" pitchFamily="17" charset="-128"/>
              <a:cs typeface="Times New Roman" pitchFamily="18" charset="0"/>
            </a:endParaRPr>
          </a:p>
          <a:p>
            <a:pPr algn="ctr"/>
            <a:r>
              <a:rPr lang="ja-JP" altLang="en-US" sz="1100" dirty="0" smtClean="0">
                <a:solidFill>
                  <a:schemeClr val="tx1"/>
                </a:solidFill>
                <a:latin typeface="ＭＳ 明朝" panose="02020609040205080304" pitchFamily="17" charset="-128"/>
                <a:ea typeface="ＭＳ 明朝" panose="02020609040205080304" pitchFamily="17" charset="-128"/>
                <a:cs typeface="Times New Roman" pitchFamily="18" charset="0"/>
              </a:rPr>
              <a:t>ついての理解を深める</a:t>
            </a:r>
            <a:endParaRPr kumimoji="1" lang="ja-JP" altLang="en-US" sz="1100" dirty="0">
              <a:solidFill>
                <a:schemeClr val="tx1"/>
              </a:solidFill>
              <a:latin typeface="ＭＳ 明朝" panose="02020609040205080304" pitchFamily="17" charset="-128"/>
              <a:ea typeface="ＭＳ 明朝" panose="02020609040205080304" pitchFamily="17" charset="-128"/>
              <a:cs typeface="Times New Roman" pitchFamily="18" charset="0"/>
            </a:endParaRPr>
          </a:p>
        </p:txBody>
      </p:sp>
    </p:spTree>
    <p:extLst>
      <p:ext uri="{BB962C8B-B14F-4D97-AF65-F5344CB8AC3E}">
        <p14:creationId xmlns:p14="http://schemas.microsoft.com/office/powerpoint/2010/main" val="3598121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5</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手法</a:t>
            </a:r>
          </a:p>
        </p:txBody>
      </p:sp>
      <p:sp>
        <p:nvSpPr>
          <p:cNvPr id="6" name="テキスト ボックス 5"/>
          <p:cNvSpPr txBox="1"/>
          <p:nvPr/>
        </p:nvSpPr>
        <p:spPr>
          <a:xfrm>
            <a:off x="0" y="2732727"/>
            <a:ext cx="9144000" cy="1200329"/>
          </a:xfrm>
          <a:prstGeom prst="rect">
            <a:avLst/>
          </a:prstGeom>
          <a:noFill/>
        </p:spPr>
        <p:txBody>
          <a:bodyPr wrap="square" rtlCol="0">
            <a:spAutoFit/>
          </a:bodyPr>
          <a:lstStyle/>
          <a:p>
            <a:pPr marL="342900" lvl="0" indent="-342900">
              <a:buFont typeface="+mj-ea"/>
              <a:buAutoNum type="circleNumDbPlain"/>
            </a:pPr>
            <a:r>
              <a:rPr lang="en-US" altLang="ja-JP" dirty="0">
                <a:latin typeface="Times New Roman" panose="02020603050405020304" pitchFamily="18" charset="0"/>
                <a:ea typeface="ＭＳ 明朝" panose="02020609040205080304" pitchFamily="17" charset="-128"/>
                <a:cs typeface="Times New Roman" panose="02020603050405020304" pitchFamily="18" charset="0"/>
              </a:rPr>
              <a:t>PM</a:t>
            </a:r>
            <a:r>
              <a:rPr lang="ar-SA" altLang="ja-JP" dirty="0">
                <a:latin typeface="Times New Roman" panose="02020603050405020304" pitchFamily="18" charset="0"/>
                <a:ea typeface="ＭＳ 明朝" panose="02020609040205080304" pitchFamily="17" charset="-128"/>
                <a:cs typeface="Times New Roman" panose="02020603050405020304" pitchFamily="18" charset="0"/>
              </a:rPr>
              <a:t>を学習するゲームを提案し，細かな仕様を</a:t>
            </a:r>
            <a:r>
              <a:rPr lang="en-US" altLang="ja-JP" dirty="0">
                <a:latin typeface="Times New Roman" panose="02020603050405020304" pitchFamily="18" charset="0"/>
                <a:ea typeface="ＭＳ 明朝" panose="02020609040205080304" pitchFamily="17" charset="-128"/>
                <a:cs typeface="Times New Roman" panose="02020603050405020304" pitchFamily="18" charset="0"/>
              </a:rPr>
              <a:t>PM</a:t>
            </a:r>
            <a:r>
              <a:rPr lang="ar-SA" altLang="ja-JP" dirty="0" smtClean="0">
                <a:latin typeface="Times New Roman" panose="02020603050405020304" pitchFamily="18" charset="0"/>
                <a:ea typeface="ＭＳ 明朝" panose="02020609040205080304" pitchFamily="17" charset="-128"/>
                <a:cs typeface="Times New Roman" panose="02020603050405020304" pitchFamily="18" charset="0"/>
              </a:rPr>
              <a:t>の要素と関連させて制作</a:t>
            </a:r>
            <a:r>
              <a:rPr lang="ja-JP" altLang="en-US" dirty="0" smtClean="0">
                <a:latin typeface="Times New Roman" panose="02020603050405020304" pitchFamily="18" charset="0"/>
                <a:ea typeface="ＭＳ 明朝" panose="02020609040205080304" pitchFamily="17" charset="-128"/>
                <a:cs typeface="Times New Roman" panose="02020603050405020304" pitchFamily="18" charset="0"/>
              </a:rPr>
              <a:t>する．</a:t>
            </a:r>
            <a:endParaRPr lang="en-US" altLang="ja-JP" dirty="0">
              <a:latin typeface="Times New Roman" panose="02020603050405020304" pitchFamily="18" charset="0"/>
              <a:ea typeface="ＭＳ 明朝" panose="02020609040205080304" pitchFamily="17" charset="-128"/>
              <a:cs typeface="Times New Roman" panose="02020603050405020304" pitchFamily="18" charset="0"/>
            </a:endParaRPr>
          </a:p>
          <a:p>
            <a:pPr marL="342900" lvl="0" indent="-342900">
              <a:buFont typeface="+mj-ea"/>
              <a:buAutoNum type="circleNumDbPlain"/>
            </a:pPr>
            <a:r>
              <a:rPr lang="ja-JP" altLang="en-US" dirty="0">
                <a:latin typeface="Times New Roman" panose="02020603050405020304" pitchFamily="18" charset="0"/>
                <a:ea typeface="ＭＳ 明朝" panose="02020609040205080304" pitchFamily="17" charset="-128"/>
                <a:cs typeface="Times New Roman" panose="02020603050405020304" pitchFamily="18" charset="0"/>
              </a:rPr>
              <a:t>①</a:t>
            </a:r>
            <a:r>
              <a:rPr lang="ar-SA" altLang="ja-JP" dirty="0" smtClean="0">
                <a:latin typeface="Times New Roman" panose="02020603050405020304" pitchFamily="18" charset="0"/>
                <a:ea typeface="ＭＳ 明朝" panose="02020609040205080304" pitchFamily="17" charset="-128"/>
                <a:cs typeface="Times New Roman" panose="02020603050405020304" pitchFamily="18" charset="0"/>
              </a:rPr>
              <a:t>を複数回運用し</a:t>
            </a:r>
            <a:r>
              <a:rPr lang="ar-SA" altLang="ja-JP" dirty="0">
                <a:latin typeface="Times New Roman" panose="02020603050405020304" pitchFamily="18" charset="0"/>
                <a:ea typeface="ＭＳ 明朝" panose="02020609040205080304" pitchFamily="17" charset="-128"/>
                <a:cs typeface="Times New Roman" panose="02020603050405020304" pitchFamily="18" charset="0"/>
              </a:rPr>
              <a:t>，</a:t>
            </a:r>
            <a:r>
              <a:rPr lang="ar-SA" altLang="ja-JP" dirty="0" smtClean="0">
                <a:latin typeface="Times New Roman" panose="02020603050405020304" pitchFamily="18" charset="0"/>
                <a:ea typeface="ＭＳ 明朝" panose="02020609040205080304" pitchFamily="17" charset="-128"/>
                <a:cs typeface="Times New Roman" panose="02020603050405020304" pitchFamily="18" charset="0"/>
              </a:rPr>
              <a:t>類似プロジェクトの類推見積もりの制度上昇と実コストの低減に効果があるかを検証</a:t>
            </a:r>
            <a:r>
              <a:rPr lang="ja-JP" altLang="en-US" dirty="0" smtClean="0">
                <a:latin typeface="Times New Roman" panose="02020603050405020304" pitchFamily="18" charset="0"/>
                <a:ea typeface="ＭＳ 明朝" panose="02020609040205080304" pitchFamily="17" charset="-128"/>
                <a:cs typeface="Times New Roman" panose="02020603050405020304" pitchFamily="18" charset="0"/>
              </a:rPr>
              <a:t>する．</a:t>
            </a:r>
            <a:endParaRPr lang="ja-JP" altLang="ja-JP" dirty="0">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dirty="0">
              <a:latin typeface="Times New Roman" panose="020206030504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6</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仕様</a:t>
            </a: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7</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a:latin typeface="+mj-ea"/>
              </a:rPr>
              <a:t>仕様</a:t>
            </a: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001419790"/>
              </p:ext>
            </p:extLst>
          </p:nvPr>
        </p:nvGraphicFramePr>
        <p:xfrm>
          <a:off x="692712" y="1556792"/>
          <a:ext cx="3898776" cy="4608520"/>
        </p:xfrm>
        <a:graphic>
          <a:graphicData uri="http://schemas.openxmlformats.org/drawingml/2006/table">
            <a:tbl>
              <a:tblPr firstRow="1" firstCol="1" bandRow="1">
                <a:tableStyleId>{5C22544A-7EE6-4342-B048-85BDC9FD1C3A}</a:tableStyleId>
              </a:tblPr>
              <a:tblGrid>
                <a:gridCol w="974694"/>
                <a:gridCol w="974694"/>
                <a:gridCol w="974694"/>
                <a:gridCol w="974694"/>
              </a:tblGrid>
              <a:tr h="16459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11700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39700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42300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44900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34200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47500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52100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57300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T23</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59900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T24</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62500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T25</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65100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67700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r h="16459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70300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5195" marR="45195" marT="0" marB="0" anchor="ct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219839689"/>
              </p:ext>
            </p:extLst>
          </p:nvPr>
        </p:nvGraphicFramePr>
        <p:xfrm>
          <a:off x="4724512" y="1561957"/>
          <a:ext cx="3899424" cy="4603358"/>
        </p:xfrm>
        <a:graphic>
          <a:graphicData uri="http://schemas.openxmlformats.org/drawingml/2006/table">
            <a:tbl>
              <a:tblPr firstRow="1" firstCol="1" bandRow="1">
                <a:tableStyleId>{5C22544A-7EE6-4342-B048-85BDC9FD1C3A}</a:tableStyleId>
              </a:tblPr>
              <a:tblGrid>
                <a:gridCol w="974856"/>
                <a:gridCol w="974856"/>
                <a:gridCol w="974856"/>
                <a:gridCol w="974856"/>
              </a:tblGrid>
              <a:tr h="200146">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8100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8100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17100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26600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43200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43200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45900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35400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45900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48600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48600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51300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56700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r h="200146">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5020" marR="55020" marT="0" marB="0" anchor="ctr"/>
                </a:tc>
              </a:tr>
            </a:tbl>
          </a:graphicData>
        </a:graphic>
      </p:graphicFrame>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8</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結果：被験者</a:t>
            </a:r>
            <a:r>
              <a:rPr kumimoji="1" lang="en-US" altLang="ja-JP" sz="3200" b="1" dirty="0" smtClean="0">
                <a:latin typeface="+mj-ea"/>
              </a:rPr>
              <a:t>1</a:t>
            </a:r>
            <a:endParaRPr kumimoji="1" lang="ja-JP" altLang="en-US" sz="3200" b="1" dirty="0">
              <a:latin typeface="+mj-ea"/>
            </a:endParaRPr>
          </a:p>
        </p:txBody>
      </p:sp>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2014/02/05</a:t>
            </a:r>
            <a:endParaRPr kumimoji="1" lang="ja-JP" altLang="en-US"/>
          </a:p>
        </p:txBody>
      </p:sp>
      <p:sp>
        <p:nvSpPr>
          <p:cNvPr id="3" name="フッター プレースホルダー 2"/>
          <p:cNvSpPr>
            <a:spLocks noGrp="1"/>
          </p:cNvSpPr>
          <p:nvPr>
            <p:ph type="ftr" sz="quarter" idx="11"/>
          </p:nvPr>
        </p:nvSpPr>
        <p:spPr/>
        <p:txBody>
          <a:bodyPr/>
          <a:lstStyle/>
          <a:p>
            <a:pPr algn="ctr">
              <a:tabLst>
                <a:tab pos="1979613" algn="l"/>
              </a:tabLst>
            </a:pPr>
            <a:r>
              <a:rPr lang="en-US" altLang="ja-JP" dirty="0">
                <a:latin typeface="Times New Roman" panose="02020603050405020304" pitchFamily="18" charset="0"/>
                <a:cs typeface="Times New Roman" panose="02020603050405020304" pitchFamily="18" charset="0"/>
              </a:rPr>
              <a:t>Development and Effectiveness Measurement </a:t>
            </a:r>
          </a:p>
          <a:p>
            <a:pPr algn="ctr">
              <a:tabLst>
                <a:tab pos="1979613" algn="l"/>
              </a:tabLst>
            </a:pPr>
            <a:r>
              <a:rPr lang="en-US" altLang="ja-JP" dirty="0">
                <a:latin typeface="Times New Roman" panose="02020603050405020304" pitchFamily="18" charset="0"/>
                <a:cs typeface="Times New Roman" panose="02020603050405020304" pitchFamily="18" charset="0"/>
              </a:rPr>
              <a:t>of the Game for Project Management </a:t>
            </a:r>
            <a:r>
              <a:rPr lang="en-US" altLang="ja-JP" dirty="0" smtClean="0">
                <a:latin typeface="Times New Roman" panose="02020603050405020304" pitchFamily="18" charset="0"/>
                <a:cs typeface="Times New Roman" panose="02020603050405020304" pitchFamily="18" charset="0"/>
              </a:rPr>
              <a:t>Training</a:t>
            </a:r>
            <a:endParaRPr lang="en-US" altLang="ja-JP"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9FE19D7D-A506-4FEE-8BBF-7E3644FFC5C2}" type="slidenum">
              <a:rPr kumimoji="1" lang="ja-JP" altLang="en-US" smtClean="0"/>
              <a:t>9</a:t>
            </a:fld>
            <a:endParaRPr kumimoji="1" lang="ja-JP" altLang="en-US"/>
          </a:p>
        </p:txBody>
      </p:sp>
      <p:sp>
        <p:nvSpPr>
          <p:cNvPr id="5" name="Title 1"/>
          <p:cNvSpPr txBox="1">
            <a:spLocks/>
          </p:cNvSpPr>
          <p:nvPr/>
        </p:nvSpPr>
        <p:spPr>
          <a:xfrm>
            <a:off x="457200" y="914400"/>
            <a:ext cx="4648200" cy="6423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ja-JP" sz="2800" kern="1200">
                <a:solidFill>
                  <a:schemeClr val="tx1"/>
                </a:solidFill>
                <a:latin typeface="Georgia" pitchFamily="18" charset="0"/>
                <a:ea typeface="+mj-ea"/>
                <a:cs typeface="+mj-cs"/>
              </a:defRPr>
            </a:lvl1pPr>
          </a:lstStyle>
          <a:p>
            <a:r>
              <a:rPr kumimoji="1" lang="ja-JP" altLang="en-US" sz="3200" b="1" dirty="0" smtClean="0">
                <a:latin typeface="+mj-ea"/>
              </a:rPr>
              <a:t>結果：被験者</a:t>
            </a:r>
            <a:r>
              <a:rPr kumimoji="1" lang="en-US" altLang="ja-JP" sz="3200" b="1" dirty="0" smtClean="0">
                <a:latin typeface="+mj-ea"/>
              </a:rPr>
              <a:t>2</a:t>
            </a:r>
            <a:endParaRPr kumimoji="1" lang="ja-JP" altLang="en-US" sz="3200" b="1" dirty="0">
              <a:latin typeface="+mj-ea"/>
            </a:endParaRPr>
          </a:p>
        </p:txBody>
      </p:sp>
      <p:graphicFrame>
        <p:nvGraphicFramePr>
          <p:cNvPr id="6" name="表 5"/>
          <p:cNvGraphicFramePr>
            <a:graphicFrameLocks noGrp="1"/>
          </p:cNvGraphicFramePr>
          <p:nvPr>
            <p:extLst>
              <p:ext uri="{D42A27DB-BD31-4B8C-83A1-F6EECF244321}">
                <p14:modId xmlns:p14="http://schemas.microsoft.com/office/powerpoint/2010/main" val="125227896"/>
              </p:ext>
            </p:extLst>
          </p:nvPr>
        </p:nvGraphicFramePr>
        <p:xfrm>
          <a:off x="701856" y="1556792"/>
          <a:ext cx="3888432" cy="4608510"/>
        </p:xfrm>
        <a:graphic>
          <a:graphicData uri="http://schemas.openxmlformats.org/drawingml/2006/table">
            <a:tbl>
              <a:tblPr firstRow="1" firstCol="1" bandRow="1">
                <a:tableStyleId>{5C22544A-7EE6-4342-B048-85BDC9FD1C3A}</a:tableStyleId>
              </a:tblPr>
              <a:tblGrid>
                <a:gridCol w="972108"/>
                <a:gridCol w="972108"/>
                <a:gridCol w="972108"/>
                <a:gridCol w="972108"/>
              </a:tblGrid>
              <a:tr h="200370">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4700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6550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8400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11250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11250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12100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13950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15800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20250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17650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20250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22350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24200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26050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29250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27900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32600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38250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34450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36300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42750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38150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38250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41000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40500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47250</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r h="200370">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50000</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c>
                  <a:txBody>
                    <a:bodyPr/>
                    <a:lstStyle/>
                    <a:p>
                      <a:pPr algn="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5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52124" marR="52124" marT="0" marB="0" anchor="ctr"/>
                </a:tc>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073670499"/>
              </p:ext>
            </p:extLst>
          </p:nvPr>
        </p:nvGraphicFramePr>
        <p:xfrm>
          <a:off x="4734304" y="1556792"/>
          <a:ext cx="3888432" cy="4608504"/>
        </p:xfrm>
        <a:graphic>
          <a:graphicData uri="http://schemas.openxmlformats.org/drawingml/2006/table">
            <a:tbl>
              <a:tblPr firstRow="1" firstCol="1" bandRow="1">
                <a:tableStyleId>{5C22544A-7EE6-4342-B048-85BDC9FD1C3A}</a:tableStyleId>
              </a:tblPr>
              <a:tblGrid>
                <a:gridCol w="972108"/>
                <a:gridCol w="972108"/>
                <a:gridCol w="972108"/>
                <a:gridCol w="972108"/>
              </a:tblGrid>
              <a:tr h="192021">
                <a:tc>
                  <a:txBody>
                    <a:bodyPr/>
                    <a:lstStyle/>
                    <a:p>
                      <a:pPr>
                        <a:spcAft>
                          <a:spcPts val="0"/>
                        </a:spcAft>
                      </a:pPr>
                      <a:r>
                        <a:rPr lang="ja-JP" sz="1050" kern="0" dirty="0">
                          <a:effectLst/>
                          <a:latin typeface="Times New Roman" panose="02020603050405020304" pitchFamily="18" charset="0"/>
                          <a:ea typeface="ＭＳ 明朝" panose="02020609040205080304" pitchFamily="17" charset="-128"/>
                          <a:cs typeface="Times New Roman" panose="02020603050405020304" pitchFamily="18" charset="0"/>
                        </a:rPr>
                        <a:t>　</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PV</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ct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AC</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EV</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4500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T3</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6000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T4</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5400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T5</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7200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T6</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9000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T7</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10800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T8</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13500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12600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T9</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15000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14400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16200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T11</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18000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T12</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19800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T13</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21600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T14</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22500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23400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T15</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24000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T16</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25500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T17</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27000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T18</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28500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28800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T19</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34200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36000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31600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T21</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37800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33200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T22</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34800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a:effectLst/>
                          <a:latin typeface="Times New Roman" panose="02020603050405020304" pitchFamily="18" charset="0"/>
                          <a:ea typeface="ＭＳ 明朝" panose="02020609040205080304" pitchFamily="17" charset="-128"/>
                          <a:cs typeface="Times New Roman" panose="02020603050405020304" pitchFamily="18" charset="0"/>
                        </a:rPr>
                        <a:t>30600</a:t>
                      </a:r>
                      <a:endParaRPr lang="ja-JP" sz="10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r h="192021">
                <a:tc>
                  <a:txBody>
                    <a:bodyPr/>
                    <a:lstStyle/>
                    <a:p>
                      <a:pPr algn="ct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T23</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40000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36400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c>
                  <a:txBody>
                    <a:bodyPr/>
                    <a:lstStyle/>
                    <a:p>
                      <a:pPr algn="r">
                        <a:spcAft>
                          <a:spcPts val="0"/>
                        </a:spcAft>
                      </a:pPr>
                      <a:r>
                        <a:rPr lang="en-US" sz="1050" kern="0" dirty="0">
                          <a:effectLst/>
                          <a:latin typeface="Times New Roman" panose="02020603050405020304" pitchFamily="18" charset="0"/>
                          <a:ea typeface="ＭＳ 明朝" panose="02020609040205080304" pitchFamily="17" charset="-128"/>
                          <a:cs typeface="Times New Roman" panose="02020603050405020304" pitchFamily="18" charset="0"/>
                        </a:rPr>
                        <a:t>32400</a:t>
                      </a:r>
                      <a:endParaRPr lang="ja-JP" sz="10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49952" marR="49952" marT="0" marB="0" anchor="ctr"/>
                </a:tc>
              </a:tr>
            </a:tbl>
          </a:graphicData>
        </a:graphic>
      </p:graphicFrame>
    </p:spTree>
    <p:extLst>
      <p:ext uri="{BB962C8B-B14F-4D97-AF65-F5344CB8AC3E}">
        <p14:creationId xmlns:p14="http://schemas.microsoft.com/office/powerpoint/2010/main" val="529798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109</TotalTime>
  <Words>848</Words>
  <Application>Microsoft Office PowerPoint</Application>
  <PresentationFormat>画面に合わせる (4:3)</PresentationFormat>
  <Paragraphs>589</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ウェーブ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c:creator>
  <cp:lastModifiedBy>win</cp:lastModifiedBy>
  <cp:revision>13</cp:revision>
  <dcterms:created xsi:type="dcterms:W3CDTF">2014-01-31T07:02:31Z</dcterms:created>
  <dcterms:modified xsi:type="dcterms:W3CDTF">2014-01-31T09:10:56Z</dcterms:modified>
</cp:coreProperties>
</file>