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21383625" cy="30275213"/>
  <p:notesSz cx="6858000" cy="9144000"/>
  <p:defaultTextStyle>
    <a:defPPr>
      <a:defRPr lang="ja-JP"/>
    </a:defPPr>
    <a:lvl1pPr marL="0" algn="l" defTabSz="2479476" rtl="0" eaLnBrk="1" latinLnBrk="0" hangingPunct="1">
      <a:defRPr kumimoji="1" sz="4880" kern="1200">
        <a:solidFill>
          <a:schemeClr val="tx1"/>
        </a:solidFill>
        <a:latin typeface="+mn-lt"/>
        <a:ea typeface="+mn-ea"/>
        <a:cs typeface="+mn-cs"/>
      </a:defRPr>
    </a:lvl1pPr>
    <a:lvl2pPr marL="1239738" algn="l" defTabSz="2479476" rtl="0" eaLnBrk="1" latinLnBrk="0" hangingPunct="1">
      <a:defRPr kumimoji="1" sz="4880" kern="1200">
        <a:solidFill>
          <a:schemeClr val="tx1"/>
        </a:solidFill>
        <a:latin typeface="+mn-lt"/>
        <a:ea typeface="+mn-ea"/>
        <a:cs typeface="+mn-cs"/>
      </a:defRPr>
    </a:lvl2pPr>
    <a:lvl3pPr marL="2479476" algn="l" defTabSz="2479476" rtl="0" eaLnBrk="1" latinLnBrk="0" hangingPunct="1">
      <a:defRPr kumimoji="1" sz="4880" kern="1200">
        <a:solidFill>
          <a:schemeClr val="tx1"/>
        </a:solidFill>
        <a:latin typeface="+mn-lt"/>
        <a:ea typeface="+mn-ea"/>
        <a:cs typeface="+mn-cs"/>
      </a:defRPr>
    </a:lvl3pPr>
    <a:lvl4pPr marL="3719213" algn="l" defTabSz="2479476" rtl="0" eaLnBrk="1" latinLnBrk="0" hangingPunct="1">
      <a:defRPr kumimoji="1" sz="4880" kern="1200">
        <a:solidFill>
          <a:schemeClr val="tx1"/>
        </a:solidFill>
        <a:latin typeface="+mn-lt"/>
        <a:ea typeface="+mn-ea"/>
        <a:cs typeface="+mn-cs"/>
      </a:defRPr>
    </a:lvl4pPr>
    <a:lvl5pPr marL="4958951" algn="l" defTabSz="2479476" rtl="0" eaLnBrk="1" latinLnBrk="0" hangingPunct="1">
      <a:defRPr kumimoji="1" sz="4880" kern="1200">
        <a:solidFill>
          <a:schemeClr val="tx1"/>
        </a:solidFill>
        <a:latin typeface="+mn-lt"/>
        <a:ea typeface="+mn-ea"/>
        <a:cs typeface="+mn-cs"/>
      </a:defRPr>
    </a:lvl5pPr>
    <a:lvl6pPr marL="6198689" algn="l" defTabSz="2479476" rtl="0" eaLnBrk="1" latinLnBrk="0" hangingPunct="1">
      <a:defRPr kumimoji="1" sz="4880" kern="1200">
        <a:solidFill>
          <a:schemeClr val="tx1"/>
        </a:solidFill>
        <a:latin typeface="+mn-lt"/>
        <a:ea typeface="+mn-ea"/>
        <a:cs typeface="+mn-cs"/>
      </a:defRPr>
    </a:lvl6pPr>
    <a:lvl7pPr marL="7438427" algn="l" defTabSz="2479476" rtl="0" eaLnBrk="1" latinLnBrk="0" hangingPunct="1">
      <a:defRPr kumimoji="1" sz="4880" kern="1200">
        <a:solidFill>
          <a:schemeClr val="tx1"/>
        </a:solidFill>
        <a:latin typeface="+mn-lt"/>
        <a:ea typeface="+mn-ea"/>
        <a:cs typeface="+mn-cs"/>
      </a:defRPr>
    </a:lvl7pPr>
    <a:lvl8pPr marL="8678165" algn="l" defTabSz="2479476" rtl="0" eaLnBrk="1" latinLnBrk="0" hangingPunct="1">
      <a:defRPr kumimoji="1" sz="4880" kern="1200">
        <a:solidFill>
          <a:schemeClr val="tx1"/>
        </a:solidFill>
        <a:latin typeface="+mn-lt"/>
        <a:ea typeface="+mn-ea"/>
        <a:cs typeface="+mn-cs"/>
      </a:defRPr>
    </a:lvl8pPr>
    <a:lvl9pPr marL="9917902" algn="l" defTabSz="2479476" rtl="0" eaLnBrk="1" latinLnBrk="0" hangingPunct="1">
      <a:defRPr kumimoji="1" sz="48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6270" autoAdjust="0"/>
  </p:normalViewPr>
  <p:slideViewPr>
    <p:cSldViewPr snapToGrid="0">
      <p:cViewPr>
        <p:scale>
          <a:sx n="40" d="100"/>
          <a:sy n="40" d="100"/>
        </p:scale>
        <p:origin x="1830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3" y="4954767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4" y="15901499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6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10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15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9" y="7547790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9" y="20260576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89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5" y="8059376"/>
            <a:ext cx="9088041" cy="192093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6"/>
            <a:ext cx="9088041" cy="192093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5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0" y="1611882"/>
            <a:ext cx="18443377" cy="585180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5"/>
            <a:ext cx="9046274" cy="1626592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5"/>
            <a:ext cx="9090826" cy="1626592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17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2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6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2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6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3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5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5" y="8059376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6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C14C-E5D2-445C-B955-8D2F77A0100D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7" y="28060646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6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23CD9-3159-478A-85A9-A783BD4EB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78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対角する 2 つの角を切り取った四角形 373"/>
          <p:cNvSpPr/>
          <p:nvPr/>
        </p:nvSpPr>
        <p:spPr>
          <a:xfrm>
            <a:off x="739302" y="4442684"/>
            <a:ext cx="2608383" cy="1079006"/>
          </a:xfrm>
          <a:prstGeom prst="snip2DiagRect">
            <a:avLst>
              <a:gd name="adj1" fmla="val 47376"/>
              <a:gd name="adj2" fmla="val 31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背景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8" name="1 つの角を切り取った四角形 387"/>
          <p:cNvSpPr/>
          <p:nvPr/>
        </p:nvSpPr>
        <p:spPr>
          <a:xfrm flipH="1">
            <a:off x="739302" y="4442719"/>
            <a:ext cx="12488389" cy="10644755"/>
          </a:xfrm>
          <a:prstGeom prst="snip1Rect">
            <a:avLst>
              <a:gd name="adj" fmla="val 47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3" name="角丸四角形 522"/>
          <p:cNvSpPr/>
          <p:nvPr/>
        </p:nvSpPr>
        <p:spPr>
          <a:xfrm>
            <a:off x="14312819" y="13155982"/>
            <a:ext cx="5486400" cy="6094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28225" y="952502"/>
            <a:ext cx="1732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dirty="0"/>
              <a:t>分散型</a:t>
            </a:r>
            <a:r>
              <a:rPr lang="en-US" altLang="ja-JP" sz="7200" dirty="0"/>
              <a:t>SNS</a:t>
            </a:r>
            <a:r>
              <a:rPr lang="ja-JP" altLang="en-US" sz="7200" dirty="0"/>
              <a:t>におけるユーザの潜在要求分析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534902" y="2781300"/>
            <a:ext cx="8315097" cy="84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矢吹研究室 </a:t>
            </a:r>
            <a:r>
              <a:rPr lang="en-US" altLang="ja-JP" dirty="0"/>
              <a:t>1442037</a:t>
            </a:r>
            <a:r>
              <a:rPr lang="ja-JP" altLang="en-US" dirty="0"/>
              <a:t> 加藤健弥</a:t>
            </a:r>
          </a:p>
        </p:txBody>
      </p:sp>
      <p:grpSp>
        <p:nvGrpSpPr>
          <p:cNvPr id="347" name="グループ化 346"/>
          <p:cNvGrpSpPr/>
          <p:nvPr/>
        </p:nvGrpSpPr>
        <p:grpSpPr>
          <a:xfrm>
            <a:off x="1541476" y="5879535"/>
            <a:ext cx="4672837" cy="4362452"/>
            <a:chOff x="2983038" y="5214845"/>
            <a:chExt cx="4672837" cy="4362452"/>
          </a:xfrm>
        </p:grpSpPr>
        <p:grpSp>
          <p:nvGrpSpPr>
            <p:cNvPr id="159" name="グループ化 158"/>
            <p:cNvGrpSpPr/>
            <p:nvPr/>
          </p:nvGrpSpPr>
          <p:grpSpPr>
            <a:xfrm>
              <a:off x="2983038" y="5214845"/>
              <a:ext cx="4672837" cy="3072919"/>
              <a:chOff x="10328886" y="5468225"/>
              <a:chExt cx="7465466" cy="4814773"/>
            </a:xfrm>
          </p:grpSpPr>
          <p:grpSp>
            <p:nvGrpSpPr>
              <p:cNvPr id="146" name="グループ化 145"/>
              <p:cNvGrpSpPr/>
              <p:nvPr/>
            </p:nvGrpSpPr>
            <p:grpSpPr>
              <a:xfrm>
                <a:off x="12534900" y="6336653"/>
                <a:ext cx="3137097" cy="3086100"/>
                <a:chOff x="13127835" y="6515100"/>
                <a:chExt cx="3137097" cy="3086100"/>
              </a:xfrm>
            </p:grpSpPr>
            <p:sp>
              <p:nvSpPr>
                <p:cNvPr id="62" name="六角形 61"/>
                <p:cNvSpPr/>
                <p:nvPr/>
              </p:nvSpPr>
              <p:spPr>
                <a:xfrm>
                  <a:off x="13701773" y="7358536"/>
                  <a:ext cx="1981200" cy="1404464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200" b="1" dirty="0">
                      <a:solidFill>
                        <a:schemeClr val="tx1"/>
                      </a:solidFill>
                    </a:rPr>
                    <a:t>サーバ</a:t>
                  </a:r>
                </a:p>
              </p:txBody>
            </p:sp>
            <p:cxnSp>
              <p:nvCxnSpPr>
                <p:cNvPr id="122" name="直線矢印コネクタ 121"/>
                <p:cNvCxnSpPr/>
                <p:nvPr/>
              </p:nvCxnSpPr>
              <p:spPr>
                <a:xfrm flipV="1">
                  <a:off x="14692373" y="6515100"/>
                  <a:ext cx="0" cy="8434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矢印コネクタ 130"/>
                <p:cNvCxnSpPr/>
                <p:nvPr/>
              </p:nvCxnSpPr>
              <p:spPr>
                <a:xfrm>
                  <a:off x="14692373" y="8763000"/>
                  <a:ext cx="0" cy="8382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矢印コネクタ 138"/>
                <p:cNvCxnSpPr/>
                <p:nvPr/>
              </p:nvCxnSpPr>
              <p:spPr>
                <a:xfrm>
                  <a:off x="15547239" y="8464407"/>
                  <a:ext cx="717693" cy="7176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矢印コネクタ 140"/>
                <p:cNvCxnSpPr/>
                <p:nvPr/>
              </p:nvCxnSpPr>
              <p:spPr>
                <a:xfrm flipV="1">
                  <a:off x="15547239" y="6982326"/>
                  <a:ext cx="709673" cy="70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矢印コネクタ 142"/>
                <p:cNvCxnSpPr/>
                <p:nvPr/>
              </p:nvCxnSpPr>
              <p:spPr>
                <a:xfrm flipH="1" flipV="1">
                  <a:off x="13127835" y="6982326"/>
                  <a:ext cx="709673" cy="70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矢印コネクタ 144"/>
                <p:cNvCxnSpPr/>
                <p:nvPr/>
              </p:nvCxnSpPr>
              <p:spPr>
                <a:xfrm flipH="1">
                  <a:off x="13127835" y="8464407"/>
                  <a:ext cx="709673" cy="70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楕円 146"/>
              <p:cNvSpPr/>
              <p:nvPr/>
            </p:nvSpPr>
            <p:spPr>
              <a:xfrm>
                <a:off x="13244571" y="5468225"/>
                <a:ext cx="1709731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ユーザ</a:t>
                </a:r>
              </a:p>
            </p:txBody>
          </p:sp>
          <p:sp>
            <p:nvSpPr>
              <p:cNvPr id="148" name="楕円 147"/>
              <p:cNvSpPr/>
              <p:nvPr/>
            </p:nvSpPr>
            <p:spPr>
              <a:xfrm>
                <a:off x="11254861" y="8935519"/>
                <a:ext cx="1709731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ユーザ</a:t>
                </a:r>
              </a:p>
            </p:txBody>
          </p:sp>
          <p:sp>
            <p:nvSpPr>
              <p:cNvPr id="149" name="楕円 148"/>
              <p:cNvSpPr/>
              <p:nvPr/>
            </p:nvSpPr>
            <p:spPr>
              <a:xfrm>
                <a:off x="11252602" y="6000550"/>
                <a:ext cx="1709730" cy="8382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ユーザ</a:t>
                </a:r>
              </a:p>
            </p:txBody>
          </p:sp>
          <p:sp>
            <p:nvSpPr>
              <p:cNvPr id="150" name="楕円 149"/>
              <p:cNvSpPr/>
              <p:nvPr/>
            </p:nvSpPr>
            <p:spPr>
              <a:xfrm>
                <a:off x="13244571" y="9444798"/>
                <a:ext cx="1709731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ユーザ</a:t>
                </a:r>
              </a:p>
            </p:txBody>
          </p:sp>
          <p:sp>
            <p:nvSpPr>
              <p:cNvPr id="151" name="楕円 150"/>
              <p:cNvSpPr/>
              <p:nvPr/>
            </p:nvSpPr>
            <p:spPr>
              <a:xfrm>
                <a:off x="15236544" y="6000550"/>
                <a:ext cx="1709731" cy="838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/>
                  <a:t>ユーザ</a:t>
                </a:r>
              </a:p>
            </p:txBody>
          </p:sp>
          <p:sp>
            <p:nvSpPr>
              <p:cNvPr id="152" name="楕円 151"/>
              <p:cNvSpPr/>
              <p:nvPr/>
            </p:nvSpPr>
            <p:spPr>
              <a:xfrm>
                <a:off x="15234878" y="8935519"/>
                <a:ext cx="1709731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ユーザ</a:t>
                </a:r>
              </a:p>
            </p:txBody>
          </p:sp>
          <p:cxnSp>
            <p:nvCxnSpPr>
              <p:cNvPr id="154" name="直線矢印コネクタ 153"/>
              <p:cNvCxnSpPr/>
              <p:nvPr/>
            </p:nvCxnSpPr>
            <p:spPr>
              <a:xfrm>
                <a:off x="15102593" y="7888053"/>
                <a:ext cx="9619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矢印コネクタ 155"/>
              <p:cNvCxnSpPr/>
              <p:nvPr/>
            </p:nvCxnSpPr>
            <p:spPr>
              <a:xfrm flipH="1">
                <a:off x="12054314" y="7888053"/>
                <a:ext cx="10388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楕円 156"/>
              <p:cNvSpPr/>
              <p:nvPr/>
            </p:nvSpPr>
            <p:spPr>
              <a:xfrm>
                <a:off x="10328886" y="7458273"/>
                <a:ext cx="1709731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ユーザ</a:t>
                </a:r>
              </a:p>
            </p:txBody>
          </p:sp>
          <p:sp>
            <p:nvSpPr>
              <p:cNvPr id="158" name="楕円 157"/>
              <p:cNvSpPr/>
              <p:nvPr/>
            </p:nvSpPr>
            <p:spPr>
              <a:xfrm>
                <a:off x="16084621" y="7459366"/>
                <a:ext cx="1709731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ユーザ</a:t>
                </a:r>
              </a:p>
            </p:txBody>
          </p:sp>
        </p:grpSp>
        <p:sp>
          <p:nvSpPr>
            <p:cNvPr id="284" name="テキスト ボックス 283"/>
            <p:cNvSpPr txBox="1"/>
            <p:nvPr/>
          </p:nvSpPr>
          <p:spPr>
            <a:xfrm>
              <a:off x="3971229" y="8500079"/>
              <a:ext cx="274947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b="1" dirty="0" smtClean="0"/>
                <a:t>中央集権型</a:t>
              </a:r>
              <a:endParaRPr kumimoji="1" lang="en-US" altLang="ja-JP" sz="4000" b="1" dirty="0" smtClean="0"/>
            </a:p>
            <a:p>
              <a:pPr algn="ctr"/>
              <a:r>
                <a:rPr lang="en-US" altLang="ja-JP" sz="2400" dirty="0" smtClean="0"/>
                <a:t>Twitter</a:t>
              </a:r>
              <a:r>
                <a:rPr lang="ja-JP" altLang="en-US" sz="2400" dirty="0" err="1" smtClean="0"/>
                <a:t>，</a:t>
              </a:r>
              <a:r>
                <a:rPr lang="en-US" altLang="ja-JP" sz="2400" dirty="0" smtClean="0"/>
                <a:t>Facebook</a:t>
              </a:r>
              <a:endParaRPr kumimoji="1" lang="ja-JP" altLang="en-US" sz="2400" dirty="0"/>
            </a:p>
          </p:txBody>
        </p:sp>
      </p:grpSp>
      <p:grpSp>
        <p:nvGrpSpPr>
          <p:cNvPr id="348" name="グループ化 347"/>
          <p:cNvGrpSpPr/>
          <p:nvPr/>
        </p:nvGrpSpPr>
        <p:grpSpPr>
          <a:xfrm>
            <a:off x="1462705" y="10523312"/>
            <a:ext cx="4877719" cy="4343834"/>
            <a:chOff x="15078844" y="5297105"/>
            <a:chExt cx="4877719" cy="4343834"/>
          </a:xfrm>
        </p:grpSpPr>
        <p:sp>
          <p:nvSpPr>
            <p:cNvPr id="285" name="テキスト ボックス 284"/>
            <p:cNvSpPr txBox="1"/>
            <p:nvPr/>
          </p:nvSpPr>
          <p:spPr>
            <a:xfrm>
              <a:off x="16506941" y="8563721"/>
              <a:ext cx="20601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b="1" dirty="0" smtClean="0"/>
                <a:t>分散型</a:t>
              </a:r>
              <a:endParaRPr kumimoji="1" lang="en-US" altLang="ja-JP" sz="4000" b="1" dirty="0" smtClean="0"/>
            </a:p>
            <a:p>
              <a:pPr algn="ctr"/>
              <a:r>
                <a:rPr lang="en-US" altLang="ja-JP" sz="2400" dirty="0" smtClean="0"/>
                <a:t>Mastodon</a:t>
              </a:r>
              <a:endParaRPr kumimoji="1" lang="ja-JP" altLang="en-US" sz="2400" dirty="0"/>
            </a:p>
          </p:txBody>
        </p:sp>
        <p:grpSp>
          <p:nvGrpSpPr>
            <p:cNvPr id="342" name="グループ化 341"/>
            <p:cNvGrpSpPr/>
            <p:nvPr/>
          </p:nvGrpSpPr>
          <p:grpSpPr>
            <a:xfrm>
              <a:off x="15078844" y="5297105"/>
              <a:ext cx="4877719" cy="3102162"/>
              <a:chOff x="15231600" y="4723145"/>
              <a:chExt cx="4877719" cy="3102162"/>
            </a:xfrm>
          </p:grpSpPr>
          <p:grpSp>
            <p:nvGrpSpPr>
              <p:cNvPr id="320" name="グループ化 319"/>
              <p:cNvGrpSpPr/>
              <p:nvPr/>
            </p:nvGrpSpPr>
            <p:grpSpPr>
              <a:xfrm>
                <a:off x="15231600" y="4723145"/>
                <a:ext cx="4877719" cy="3102162"/>
                <a:chOff x="15231600" y="4723145"/>
                <a:chExt cx="4877719" cy="3102162"/>
              </a:xfrm>
            </p:grpSpPr>
            <p:sp>
              <p:nvSpPr>
                <p:cNvPr id="278" name="六角形 277"/>
                <p:cNvSpPr/>
                <p:nvPr/>
              </p:nvSpPr>
              <p:spPr>
                <a:xfrm>
                  <a:off x="17258400" y="5350063"/>
                  <a:ext cx="855238" cy="51215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200" b="1" dirty="0">
                      <a:solidFill>
                        <a:schemeClr val="tx1"/>
                      </a:solidFill>
                    </a:rPr>
                    <a:t>サーバ</a:t>
                  </a:r>
                </a:p>
              </p:txBody>
            </p:sp>
            <p:cxnSp>
              <p:nvCxnSpPr>
                <p:cNvPr id="279" name="直線矢印コネクタ 278"/>
                <p:cNvCxnSpPr>
                  <a:endCxn id="275" idx="4"/>
                </p:cNvCxnSpPr>
                <p:nvPr/>
              </p:nvCxnSpPr>
              <p:spPr>
                <a:xfrm flipV="1">
                  <a:off x="17686019" y="5028806"/>
                  <a:ext cx="4007" cy="3134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線矢印コネクタ 279"/>
                <p:cNvCxnSpPr/>
                <p:nvPr/>
              </p:nvCxnSpPr>
              <p:spPr>
                <a:xfrm flipV="1">
                  <a:off x="18078785" y="5212872"/>
                  <a:ext cx="306349" cy="2587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線矢印コネクタ 280"/>
                <p:cNvCxnSpPr/>
                <p:nvPr/>
              </p:nvCxnSpPr>
              <p:spPr>
                <a:xfrm flipH="1" flipV="1">
                  <a:off x="17034384" y="5212872"/>
                  <a:ext cx="306349" cy="2587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楕円 274"/>
                <p:cNvSpPr/>
                <p:nvPr/>
              </p:nvSpPr>
              <p:spPr>
                <a:xfrm>
                  <a:off x="17321000" y="4723145"/>
                  <a:ext cx="738051" cy="3056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000" dirty="0">
                      <a:solidFill>
                        <a:schemeClr val="tx1"/>
                      </a:solidFill>
                    </a:rPr>
                    <a:t>ユーザ</a:t>
                  </a:r>
                </a:p>
              </p:txBody>
            </p:sp>
            <p:sp>
              <p:nvSpPr>
                <p:cNvPr id="276" name="楕円 275"/>
                <p:cNvSpPr/>
                <p:nvPr/>
              </p:nvSpPr>
              <p:spPr>
                <a:xfrm>
                  <a:off x="16480845" y="4919929"/>
                  <a:ext cx="738051" cy="3056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000" dirty="0">
                      <a:solidFill>
                        <a:schemeClr val="tx1"/>
                      </a:solidFill>
                    </a:rPr>
                    <a:t>ユーザ</a:t>
                  </a:r>
                </a:p>
              </p:txBody>
            </p:sp>
            <p:sp>
              <p:nvSpPr>
                <p:cNvPr id="277" name="楕円 276"/>
                <p:cNvSpPr/>
                <p:nvPr/>
              </p:nvSpPr>
              <p:spPr>
                <a:xfrm>
                  <a:off x="18200619" y="4919929"/>
                  <a:ext cx="738051" cy="30566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000" dirty="0"/>
                    <a:t>ユーザ</a:t>
                  </a:r>
                </a:p>
              </p:txBody>
            </p:sp>
            <p:grpSp>
              <p:nvGrpSpPr>
                <p:cNvPr id="246" name="グループ化 245"/>
                <p:cNvGrpSpPr/>
                <p:nvPr/>
              </p:nvGrpSpPr>
              <p:grpSpPr>
                <a:xfrm>
                  <a:off x="15231600" y="5578879"/>
                  <a:ext cx="2057973" cy="1375938"/>
                  <a:chOff x="2711928" y="11803670"/>
                  <a:chExt cx="4110192" cy="2765125"/>
                </a:xfrm>
              </p:grpSpPr>
              <p:grpSp>
                <p:nvGrpSpPr>
                  <p:cNvPr id="266" name="グループ化 265"/>
                  <p:cNvGrpSpPr/>
                  <p:nvPr/>
                </p:nvGrpSpPr>
                <p:grpSpPr>
                  <a:xfrm>
                    <a:off x="4619215" y="12392382"/>
                    <a:ext cx="2202905" cy="1606203"/>
                    <a:chOff x="13127835" y="6982326"/>
                    <a:chExt cx="2555141" cy="2191754"/>
                  </a:xfrm>
                </p:grpSpPr>
                <p:sp>
                  <p:nvSpPr>
                    <p:cNvPr id="271" name="六角形 270"/>
                    <p:cNvSpPr/>
                    <p:nvPr/>
                  </p:nvSpPr>
                  <p:spPr>
                    <a:xfrm>
                      <a:off x="13701776" y="7358535"/>
                      <a:ext cx="1981200" cy="1404464"/>
                    </a:xfrm>
                    <a:prstGeom prst="hexagon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glow rad="2286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tx1"/>
                          </a:solidFill>
                        </a:rPr>
                        <a:t>サーバ</a:t>
                      </a:r>
                    </a:p>
                  </p:txBody>
                </p:sp>
                <p:cxnSp>
                  <p:nvCxnSpPr>
                    <p:cNvPr id="272" name="直線矢印コネクタ 271"/>
                    <p:cNvCxnSpPr/>
                    <p:nvPr/>
                  </p:nvCxnSpPr>
                  <p:spPr>
                    <a:xfrm flipH="1" flipV="1">
                      <a:off x="13127835" y="6982326"/>
                      <a:ext cx="709673" cy="70967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直線矢印コネクタ 272"/>
                    <p:cNvCxnSpPr/>
                    <p:nvPr/>
                  </p:nvCxnSpPr>
                  <p:spPr>
                    <a:xfrm flipH="1">
                      <a:off x="13127835" y="8464407"/>
                      <a:ext cx="709673" cy="70967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7" name="楕円 266"/>
                  <p:cNvSpPr/>
                  <p:nvPr/>
                </p:nvSpPr>
                <p:spPr>
                  <a:xfrm>
                    <a:off x="3481398" y="13954529"/>
                    <a:ext cx="1474038" cy="61426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000" dirty="0">
                        <a:solidFill>
                          <a:schemeClr val="tx1"/>
                        </a:solidFill>
                      </a:rPr>
                      <a:t>ユーザ</a:t>
                    </a:r>
                  </a:p>
                </p:txBody>
              </p:sp>
              <p:sp>
                <p:nvSpPr>
                  <p:cNvPr id="268" name="楕円 267"/>
                  <p:cNvSpPr/>
                  <p:nvPr/>
                </p:nvSpPr>
                <p:spPr>
                  <a:xfrm>
                    <a:off x="3481251" y="11803670"/>
                    <a:ext cx="1474038" cy="6142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000" dirty="0">
                        <a:solidFill>
                          <a:schemeClr val="tx1"/>
                        </a:solidFill>
                      </a:rPr>
                      <a:t>ユーザ</a:t>
                    </a:r>
                  </a:p>
                </p:txBody>
              </p:sp>
              <p:cxnSp>
                <p:nvCxnSpPr>
                  <p:cNvPr id="269" name="直線矢印コネクタ 268"/>
                  <p:cNvCxnSpPr>
                    <a:stCxn id="271" idx="3"/>
                  </p:cNvCxnSpPr>
                  <p:nvPr/>
                </p:nvCxnSpPr>
                <p:spPr>
                  <a:xfrm flipH="1">
                    <a:off x="4218417" y="13182705"/>
                    <a:ext cx="89562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0" name="楕円 269"/>
                  <p:cNvSpPr/>
                  <p:nvPr/>
                </p:nvSpPr>
                <p:spPr>
                  <a:xfrm>
                    <a:off x="2711928" y="12866951"/>
                    <a:ext cx="1474038" cy="6142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000" dirty="0">
                        <a:solidFill>
                          <a:schemeClr val="tx1"/>
                        </a:solidFill>
                      </a:rPr>
                      <a:t>ユーザ</a:t>
                    </a:r>
                  </a:p>
                </p:txBody>
              </p:sp>
            </p:grpSp>
            <p:grpSp>
              <p:nvGrpSpPr>
                <p:cNvPr id="247" name="グループ化 246"/>
                <p:cNvGrpSpPr/>
                <p:nvPr/>
              </p:nvGrpSpPr>
              <p:grpSpPr>
                <a:xfrm>
                  <a:off x="18090000" y="5580320"/>
                  <a:ext cx="2019319" cy="1374498"/>
                  <a:chOff x="12903743" y="6215608"/>
                  <a:chExt cx="4032993" cy="2762231"/>
                </a:xfrm>
              </p:grpSpPr>
              <p:grpSp>
                <p:nvGrpSpPr>
                  <p:cNvPr id="258" name="グループ化 257"/>
                  <p:cNvGrpSpPr/>
                  <p:nvPr/>
                </p:nvGrpSpPr>
                <p:grpSpPr>
                  <a:xfrm>
                    <a:off x="12903743" y="6796665"/>
                    <a:ext cx="2224863" cy="1616843"/>
                    <a:chOff x="13609609" y="6989313"/>
                    <a:chExt cx="2580609" cy="2206273"/>
                  </a:xfrm>
                </p:grpSpPr>
                <p:sp>
                  <p:nvSpPr>
                    <p:cNvPr id="263" name="六角形 262"/>
                    <p:cNvSpPr/>
                    <p:nvPr/>
                  </p:nvSpPr>
                  <p:spPr>
                    <a:xfrm>
                      <a:off x="13609609" y="7370335"/>
                      <a:ext cx="1981201" cy="1404463"/>
                    </a:xfrm>
                    <a:prstGeom prst="hexagon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glow rad="2286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tx1"/>
                          </a:solidFill>
                        </a:rPr>
                        <a:t>サーバ</a:t>
                      </a:r>
                    </a:p>
                  </p:txBody>
                </p:sp>
                <p:cxnSp>
                  <p:nvCxnSpPr>
                    <p:cNvPr id="264" name="直線矢印コネクタ 263"/>
                    <p:cNvCxnSpPr/>
                    <p:nvPr/>
                  </p:nvCxnSpPr>
                  <p:spPr>
                    <a:xfrm>
                      <a:off x="15472526" y="8477892"/>
                      <a:ext cx="717692" cy="71769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直線矢印コネクタ 264"/>
                    <p:cNvCxnSpPr/>
                    <p:nvPr/>
                  </p:nvCxnSpPr>
                  <p:spPr>
                    <a:xfrm flipV="1">
                      <a:off x="15480491" y="6989313"/>
                      <a:ext cx="709672" cy="70967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9" name="楕円 258"/>
                  <p:cNvSpPr/>
                  <p:nvPr/>
                </p:nvSpPr>
                <p:spPr>
                  <a:xfrm>
                    <a:off x="14794696" y="6215608"/>
                    <a:ext cx="1474039" cy="614265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000" dirty="0"/>
                      <a:t>ユーザ</a:t>
                    </a:r>
                  </a:p>
                </p:txBody>
              </p:sp>
              <p:sp>
                <p:nvSpPr>
                  <p:cNvPr id="260" name="楕円 259"/>
                  <p:cNvSpPr/>
                  <p:nvPr/>
                </p:nvSpPr>
                <p:spPr>
                  <a:xfrm>
                    <a:off x="14819226" y="8363574"/>
                    <a:ext cx="1474038" cy="6142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000" dirty="0">
                        <a:solidFill>
                          <a:schemeClr val="tx1"/>
                        </a:solidFill>
                      </a:rPr>
                      <a:t>ユーザ</a:t>
                    </a:r>
                  </a:p>
                </p:txBody>
              </p:sp>
              <p:cxnSp>
                <p:nvCxnSpPr>
                  <p:cNvPr id="261" name="直線矢印コネクタ 260"/>
                  <p:cNvCxnSpPr/>
                  <p:nvPr/>
                </p:nvCxnSpPr>
                <p:spPr>
                  <a:xfrm flipV="1">
                    <a:off x="14611824" y="7595968"/>
                    <a:ext cx="829331" cy="9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2" name="楕円 261"/>
                  <p:cNvSpPr/>
                  <p:nvPr/>
                </p:nvSpPr>
                <p:spPr>
                  <a:xfrm>
                    <a:off x="15462698" y="7275995"/>
                    <a:ext cx="1474038" cy="6142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000" dirty="0">
                        <a:solidFill>
                          <a:schemeClr val="tx1"/>
                        </a:solidFill>
                      </a:rPr>
                      <a:t>ユーザ</a:t>
                    </a:r>
                  </a:p>
                </p:txBody>
              </p:sp>
            </p:grpSp>
            <p:sp>
              <p:nvSpPr>
                <p:cNvPr id="254" name="六角形 253"/>
                <p:cNvSpPr/>
                <p:nvPr/>
              </p:nvSpPr>
              <p:spPr>
                <a:xfrm>
                  <a:off x="17259200" y="6682574"/>
                  <a:ext cx="855238" cy="51215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200" b="1" dirty="0">
                      <a:solidFill>
                        <a:schemeClr val="tx1"/>
                      </a:solidFill>
                    </a:rPr>
                    <a:t>サーバ</a:t>
                  </a:r>
                </a:p>
              </p:txBody>
            </p:sp>
            <p:cxnSp>
              <p:nvCxnSpPr>
                <p:cNvPr id="255" name="直線矢印コネクタ 254"/>
                <p:cNvCxnSpPr>
                  <a:endCxn id="252" idx="0"/>
                </p:cNvCxnSpPr>
                <p:nvPr/>
              </p:nvCxnSpPr>
              <p:spPr>
                <a:xfrm flipH="1">
                  <a:off x="17682075" y="7194731"/>
                  <a:ext cx="4743" cy="32491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矢印コネクタ 255"/>
                <p:cNvCxnSpPr/>
                <p:nvPr/>
              </p:nvCxnSpPr>
              <p:spPr>
                <a:xfrm>
                  <a:off x="18055844" y="7085845"/>
                  <a:ext cx="309811" cy="2617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線矢印コネクタ 256"/>
                <p:cNvCxnSpPr/>
                <p:nvPr/>
              </p:nvCxnSpPr>
              <p:spPr>
                <a:xfrm flipH="1">
                  <a:off x="17011444" y="7085845"/>
                  <a:ext cx="306349" cy="2587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0" name="グループ化 249"/>
                <p:cNvGrpSpPr/>
                <p:nvPr/>
              </p:nvGrpSpPr>
              <p:grpSpPr>
                <a:xfrm>
                  <a:off x="16480800" y="7332199"/>
                  <a:ext cx="2450867" cy="493108"/>
                  <a:chOff x="13624505" y="10362322"/>
                  <a:chExt cx="4894883" cy="990964"/>
                </a:xfrm>
              </p:grpSpPr>
              <p:sp>
                <p:nvSpPr>
                  <p:cNvPr id="251" name="楕円 250"/>
                  <p:cNvSpPr/>
                  <p:nvPr/>
                </p:nvSpPr>
                <p:spPr>
                  <a:xfrm>
                    <a:off x="13624505" y="10364334"/>
                    <a:ext cx="1474039" cy="61426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000" dirty="0">
                        <a:solidFill>
                          <a:schemeClr val="tx1"/>
                        </a:solidFill>
                      </a:rPr>
                      <a:t>ユーザ</a:t>
                    </a:r>
                  </a:p>
                </p:txBody>
              </p:sp>
              <p:sp>
                <p:nvSpPr>
                  <p:cNvPr id="252" name="楕円 251"/>
                  <p:cNvSpPr/>
                  <p:nvPr/>
                </p:nvSpPr>
                <p:spPr>
                  <a:xfrm>
                    <a:off x="15286679" y="10739019"/>
                    <a:ext cx="1474037" cy="61426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000" dirty="0">
                        <a:solidFill>
                          <a:schemeClr val="tx1"/>
                        </a:solidFill>
                      </a:rPr>
                      <a:t>ユーザ</a:t>
                    </a:r>
                  </a:p>
                </p:txBody>
              </p:sp>
              <p:sp>
                <p:nvSpPr>
                  <p:cNvPr id="253" name="楕円 252"/>
                  <p:cNvSpPr/>
                  <p:nvPr/>
                </p:nvSpPr>
                <p:spPr>
                  <a:xfrm>
                    <a:off x="17058127" y="10362322"/>
                    <a:ext cx="1461261" cy="61426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000" dirty="0">
                        <a:solidFill>
                          <a:schemeClr val="tx1"/>
                        </a:solidFill>
                      </a:rPr>
                      <a:t>ユーザ</a:t>
                    </a:r>
                  </a:p>
                </p:txBody>
              </p:sp>
            </p:grpSp>
            <p:cxnSp>
              <p:nvCxnSpPr>
                <p:cNvPr id="242" name="直線矢印コネクタ 241"/>
                <p:cNvCxnSpPr>
                  <a:stCxn id="278" idx="0"/>
                </p:cNvCxnSpPr>
                <p:nvPr/>
              </p:nvCxnSpPr>
              <p:spPr>
                <a:xfrm>
                  <a:off x="18113638" y="5606142"/>
                  <a:ext cx="403982" cy="3833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線矢印コネクタ 243"/>
                <p:cNvCxnSpPr>
                  <a:stCxn id="254" idx="0"/>
                </p:cNvCxnSpPr>
                <p:nvPr/>
              </p:nvCxnSpPr>
              <p:spPr>
                <a:xfrm flipV="1">
                  <a:off x="18114438" y="6536628"/>
                  <a:ext cx="403182" cy="4020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2" name="直線矢印コネクタ 321"/>
              <p:cNvCxnSpPr>
                <a:stCxn id="263" idx="3"/>
              </p:cNvCxnSpPr>
              <p:nvPr/>
            </p:nvCxnSpPr>
            <p:spPr>
              <a:xfrm flipH="1">
                <a:off x="17289573" y="6264479"/>
                <a:ext cx="800428" cy="3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線矢印コネクタ 328"/>
              <p:cNvCxnSpPr/>
              <p:nvPr/>
            </p:nvCxnSpPr>
            <p:spPr>
              <a:xfrm flipV="1">
                <a:off x="17682075" y="5859595"/>
                <a:ext cx="262" cy="8094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6" name="フローチャート: 代替処理 365"/>
          <p:cNvSpPr/>
          <p:nvPr/>
        </p:nvSpPr>
        <p:spPr>
          <a:xfrm>
            <a:off x="6766453" y="10872926"/>
            <a:ext cx="6126167" cy="3570481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solidFill>
                  <a:schemeClr val="tx1"/>
                </a:solidFill>
              </a:rPr>
              <a:t>サーバが複数あり，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     自身で選びログインする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solidFill>
                  <a:schemeClr val="tx1"/>
                </a:solidFill>
              </a:rPr>
              <a:t>誰でも自由に運用可能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 smtClean="0">
                <a:solidFill>
                  <a:schemeClr val="tx1"/>
                </a:solidFill>
              </a:rPr>
              <a:t>Mastodon</a:t>
            </a:r>
            <a:r>
              <a:rPr lang="ja-JP" altLang="en-US" sz="3600" dirty="0" smtClean="0">
                <a:solidFill>
                  <a:schemeClr val="tx1"/>
                </a:solidFill>
              </a:rPr>
              <a:t>では，サーバを「インスタンス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」</a:t>
            </a:r>
            <a:r>
              <a:rPr lang="ja-JP" altLang="en-US" sz="3600" dirty="0" smtClean="0">
                <a:solidFill>
                  <a:schemeClr val="tx1"/>
                </a:solidFill>
              </a:rPr>
              <a:t>と呼ぶ</a:t>
            </a:r>
            <a:endParaRPr lang="en-US" altLang="ja-JP" sz="3600" b="1" dirty="0" smtClean="0">
              <a:solidFill>
                <a:schemeClr val="tx1"/>
              </a:solidFill>
            </a:endParaRPr>
          </a:p>
        </p:txBody>
      </p:sp>
      <p:sp>
        <p:nvSpPr>
          <p:cNvPr id="367" name="フローチャート: 代替処理 366"/>
          <p:cNvSpPr/>
          <p:nvPr/>
        </p:nvSpPr>
        <p:spPr>
          <a:xfrm>
            <a:off x="6766453" y="5748205"/>
            <a:ext cx="6126167" cy="357048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solidFill>
                  <a:schemeClr val="tx1"/>
                </a:solidFill>
              </a:rPr>
              <a:t>サーバが</a:t>
            </a:r>
            <a:r>
              <a:rPr lang="en-US" altLang="ja-JP" sz="3600" dirty="0" smtClean="0">
                <a:solidFill>
                  <a:schemeClr val="tx1"/>
                </a:solidFill>
              </a:rPr>
              <a:t>1</a:t>
            </a:r>
            <a:r>
              <a:rPr lang="ja-JP" altLang="en-US" sz="3600" dirty="0" smtClean="0">
                <a:solidFill>
                  <a:schemeClr val="tx1"/>
                </a:solidFill>
              </a:rPr>
              <a:t>つであり，</a:t>
            </a:r>
            <a:endParaRPr lang="en-US" altLang="ja-JP" sz="3600" dirty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     それにログインする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solidFill>
                  <a:schemeClr val="tx1"/>
                </a:solidFill>
              </a:rPr>
              <a:t>管理しているところが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>
                <a:solidFill>
                  <a:schemeClr val="tx1"/>
                </a:solidFill>
              </a:rPr>
              <a:t> </a:t>
            </a:r>
            <a:r>
              <a:rPr lang="ja-JP" altLang="en-US" sz="3600" dirty="0" smtClean="0">
                <a:solidFill>
                  <a:schemeClr val="tx1"/>
                </a:solidFill>
              </a:rPr>
              <a:t>    </a:t>
            </a:r>
            <a:r>
              <a:rPr lang="en-US" altLang="ja-JP" sz="3600" dirty="0" smtClean="0">
                <a:solidFill>
                  <a:schemeClr val="tx1"/>
                </a:solidFill>
              </a:rPr>
              <a:t>1</a:t>
            </a:r>
            <a:r>
              <a:rPr lang="ja-JP" altLang="en-US" sz="3600" dirty="0" smtClean="0">
                <a:solidFill>
                  <a:schemeClr val="tx1"/>
                </a:solidFill>
              </a:rPr>
              <a:t>か</a:t>
            </a:r>
            <a:r>
              <a:rPr lang="ja-JP" altLang="en-US" sz="3600" dirty="0">
                <a:solidFill>
                  <a:schemeClr val="tx1"/>
                </a:solidFill>
              </a:rPr>
              <a:t>所</a:t>
            </a:r>
            <a:r>
              <a:rPr lang="ja-JP" altLang="en-US" sz="3600" dirty="0" smtClean="0">
                <a:solidFill>
                  <a:schemeClr val="tx1"/>
                </a:solidFill>
              </a:rPr>
              <a:t>である</a:t>
            </a:r>
          </a:p>
          <a:p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56" name="1 つの角を切り取った四角形 455"/>
          <p:cNvSpPr/>
          <p:nvPr/>
        </p:nvSpPr>
        <p:spPr>
          <a:xfrm flipH="1">
            <a:off x="13516273" y="23632326"/>
            <a:ext cx="7158008" cy="5930031"/>
          </a:xfrm>
          <a:prstGeom prst="snip1Rect">
            <a:avLst>
              <a:gd name="adj" fmla="val 9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8" name="グループ化 457"/>
          <p:cNvGrpSpPr/>
          <p:nvPr/>
        </p:nvGrpSpPr>
        <p:grpSpPr>
          <a:xfrm>
            <a:off x="13516273" y="4442683"/>
            <a:ext cx="7158008" cy="6769476"/>
            <a:chOff x="-14180717" y="7543645"/>
            <a:chExt cx="12144819" cy="11047997"/>
          </a:xfrm>
        </p:grpSpPr>
        <p:sp>
          <p:nvSpPr>
            <p:cNvPr id="459" name="対角する 2 つの角を切り取った四角形 458"/>
            <p:cNvSpPr/>
            <p:nvPr/>
          </p:nvSpPr>
          <p:spPr>
            <a:xfrm>
              <a:off x="-14180717" y="7543645"/>
              <a:ext cx="4321777" cy="1602111"/>
            </a:xfrm>
            <a:prstGeom prst="snip2DiagRect">
              <a:avLst>
                <a:gd name="adj1" fmla="val 47376"/>
                <a:gd name="adj2" fmla="val 313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目的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0" name="1 つの角を切り取った四角形 459"/>
            <p:cNvSpPr/>
            <p:nvPr/>
          </p:nvSpPr>
          <p:spPr>
            <a:xfrm flipH="1">
              <a:off x="-14180717" y="7543683"/>
              <a:ext cx="12144819" cy="11047959"/>
            </a:xfrm>
            <a:prstGeom prst="snip1Rect">
              <a:avLst>
                <a:gd name="adj" fmla="val 68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6" name="1 つの角を切り取った四角形 465"/>
          <p:cNvSpPr/>
          <p:nvPr/>
        </p:nvSpPr>
        <p:spPr>
          <a:xfrm flipH="1">
            <a:off x="739299" y="15393135"/>
            <a:ext cx="12488389" cy="14169223"/>
          </a:xfrm>
          <a:prstGeom prst="snip1Rect">
            <a:avLst>
              <a:gd name="adj" fmla="val 46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対角する 2 つの角を切り取った四角形 470"/>
          <p:cNvSpPr/>
          <p:nvPr/>
        </p:nvSpPr>
        <p:spPr>
          <a:xfrm>
            <a:off x="13516273" y="23629374"/>
            <a:ext cx="4555446" cy="1119877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今後</a:t>
            </a:r>
            <a:r>
              <a:rPr lang="ja-JP" altLang="en-US" b="1" dirty="0" smtClean="0">
                <a:solidFill>
                  <a:schemeClr val="tx1"/>
                </a:solidFill>
              </a:rPr>
              <a:t>の計画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4" name="1 つの角を切り取った四角形 473"/>
          <p:cNvSpPr/>
          <p:nvPr/>
        </p:nvSpPr>
        <p:spPr>
          <a:xfrm flipH="1">
            <a:off x="13516273" y="11507788"/>
            <a:ext cx="7158008" cy="11825153"/>
          </a:xfrm>
          <a:prstGeom prst="snip1Rect">
            <a:avLst>
              <a:gd name="adj" fmla="val 72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6" name="対角する 2 つの角を切り取った四角形 475"/>
          <p:cNvSpPr/>
          <p:nvPr/>
        </p:nvSpPr>
        <p:spPr>
          <a:xfrm>
            <a:off x="739299" y="15394779"/>
            <a:ext cx="3974140" cy="1149485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進捗状況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7" name="対角する 2 つの角を切り取った四角形 476"/>
          <p:cNvSpPr/>
          <p:nvPr/>
        </p:nvSpPr>
        <p:spPr>
          <a:xfrm>
            <a:off x="13516273" y="11507788"/>
            <a:ext cx="3824670" cy="1119877"/>
          </a:xfrm>
          <a:prstGeom prst="snip2DiagRect">
            <a:avLst>
              <a:gd name="adj1" fmla="val 46507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研究手法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500" name="グループ化 499"/>
          <p:cNvGrpSpPr/>
          <p:nvPr/>
        </p:nvGrpSpPr>
        <p:grpSpPr>
          <a:xfrm>
            <a:off x="6286248" y="21227665"/>
            <a:ext cx="6995327" cy="6875236"/>
            <a:chOff x="6252450" y="22687121"/>
            <a:chExt cx="6995327" cy="6875236"/>
          </a:xfrm>
        </p:grpSpPr>
        <p:pic>
          <p:nvPicPr>
            <p:cNvPr id="358" name="図 3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5" t="6158" r="3305" b="2882"/>
            <a:stretch/>
          </p:blipFill>
          <p:spPr>
            <a:xfrm>
              <a:off x="6252450" y="22687121"/>
              <a:ext cx="6995327" cy="6875236"/>
            </a:xfrm>
            <a:prstGeom prst="rect">
              <a:avLst/>
            </a:prstGeom>
          </p:spPr>
        </p:pic>
        <p:sp>
          <p:nvSpPr>
            <p:cNvPr id="359" name="ドーナツ 358"/>
            <p:cNvSpPr/>
            <p:nvPr/>
          </p:nvSpPr>
          <p:spPr>
            <a:xfrm>
              <a:off x="7700400" y="23536800"/>
              <a:ext cx="422649" cy="422649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81" name="ドーナツ 480"/>
            <p:cNvSpPr/>
            <p:nvPr/>
          </p:nvSpPr>
          <p:spPr>
            <a:xfrm>
              <a:off x="9268602" y="26336937"/>
              <a:ext cx="422649" cy="422649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82" name="ドーナツ 481"/>
            <p:cNvSpPr/>
            <p:nvPr/>
          </p:nvSpPr>
          <p:spPr>
            <a:xfrm>
              <a:off x="8215374" y="25789011"/>
              <a:ext cx="422649" cy="422649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3" name="正方形/長方形 482"/>
          <p:cNvSpPr/>
          <p:nvPr/>
        </p:nvSpPr>
        <p:spPr>
          <a:xfrm>
            <a:off x="13991787" y="25447644"/>
            <a:ext cx="62069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 smtClean="0"/>
              <a:t>データ数を増やし，</a:t>
            </a:r>
            <a:endParaRPr lang="en-US" altLang="ja-JP" sz="3600" dirty="0" smtClean="0"/>
          </a:p>
          <a:p>
            <a:r>
              <a:rPr lang="ja-JP" altLang="en-US" sz="3600" dirty="0"/>
              <a:t>　 </a:t>
            </a:r>
            <a:r>
              <a:rPr lang="ja-JP" altLang="en-US" sz="3600" dirty="0" smtClean="0"/>
              <a:t>再度主成分分析を行う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 smtClean="0"/>
              <a:t>Twitter</a:t>
            </a:r>
            <a:r>
              <a:rPr lang="ja-JP" altLang="en-US" sz="3600" dirty="0" smtClean="0"/>
              <a:t>と</a:t>
            </a:r>
            <a:r>
              <a:rPr lang="en-US" altLang="ja-JP" sz="3600" dirty="0" smtClean="0"/>
              <a:t>Mastodon</a:t>
            </a:r>
            <a:r>
              <a:rPr lang="ja-JP" altLang="en-US" sz="3600" dirty="0" smtClean="0"/>
              <a:t>の</a:t>
            </a:r>
            <a:endParaRPr lang="en-US" altLang="ja-JP" sz="3600" dirty="0" smtClean="0"/>
          </a:p>
          <a:p>
            <a:r>
              <a:rPr lang="ja-JP" altLang="en-US" sz="3600" dirty="0"/>
              <a:t> </a:t>
            </a:r>
            <a:r>
              <a:rPr lang="ja-JP" altLang="en-US" sz="3600" dirty="0" smtClean="0"/>
              <a:t>    つぶやきをベクトル化し，</a:t>
            </a:r>
            <a:endParaRPr lang="en-US" altLang="ja-JP" sz="3600" dirty="0" smtClean="0"/>
          </a:p>
          <a:p>
            <a:r>
              <a:rPr lang="ja-JP" altLang="en-US" sz="3600" dirty="0"/>
              <a:t> </a:t>
            </a:r>
            <a:r>
              <a:rPr lang="ja-JP" altLang="en-US" sz="3600" dirty="0" smtClean="0"/>
              <a:t>    定量的に違いを調査する</a:t>
            </a:r>
            <a:endParaRPr lang="ja-JP" altLang="en-US" sz="3600" dirty="0"/>
          </a:p>
        </p:txBody>
      </p:sp>
      <p:sp>
        <p:nvSpPr>
          <p:cNvPr id="484" name="フローチャート: 代替処理 483"/>
          <p:cNvSpPr/>
          <p:nvPr/>
        </p:nvSpPr>
        <p:spPr>
          <a:xfrm>
            <a:off x="14635019" y="5710071"/>
            <a:ext cx="4879873" cy="153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インスタンスを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定量的に調査</a:t>
            </a:r>
          </a:p>
        </p:txBody>
      </p:sp>
      <p:sp>
        <p:nvSpPr>
          <p:cNvPr id="485" name="下矢印 484"/>
          <p:cNvSpPr/>
          <p:nvPr/>
        </p:nvSpPr>
        <p:spPr>
          <a:xfrm>
            <a:off x="16347841" y="7580409"/>
            <a:ext cx="1488754" cy="68354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7" name="角丸四角形 486"/>
          <p:cNvSpPr/>
          <p:nvPr/>
        </p:nvSpPr>
        <p:spPr>
          <a:xfrm>
            <a:off x="14635019" y="8595276"/>
            <a:ext cx="4878665" cy="2160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分散型</a:t>
            </a:r>
            <a:r>
              <a:rPr lang="en-US" altLang="ja-JP" sz="3600" dirty="0" smtClean="0">
                <a:solidFill>
                  <a:schemeClr val="tx1"/>
                </a:solidFill>
              </a:rPr>
              <a:t>SNS</a:t>
            </a:r>
            <a:r>
              <a:rPr lang="ja-JP" altLang="en-US" sz="3600" dirty="0" smtClean="0">
                <a:solidFill>
                  <a:schemeClr val="tx1"/>
                </a:solidFill>
              </a:rPr>
              <a:t>が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どのような目的で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使用されるのか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488" name="角丸四角形 487"/>
          <p:cNvSpPr/>
          <p:nvPr/>
        </p:nvSpPr>
        <p:spPr>
          <a:xfrm>
            <a:off x="14376840" y="13487307"/>
            <a:ext cx="5363164" cy="13263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複数の</a:t>
            </a:r>
            <a:r>
              <a:rPr lang="ja-JP" altLang="en-US" sz="3600" dirty="0" smtClean="0">
                <a:solidFill>
                  <a:schemeClr val="tx1"/>
                </a:solidFill>
              </a:rPr>
              <a:t>インスタンス</a:t>
            </a:r>
            <a:r>
              <a:rPr lang="ja-JP" altLang="en-US" sz="3600" dirty="0" smtClean="0">
                <a:solidFill>
                  <a:schemeClr val="tx1"/>
                </a:solidFill>
              </a:rPr>
              <a:t>の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データを収集</a:t>
            </a:r>
            <a:endParaRPr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96" name="下矢印 495"/>
          <p:cNvSpPr/>
          <p:nvPr/>
        </p:nvSpPr>
        <p:spPr>
          <a:xfrm>
            <a:off x="16347841" y="14917602"/>
            <a:ext cx="1488754" cy="68354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角丸四角形 497"/>
          <p:cNvSpPr/>
          <p:nvPr/>
        </p:nvSpPr>
        <p:spPr>
          <a:xfrm>
            <a:off x="14670753" y="15705105"/>
            <a:ext cx="4842931" cy="11571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主成分分析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501" name="テキスト ボックス 500"/>
          <p:cNvSpPr txBox="1"/>
          <p:nvPr/>
        </p:nvSpPr>
        <p:spPr>
          <a:xfrm>
            <a:off x="8292873" y="28330146"/>
            <a:ext cx="3706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図</a:t>
            </a:r>
            <a:r>
              <a:rPr kumimoji="1" lang="en-US" altLang="ja-JP" sz="2000" b="1" dirty="0" smtClean="0"/>
              <a:t>1</a:t>
            </a:r>
            <a:r>
              <a:rPr kumimoji="1" lang="ja-JP" altLang="en-US" sz="2000" b="1" dirty="0" smtClean="0"/>
              <a:t> </a:t>
            </a:r>
            <a:r>
              <a:rPr lang="ja-JP" altLang="en-US" sz="2000" dirty="0" smtClean="0"/>
              <a:t>ユーザー数</a:t>
            </a:r>
            <a:r>
              <a:rPr lang="ja-JP" altLang="en-US" sz="2000" dirty="0"/>
              <a:t>，トゥート数</a:t>
            </a:r>
            <a:r>
              <a:rPr lang="ja-JP" altLang="en-US" sz="2000" dirty="0" smtClean="0"/>
              <a:t>，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接続中のインスタ </a:t>
            </a:r>
            <a:r>
              <a:rPr lang="ja-JP" altLang="en-US" sz="2000" dirty="0"/>
              <a:t>ンス数</a:t>
            </a:r>
            <a:r>
              <a:rPr lang="ja-JP" altLang="en-US" sz="2000" dirty="0" smtClean="0"/>
              <a:t>を</a:t>
            </a:r>
            <a:endParaRPr lang="en-US" altLang="ja-JP" sz="2000" dirty="0"/>
          </a:p>
          <a:p>
            <a:pPr algn="ctr"/>
            <a:r>
              <a:rPr lang="ja-JP" altLang="en-US" sz="2000" dirty="0" smtClean="0"/>
              <a:t>主成分</a:t>
            </a:r>
            <a:r>
              <a:rPr lang="ja-JP" altLang="en-US" sz="2000" dirty="0"/>
              <a:t>分析した</a:t>
            </a:r>
            <a:r>
              <a:rPr lang="ja-JP" altLang="en-US" sz="2000" dirty="0" smtClean="0"/>
              <a:t>結果</a:t>
            </a:r>
            <a:endParaRPr lang="ja-JP" altLang="en-US" sz="2000" dirty="0"/>
          </a:p>
        </p:txBody>
      </p:sp>
      <p:sp>
        <p:nvSpPr>
          <p:cNvPr id="502" name="角丸四角形 501"/>
          <p:cNvSpPr/>
          <p:nvPr/>
        </p:nvSpPr>
        <p:spPr>
          <a:xfrm>
            <a:off x="1044247" y="16777298"/>
            <a:ext cx="4882289" cy="62451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30</a:t>
            </a:r>
            <a:r>
              <a:rPr lang="ja-JP" altLang="en-US" sz="2800" dirty="0" smtClean="0">
                <a:solidFill>
                  <a:schemeClr val="tx1"/>
                </a:solidFill>
              </a:rPr>
              <a:t>個のインスタンスから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ユーザー数</a:t>
            </a:r>
            <a:r>
              <a:rPr lang="ja-JP" altLang="en-US" sz="2800" dirty="0">
                <a:solidFill>
                  <a:schemeClr val="tx1"/>
                </a:solidFill>
              </a:rPr>
              <a:t>，</a:t>
            </a:r>
            <a:r>
              <a:rPr lang="ja-JP" altLang="en-US" sz="2800" dirty="0" smtClean="0">
                <a:solidFill>
                  <a:schemeClr val="tx1"/>
                </a:solidFill>
              </a:rPr>
              <a:t>トゥート数，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接続中のインスタンス数の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データを収集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主成分分析を行い，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主成分得点を求めた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主成分分析</a:t>
            </a:r>
            <a:r>
              <a:rPr lang="ja-JP" altLang="en-US" sz="2800" dirty="0" smtClean="0">
                <a:solidFill>
                  <a:schemeClr val="tx1"/>
                </a:solidFill>
              </a:rPr>
              <a:t>結果を図示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511" name="ドーナツ 510"/>
          <p:cNvSpPr/>
          <p:nvPr/>
        </p:nvSpPr>
        <p:spPr>
          <a:xfrm rot="640810">
            <a:off x="10284894" y="22266527"/>
            <a:ext cx="905711" cy="3587141"/>
          </a:xfrm>
          <a:prstGeom prst="donut">
            <a:avLst>
              <a:gd name="adj" fmla="val 500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2" name="正方形/長方形 511"/>
          <p:cNvSpPr/>
          <p:nvPr/>
        </p:nvSpPr>
        <p:spPr>
          <a:xfrm>
            <a:off x="8333720" y="27656453"/>
            <a:ext cx="3624770" cy="427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コミュニティの広さ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13" name="正方形/長方形 512"/>
          <p:cNvSpPr/>
          <p:nvPr/>
        </p:nvSpPr>
        <p:spPr>
          <a:xfrm rot="16200000">
            <a:off x="4664051" y="24004860"/>
            <a:ext cx="3566673" cy="68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インスタンス同士のつながり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14" name="下矢印 513"/>
          <p:cNvSpPr/>
          <p:nvPr/>
        </p:nvSpPr>
        <p:spPr>
          <a:xfrm>
            <a:off x="16347841" y="16966238"/>
            <a:ext cx="1488754" cy="68354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5" name="角丸四角形 514"/>
          <p:cNvSpPr/>
          <p:nvPr/>
        </p:nvSpPr>
        <p:spPr>
          <a:xfrm>
            <a:off x="899647" y="25203683"/>
            <a:ext cx="5100617" cy="22991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 smtClean="0">
                <a:solidFill>
                  <a:schemeClr val="tx1"/>
                </a:solidFill>
              </a:rPr>
              <a:t>図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の</a:t>
            </a:r>
            <a:r>
              <a:rPr lang="ja-JP" altLang="en-US" sz="3200" dirty="0">
                <a:solidFill>
                  <a:schemeClr val="tx1"/>
                </a:solidFill>
              </a:rPr>
              <a:t>大きく外れた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青い丸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日本最大級の「</a:t>
            </a:r>
            <a:r>
              <a:rPr lang="en-US" altLang="ja-JP" sz="2800" dirty="0" smtClean="0">
                <a:solidFill>
                  <a:schemeClr val="tx1"/>
                </a:solidFill>
              </a:rPr>
              <a:t>mstdn.jp</a:t>
            </a:r>
            <a:r>
              <a:rPr lang="ja-JP" altLang="en-US" sz="2800" dirty="0" smtClean="0">
                <a:solidFill>
                  <a:schemeClr val="tx1"/>
                </a:solidFill>
              </a:rPr>
              <a:t>」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err="1" smtClean="0">
                <a:solidFill>
                  <a:schemeClr val="tx1"/>
                </a:solidFill>
              </a:rPr>
              <a:t>Pixiv</a:t>
            </a:r>
            <a:r>
              <a:rPr lang="ja-JP" altLang="en-US" sz="2800" dirty="0" smtClean="0">
                <a:solidFill>
                  <a:schemeClr val="tx1"/>
                </a:solidFill>
              </a:rPr>
              <a:t>の「</a:t>
            </a:r>
            <a:r>
              <a:rPr lang="en-US" altLang="ja-JP" sz="2800" dirty="0">
                <a:solidFill>
                  <a:schemeClr val="tx1"/>
                </a:solidFill>
              </a:rPr>
              <a:t>pawoo.net</a:t>
            </a:r>
            <a:r>
              <a:rPr lang="ja-JP" altLang="en-US" sz="2800" dirty="0" smtClean="0">
                <a:solidFill>
                  <a:schemeClr val="tx1"/>
                </a:solidFill>
              </a:rPr>
              <a:t>」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ドワンゴの「</a:t>
            </a:r>
            <a:r>
              <a:rPr lang="en-US" altLang="ja-JP" sz="2800" dirty="0" err="1">
                <a:solidFill>
                  <a:schemeClr val="tx1"/>
                </a:solidFill>
              </a:rPr>
              <a:t>friends.nico</a:t>
            </a:r>
            <a:r>
              <a:rPr lang="ja-JP" altLang="en-US" sz="2800" dirty="0" smtClean="0">
                <a:solidFill>
                  <a:schemeClr val="tx1"/>
                </a:solidFill>
              </a:rPr>
              <a:t>」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16" name="角丸四角形 515"/>
          <p:cNvSpPr/>
          <p:nvPr/>
        </p:nvSpPr>
        <p:spPr>
          <a:xfrm>
            <a:off x="14670753" y="17750197"/>
            <a:ext cx="4842931" cy="12967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データマイニング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18" name="角丸四角形 517"/>
          <p:cNvSpPr/>
          <p:nvPr/>
        </p:nvSpPr>
        <p:spPr>
          <a:xfrm>
            <a:off x="14312819" y="20518798"/>
            <a:ext cx="5486400" cy="24151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Mastodon</a:t>
            </a:r>
            <a:r>
              <a:rPr lang="ja-JP" altLang="en-US" sz="3600" dirty="0" smtClean="0">
                <a:solidFill>
                  <a:schemeClr val="tx1"/>
                </a:solidFill>
              </a:rPr>
              <a:t>と</a:t>
            </a:r>
            <a:r>
              <a:rPr lang="en-US" altLang="ja-JP" sz="3600" dirty="0" smtClean="0">
                <a:solidFill>
                  <a:schemeClr val="tx1"/>
                </a:solidFill>
              </a:rPr>
              <a:t>Twitter</a:t>
            </a:r>
            <a:r>
              <a:rPr lang="ja-JP" altLang="en-US" sz="3600" dirty="0" smtClean="0">
                <a:solidFill>
                  <a:schemeClr val="tx1"/>
                </a:solidFill>
              </a:rPr>
              <a:t>の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つぶやきをベクトル化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19" name="加算 518"/>
          <p:cNvSpPr/>
          <p:nvPr/>
        </p:nvSpPr>
        <p:spPr>
          <a:xfrm>
            <a:off x="16467735" y="19250687"/>
            <a:ext cx="1255082" cy="1255082"/>
          </a:xfrm>
          <a:prstGeom prst="mathPlus">
            <a:avLst>
              <a:gd name="adj1" fmla="val 142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0" name="角丸四角形 519"/>
          <p:cNvSpPr/>
          <p:nvPr/>
        </p:nvSpPr>
        <p:spPr>
          <a:xfrm>
            <a:off x="899647" y="27502802"/>
            <a:ext cx="4518363" cy="15302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図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の緑の丸は，</a:t>
            </a:r>
            <a:r>
              <a:rPr lang="ja-JP" altLang="en-US" sz="2800" dirty="0" smtClean="0">
                <a:solidFill>
                  <a:schemeClr val="tx1"/>
                </a:solidFill>
              </a:rPr>
              <a:t>現時点でわかっていないが</a:t>
            </a:r>
            <a:r>
              <a:rPr lang="ja-JP" altLang="en-US" sz="2800" dirty="0" smtClean="0">
                <a:solidFill>
                  <a:schemeClr val="tx1"/>
                </a:solidFill>
              </a:rPr>
              <a:t>個人で運営されてい</a:t>
            </a:r>
            <a:r>
              <a:rPr lang="ja-JP" altLang="en-US" sz="2800" dirty="0">
                <a:solidFill>
                  <a:schemeClr val="tx1"/>
                </a:solidFill>
              </a:rPr>
              <a:t>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521" name="下矢印 520"/>
          <p:cNvSpPr/>
          <p:nvPr/>
        </p:nvSpPr>
        <p:spPr>
          <a:xfrm>
            <a:off x="2741015" y="18958525"/>
            <a:ext cx="1488754" cy="8556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4" name="角丸四角形 523"/>
          <p:cNvSpPr/>
          <p:nvPr/>
        </p:nvSpPr>
        <p:spPr>
          <a:xfrm>
            <a:off x="6568157" y="16283691"/>
            <a:ext cx="5615898" cy="456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第</a:t>
            </a:r>
            <a:r>
              <a:rPr lang="en-US" altLang="ja-JP" sz="2800" b="1" dirty="0" smtClean="0">
                <a:solidFill>
                  <a:schemeClr val="tx1"/>
                </a:solidFill>
              </a:rPr>
              <a:t>1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主成分は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インスタンスの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コミュニティの広さ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28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第</a:t>
            </a:r>
            <a:r>
              <a:rPr lang="en-US" altLang="ja-JP" sz="2800" b="1" dirty="0" smtClean="0">
                <a:solidFill>
                  <a:schemeClr val="tx1"/>
                </a:solidFill>
              </a:rPr>
              <a:t>2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主成分は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インスタンス同士の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つながり</a:t>
            </a:r>
            <a:endParaRPr lang="en-US" altLang="ja-JP" sz="2800" b="1" dirty="0" smtClean="0">
              <a:solidFill>
                <a:schemeClr val="tx1"/>
              </a:solidFill>
            </a:endParaRPr>
          </a:p>
        </p:txBody>
      </p:sp>
      <p:sp>
        <p:nvSpPr>
          <p:cNvPr id="525" name="下矢印 524"/>
          <p:cNvSpPr/>
          <p:nvPr/>
        </p:nvSpPr>
        <p:spPr>
          <a:xfrm>
            <a:off x="2741015" y="21198165"/>
            <a:ext cx="1488754" cy="8556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6" name="屈折矢印 525"/>
          <p:cNvSpPr/>
          <p:nvPr/>
        </p:nvSpPr>
        <p:spPr>
          <a:xfrm rot="5400000">
            <a:off x="3243764" y="22735895"/>
            <a:ext cx="1978481" cy="2370011"/>
          </a:xfrm>
          <a:prstGeom prst="bentUpArrow">
            <a:avLst>
              <a:gd name="adj1" fmla="val 40453"/>
              <a:gd name="adj2" fmla="val 36916"/>
              <a:gd name="adj3" fmla="val 31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4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5848</TotalTime>
  <Words>251</Words>
  <Application>Microsoft Office PowerPoint</Application>
  <PresentationFormat>ユーザー設定</PresentationFormat>
  <Paragraphs>92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</dc:creator>
  <cp:lastModifiedBy>kato</cp:lastModifiedBy>
  <cp:revision>100</cp:revision>
  <dcterms:created xsi:type="dcterms:W3CDTF">2017-10-02T06:49:58Z</dcterms:created>
  <dcterms:modified xsi:type="dcterms:W3CDTF">2017-10-06T08:18:20Z</dcterms:modified>
</cp:coreProperties>
</file>