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60" r:id="rId7"/>
    <p:sldId id="273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8" r:id="rId16"/>
    <p:sldId id="269" r:id="rId17"/>
    <p:sldId id="270" r:id="rId18"/>
    <p:sldId id="271" r:id="rId1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>
        <p:scale>
          <a:sx n="100" d="100"/>
          <a:sy n="100" d="100"/>
        </p:scale>
        <p:origin x="162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1B6F-E27A-4606-B0FE-EBDD793A43A5}" type="datetimeFigureOut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355BB-9A72-4430-8F71-3523AEA2D1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355BB-9A72-4430-8F71-3523AEA2D14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2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337A23-3C6D-4198-8E97-C920D03ECEE8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7C57-C297-4BEA-AAC2-01B587B3AF0D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FD5A-5FCB-4342-9038-0FA069F26B07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1CF475-0537-4AE6-978B-3821ACE4FD3B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D4F338E-12C6-46AE-BEC4-4212D2B307CA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524-70F0-4F27-AD2E-8927AA0737DD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839D-8308-47BA-ADB7-FBE294BF5175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DE7BA9-D00C-4595-8A04-6BC5AC207C43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26EE-2F0C-49FA-B7F3-5BD79B85C3BA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39F8E3D-17EC-4A3A-BBA7-8A784B5365D3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9E6B5F-130F-4A6D-BD73-2841E4AB9968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974778-6128-40F7-8E93-00B6687A84CB}" type="datetime1">
              <a:rPr kumimoji="1" lang="ja-JP" altLang="en-US" smtClean="0"/>
              <a:t>2014/2/4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1FC8C99-046A-4C82-A354-A6094E49C9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7544" y="1598935"/>
            <a:ext cx="8496944" cy="1470025"/>
          </a:xfrm>
        </p:spPr>
        <p:txBody>
          <a:bodyPr>
            <a:noAutofit/>
          </a:bodyPr>
          <a:lstStyle/>
          <a:p>
            <a:pPr algn="ctr"/>
            <a: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ユーザ評価データのマイニング結果に基づく</a:t>
            </a:r>
            <a:b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2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スマートフォンアプリの特徴</a:t>
            </a:r>
            <a:r>
              <a:rPr lang="ja-JP" altLang="en-US" sz="32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分析</a:t>
            </a:r>
            <a:endParaRPr kumimoji="1" lang="ja-JP" altLang="en-US" sz="3200" b="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3848" y="4365104"/>
            <a:ext cx="5544616" cy="1371600"/>
          </a:xfrm>
        </p:spPr>
        <p:txBody>
          <a:bodyPr>
            <a:noAutofit/>
          </a:bodyPr>
          <a:lstStyle/>
          <a:p>
            <a:r>
              <a:rPr kumimoji="1" lang="ja-JP" altLang="en-US" sz="2800" b="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プロジェクトマネジメントコース</a:t>
            </a:r>
            <a:endParaRPr kumimoji="1" lang="en-US" altLang="ja-JP" sz="2800" b="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ja-JP" altLang="en-US" sz="2800" b="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矢吹</a:t>
            </a:r>
            <a:r>
              <a:rPr lang="ja-JP" altLang="en-US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研究室</a:t>
            </a:r>
            <a:endParaRPr lang="en-US" altLang="ja-JP" sz="2800" b="0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0942112</a:t>
            </a:r>
            <a:r>
              <a:rPr lang="ja-JP" altLang="en-US" sz="2800" b="0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　増田知之</a:t>
            </a:r>
            <a:endParaRPr kumimoji="1" lang="ja-JP" altLang="en-US" sz="2800" b="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190128" y="65776"/>
            <a:ext cx="7467600" cy="634082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 smtClean="0"/>
              <a:t>研究結果</a:t>
            </a:r>
            <a:r>
              <a:rPr lang="ja-JP" altLang="en-US" sz="2800" dirty="0" smtClean="0"/>
              <a:t>～アプリランキングデー</a:t>
            </a:r>
            <a:r>
              <a:rPr lang="ja-JP" altLang="en-US" sz="2800" dirty="0"/>
              <a:t>タ</a:t>
            </a:r>
            <a:r>
              <a:rPr lang="ja-JP" altLang="en-US" sz="2800" dirty="0" smtClean="0"/>
              <a:t>～</a:t>
            </a:r>
            <a:endParaRPr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2489"/>
              </p:ext>
            </p:extLst>
          </p:nvPr>
        </p:nvGraphicFramePr>
        <p:xfrm>
          <a:off x="1115616" y="988803"/>
          <a:ext cx="6542112" cy="5577484"/>
        </p:xfrm>
        <a:graphic>
          <a:graphicData uri="http://schemas.openxmlformats.org/drawingml/2006/table">
            <a:tbl>
              <a:tblPr/>
              <a:tblGrid>
                <a:gridCol w="898020"/>
                <a:gridCol w="4308759"/>
                <a:gridCol w="552490"/>
                <a:gridCol w="782843"/>
              </a:tblGrid>
              <a:tr h="2477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タイトル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順位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前順位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パズル＆ドラゴンズ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28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チェインクロニカル◆本格シナリオ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RPG/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チェンクロ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ラブライブ！スクールアイドルフェスティバル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プロ野球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PRIDE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Clash of Clans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パズル＆ドラゴンズ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プロ野球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PRIDE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2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チェインクロニカル◆本格シナリオ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RPG/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チェンクロ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ドラゴンリーグ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ガンダムエリアウォーズ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9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PLAY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圏外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67544" y="620688"/>
            <a:ext cx="76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表</a:t>
            </a:r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ストアのトップセールランキング表（一部）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5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kumimoji="1" lang="ja-JP" altLang="en-US" dirty="0" smtClean="0"/>
              <a:t>研究結果</a:t>
            </a:r>
            <a:r>
              <a:rPr kumimoji="1" lang="ja-JP" altLang="en-US" sz="2800" dirty="0" smtClean="0"/>
              <a:t>～アプリレビューデータ～</a:t>
            </a:r>
            <a:endParaRPr kumimoji="1" lang="ja-JP" altLang="en-US" sz="28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50039"/>
              </p:ext>
            </p:extLst>
          </p:nvPr>
        </p:nvGraphicFramePr>
        <p:xfrm>
          <a:off x="467545" y="1196752"/>
          <a:ext cx="7659523" cy="4730267"/>
        </p:xfrm>
        <a:graphic>
          <a:graphicData uri="http://schemas.openxmlformats.org/drawingml/2006/table">
            <a:tbl>
              <a:tblPr/>
              <a:tblGrid>
                <a:gridCol w="3048429"/>
                <a:gridCol w="649816"/>
                <a:gridCol w="688133"/>
                <a:gridCol w="673881"/>
                <a:gridCol w="649816"/>
                <a:gridCol w="649816"/>
                <a:gridCol w="649816"/>
                <a:gridCol w="649816"/>
              </a:tblGrid>
              <a:tr h="4947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タイトル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星総数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星平均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星３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星４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星５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POP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12,380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2.0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7463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1424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1147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785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1561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77,083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2.4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34927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9530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10878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8074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13674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ガンダムエリアウォーズ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7,373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2170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922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1040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2712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ドラゴンポーカー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8,491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2085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355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501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1019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4531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三国志パズル大戦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7,099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1639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306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510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977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3667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釣りスタ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by GREE(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グリー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)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1,682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406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214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895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パチスロ交響詩篇エウレカセブン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766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9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クイズ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RPG </a:t>
                      </a: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魔法使いと黒猫のウィズ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13,129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3.8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2367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824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991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1869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7078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ラブライブ！スクールアイドルフェスティバル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3,879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397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190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340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2425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ぷよぷよ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!!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クエスト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24,822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4.1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2661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883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1764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4291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15223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</a:t>
                      </a:r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ポコパン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412,829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12549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14028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68635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119597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198020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LINE PLAY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204,457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5869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5633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24784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56503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111678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戦国炎舞 </a:t>
                      </a:r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-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KIZNA-</a:t>
                      </a:r>
                    </a:p>
                  </a:txBody>
                  <a:tcPr marL="8310" marR="8310" marT="83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5,652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4.3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404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109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387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1125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3627 </a:t>
                      </a:r>
                    </a:p>
                  </a:txBody>
                  <a:tcPr marL="8310" marR="8310" marT="8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67949" y="8367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表１</a:t>
            </a:r>
            <a:r>
              <a:rPr kumimoji="1" lang="en-US" altLang="ja-JP" dirty="0" smtClean="0"/>
              <a:t>.2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App</a:t>
            </a:r>
            <a:r>
              <a:rPr kumimoji="1" lang="ja-JP" altLang="en-US" dirty="0" smtClean="0"/>
              <a:t>ストアのトップセール</a:t>
            </a:r>
            <a:r>
              <a:rPr lang="ja-JP" altLang="en-US" dirty="0" smtClean="0"/>
              <a:t>レビュー表（一部）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2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5308" y="332656"/>
            <a:ext cx="7467600" cy="562074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r>
              <a:rPr kumimoji="1" lang="ja-JP" altLang="en-US" sz="2800" dirty="0" smtClean="0"/>
              <a:t>～</a:t>
            </a:r>
            <a:r>
              <a:rPr lang="ja-JP" altLang="en-US" sz="2800" dirty="0" smtClean="0">
                <a:solidFill>
                  <a:prstClr val="black"/>
                </a:solidFill>
              </a:rPr>
              <a:t>第</a:t>
            </a:r>
            <a:r>
              <a:rPr lang="en-US" altLang="ja-JP" sz="2800" dirty="0" smtClean="0">
                <a:solidFill>
                  <a:prstClr val="black"/>
                </a:solidFill>
              </a:rPr>
              <a:t>1</a:t>
            </a:r>
            <a:r>
              <a:rPr lang="ja-JP" altLang="en-US" sz="2800" dirty="0" smtClean="0">
                <a:solidFill>
                  <a:prstClr val="black"/>
                </a:solidFill>
              </a:rPr>
              <a:t>主成分</a:t>
            </a:r>
            <a:r>
              <a:rPr kumimoji="1" lang="ja-JP" altLang="en-US" sz="2800" dirty="0" smtClean="0"/>
              <a:t>～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859852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表</a:t>
            </a:r>
            <a:r>
              <a:rPr kumimoji="1" lang="en-US" altLang="ja-JP" sz="2400" dirty="0" smtClean="0"/>
              <a:t>1</a:t>
            </a:r>
            <a:r>
              <a:rPr lang="en-US" altLang="ja-JP" sz="2400" dirty="0" smtClean="0"/>
              <a:t>.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のデータをもとに割合で表現し，主成分分析を試みる．</a:t>
            </a:r>
            <a:endParaRPr kumimoji="1" lang="en-US" altLang="ja-JP" sz="2400" dirty="0" smtClean="0"/>
          </a:p>
          <a:p>
            <a:r>
              <a:rPr lang="ja-JP" altLang="en-US" sz="2400" dirty="0"/>
              <a:t>第</a:t>
            </a:r>
            <a:r>
              <a:rPr lang="en-US" altLang="ja-JP" sz="2400" dirty="0"/>
              <a:t>1</a:t>
            </a:r>
            <a:r>
              <a:rPr lang="ja-JP" altLang="en-US" sz="2400" dirty="0" smtClean="0"/>
              <a:t>主成分図の詳細を以下に記載する．</a:t>
            </a:r>
            <a:endParaRPr kumimoji="1" lang="ja-JP" altLang="en-US" sz="2400" dirty="0"/>
          </a:p>
        </p:txBody>
      </p:sp>
      <p:pic>
        <p:nvPicPr>
          <p:cNvPr id="5" name="図 4" descr="C:\Users\masuda\Desktop\卒業論文\IOSトップ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0850"/>
            <a:ext cx="7727664" cy="40424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915816" y="6093296"/>
            <a:ext cx="369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1.3</a:t>
            </a:r>
            <a:r>
              <a:rPr lang="ja-JP" altLang="en-US" dirty="0" smtClean="0"/>
              <a:t> 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主成分図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51720" y="55577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40152" y="55744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21544" y="55577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236296" y="55747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74576" y="5572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88807" y="3170293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重み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6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393" y="332656"/>
            <a:ext cx="7467600" cy="72008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研究結果</a:t>
            </a:r>
            <a:r>
              <a:rPr kumimoji="1" lang="ja-JP" altLang="en-US" sz="2800" dirty="0" smtClean="0"/>
              <a:t>～</a:t>
            </a:r>
            <a:r>
              <a:rPr lang="ja-JP" altLang="en-US" sz="2800" dirty="0">
                <a:solidFill>
                  <a:prstClr val="black"/>
                </a:solidFill>
              </a:rPr>
              <a:t>第</a:t>
            </a:r>
            <a:r>
              <a:rPr lang="en-US" altLang="ja-JP" sz="2800" dirty="0">
                <a:solidFill>
                  <a:prstClr val="black"/>
                </a:solidFill>
              </a:rPr>
              <a:t>2</a:t>
            </a:r>
            <a:r>
              <a:rPr lang="ja-JP" altLang="en-US" sz="2800" dirty="0" smtClean="0">
                <a:solidFill>
                  <a:prstClr val="black"/>
                </a:solidFill>
              </a:rPr>
              <a:t>主成分</a:t>
            </a:r>
            <a:r>
              <a:rPr kumimoji="1" lang="ja-JP" altLang="en-US" sz="2800" dirty="0" smtClean="0"/>
              <a:t>～</a:t>
            </a:r>
            <a:endParaRPr kumimoji="1" lang="ja-JP" altLang="en-US" sz="2800" dirty="0"/>
          </a:p>
        </p:txBody>
      </p:sp>
      <p:pic>
        <p:nvPicPr>
          <p:cNvPr id="5" name="図 4" descr="C:\Users\masuda\Desktop\卒業論文\IOSトップ2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848829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603785" y="5620598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1.4</a:t>
            </a:r>
            <a:r>
              <a:rPr lang="ja-JP" altLang="en-US" dirty="0" smtClean="0"/>
              <a:t> 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主成分図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76852" y="1113306"/>
            <a:ext cx="78555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2400" dirty="0" smtClean="0">
                <a:solidFill>
                  <a:prstClr val="black"/>
                </a:solidFill>
              </a:rPr>
              <a:t>第</a:t>
            </a:r>
            <a:r>
              <a:rPr lang="en-US" altLang="ja-JP" sz="2400" dirty="0">
                <a:solidFill>
                  <a:prstClr val="black"/>
                </a:solidFill>
              </a:rPr>
              <a:t>2</a:t>
            </a:r>
            <a:r>
              <a:rPr lang="ja-JP" altLang="en-US" sz="2400" dirty="0" smtClean="0">
                <a:solidFill>
                  <a:prstClr val="black"/>
                </a:solidFill>
              </a:rPr>
              <a:t>主成分図</a:t>
            </a:r>
            <a:r>
              <a:rPr lang="ja-JP" altLang="en-US" sz="2400" dirty="0">
                <a:solidFill>
                  <a:prstClr val="black"/>
                </a:solidFill>
              </a:rPr>
              <a:t>の詳細を以下に記載する．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40833" y="50579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34137" y="50543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84168" y="505798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80560" y="5070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52320" y="50707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星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5259" y="2924944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重み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8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7467600" cy="724942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研究結果</a:t>
            </a:r>
            <a:r>
              <a:rPr kumimoji="1" lang="ja-JP" altLang="en-US" sz="2800" dirty="0" smtClean="0"/>
              <a:t>～</a:t>
            </a:r>
            <a:r>
              <a:rPr lang="ja-JP" altLang="en-US" sz="2800" dirty="0"/>
              <a:t>主成分スコア</a:t>
            </a:r>
            <a:r>
              <a:rPr kumimoji="1" lang="ja-JP" altLang="en-US" sz="2800" dirty="0" smtClean="0"/>
              <a:t>～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656266" y="1156682"/>
            <a:ext cx="7428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図</a:t>
            </a:r>
            <a:r>
              <a:rPr lang="en-US" altLang="ja-JP" sz="2000" dirty="0" smtClean="0"/>
              <a:t>1.1</a:t>
            </a:r>
            <a:r>
              <a:rPr lang="ja-JP" altLang="en-US" sz="2000" dirty="0"/>
              <a:t>と</a:t>
            </a:r>
            <a:r>
              <a:rPr lang="ja-JP" altLang="en-US" sz="2000" dirty="0" smtClean="0"/>
              <a:t>図</a:t>
            </a:r>
            <a:r>
              <a:rPr lang="en-US" altLang="ja-JP" sz="2000" dirty="0" smtClean="0"/>
              <a:t>1.2</a:t>
            </a:r>
            <a:r>
              <a:rPr lang="ja-JP" altLang="en-US" sz="2000" dirty="0" smtClean="0"/>
              <a:t>のデータから図</a:t>
            </a:r>
            <a:r>
              <a:rPr lang="en-US" altLang="ja-JP" sz="2000" dirty="0" smtClean="0"/>
              <a:t>1.3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主成分スコア</a:t>
            </a:r>
            <a:r>
              <a:rPr lang="ja-JP" altLang="en-US" sz="2000" dirty="0" smtClean="0"/>
              <a:t>の分析結果を記載．</a:t>
            </a:r>
            <a:endParaRPr lang="ja-JP" altLang="en-US" sz="2000" dirty="0"/>
          </a:p>
        </p:txBody>
      </p:sp>
      <p:pic>
        <p:nvPicPr>
          <p:cNvPr id="4" name="図 3" descr="C:\Users\masuda\Desktop\卒業論文\IOSトップ3　主成分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1677748"/>
            <a:ext cx="7765515" cy="38384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正方形/長方形 4"/>
          <p:cNvSpPr/>
          <p:nvPr/>
        </p:nvSpPr>
        <p:spPr>
          <a:xfrm>
            <a:off x="3335684" y="5805264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図</a:t>
            </a:r>
            <a:r>
              <a:rPr lang="en-US" altLang="ja-JP" dirty="0" smtClean="0"/>
              <a:t>1.5 </a:t>
            </a:r>
            <a:r>
              <a:rPr lang="ja-JP" altLang="en-US" dirty="0" smtClean="0"/>
              <a:t>主成分スコア</a:t>
            </a:r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463923" y="1908258"/>
            <a:ext cx="0" cy="3168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75656" y="4014200"/>
            <a:ext cx="612068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フローチャート : 結合子 17"/>
          <p:cNvSpPr/>
          <p:nvPr/>
        </p:nvSpPr>
        <p:spPr>
          <a:xfrm>
            <a:off x="2267744" y="4654375"/>
            <a:ext cx="216024" cy="21155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結合子 18"/>
          <p:cNvSpPr/>
          <p:nvPr/>
        </p:nvSpPr>
        <p:spPr>
          <a:xfrm>
            <a:off x="2483768" y="3440593"/>
            <a:ext cx="216024" cy="15640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463923" y="5425612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主成分スコア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8418" y="2497596"/>
            <a:ext cx="462050" cy="19896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主成分スコア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75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67328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</a:t>
            </a:r>
            <a:r>
              <a:rPr lang="ja-JP" altLang="en-US" sz="4000" dirty="0"/>
              <a:t>結果</a:t>
            </a:r>
            <a:r>
              <a:rPr lang="ja-JP" altLang="en-US" sz="2800" dirty="0"/>
              <a:t>～第１</a:t>
            </a:r>
            <a:r>
              <a:rPr lang="ja-JP" altLang="en-US" sz="2800" dirty="0" smtClean="0"/>
              <a:t>成分スコアと</a:t>
            </a:r>
            <a:r>
              <a:rPr lang="ja-JP" altLang="en-US" sz="2800" dirty="0"/>
              <a:t>評価の相関図～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6174596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1.6</a:t>
            </a:r>
            <a:r>
              <a:rPr lang="ja-JP" altLang="en-US" dirty="0" smtClean="0"/>
              <a:t> 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主成分と平均の相関図</a:t>
            </a:r>
            <a:endParaRPr kumimoji="1" lang="ja-JP" altLang="en-US" dirty="0"/>
          </a:p>
        </p:txBody>
      </p:sp>
      <p:pic>
        <p:nvPicPr>
          <p:cNvPr id="1026" name="Picture 2" descr="C:\Users\masuda\Desktop\卒業論文\IOSトップ5　主成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3574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1800" y="5645858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平均評価点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9510" y="1700808"/>
            <a:ext cx="462050" cy="3168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 smtClean="0"/>
              <a:t>第</a:t>
            </a:r>
            <a:r>
              <a:rPr lang="en-US" altLang="ja-JP" dirty="0"/>
              <a:t>1</a:t>
            </a:r>
            <a:r>
              <a:rPr kumimoji="1" lang="ja-JP" altLang="en-US" dirty="0" smtClean="0"/>
              <a:t>主成分スコア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73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10734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</a:t>
            </a:r>
            <a:r>
              <a:rPr lang="ja-JP" altLang="en-US" sz="4000" dirty="0"/>
              <a:t>結果</a:t>
            </a:r>
            <a:r>
              <a:rPr lang="ja-JP" altLang="en-US" sz="2800" dirty="0"/>
              <a:t>～第</a:t>
            </a:r>
            <a:r>
              <a:rPr lang="en-US" altLang="ja-JP" sz="2800" dirty="0"/>
              <a:t>2</a:t>
            </a:r>
            <a:r>
              <a:rPr lang="ja-JP" altLang="en-US" sz="2800" dirty="0" smtClean="0"/>
              <a:t>主成分スコアと</a:t>
            </a:r>
            <a:r>
              <a:rPr lang="ja-JP" altLang="en-US" sz="2800" dirty="0"/>
              <a:t>相関図の</a:t>
            </a:r>
            <a:r>
              <a:rPr lang="ja-JP" altLang="en-US" sz="2800" dirty="0" smtClean="0"/>
              <a:t>まとめ～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38120" y="6111700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1.6</a:t>
            </a:r>
            <a:r>
              <a:rPr lang="ja-JP" altLang="en-US" dirty="0" smtClean="0"/>
              <a:t> 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主成分と平均の相関図</a:t>
            </a:r>
            <a:endParaRPr kumimoji="1" lang="ja-JP" altLang="en-US" dirty="0"/>
          </a:p>
        </p:txBody>
      </p:sp>
      <p:pic>
        <p:nvPicPr>
          <p:cNvPr id="2050" name="Picture 2" descr="C:\Users\masuda\Desktop\卒業論文\IOSトップ4主成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24744"/>
            <a:ext cx="78488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5589240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平均評価点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510" y="1700808"/>
            <a:ext cx="462050" cy="3168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kumimoji="1" lang="ja-JP" altLang="en-US" dirty="0" smtClean="0"/>
              <a:t>主成分スコア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0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本研究結果</a:t>
            </a:r>
            <a:endParaRPr kumimoji="1" lang="ja-JP" altLang="en-US" sz="4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69957"/>
              </p:ext>
            </p:extLst>
          </p:nvPr>
        </p:nvGraphicFramePr>
        <p:xfrm>
          <a:off x="179511" y="2060848"/>
          <a:ext cx="8496945" cy="2468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6562"/>
                <a:gridCol w="1720396"/>
                <a:gridCol w="2805346"/>
                <a:gridCol w="1534641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評価指標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性質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平均評価点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との相関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新たな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指標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第</a:t>
                      </a:r>
                      <a:r>
                        <a:rPr kumimoji="1" lang="en-US" altLang="ja-JP" sz="2400" dirty="0" smtClean="0"/>
                        <a:t>1</a:t>
                      </a:r>
                      <a:r>
                        <a:rPr kumimoji="1" lang="ja-JP" altLang="en-US" sz="2400" dirty="0" smtClean="0"/>
                        <a:t>主成分スコア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好まれない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好まれる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強い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なし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第</a:t>
                      </a:r>
                      <a:r>
                        <a:rPr kumimoji="1" lang="en-US" altLang="ja-JP" sz="2400" dirty="0" smtClean="0"/>
                        <a:t>2</a:t>
                      </a:r>
                      <a:r>
                        <a:rPr kumimoji="1" lang="ja-JP" altLang="en-US" sz="2400" dirty="0" smtClean="0"/>
                        <a:t>主成分スコア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ゆるい評価</a:t>
                      </a:r>
                      <a:endParaRPr kumimoji="1" lang="en-US" altLang="ja-JP" sz="2400" dirty="0" smtClean="0"/>
                    </a:p>
                    <a:p>
                      <a:pPr algn="ctr"/>
                      <a:r>
                        <a:rPr kumimoji="1" lang="ja-JP" altLang="en-US" sz="2400" dirty="0" smtClean="0"/>
                        <a:t>厳しい評価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弱い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ある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結論</a:t>
            </a:r>
            <a:endParaRPr kumimoji="1" lang="ja-JP" altLang="en-US" sz="4000" dirty="0"/>
          </a:p>
        </p:txBody>
      </p:sp>
      <p:sp>
        <p:nvSpPr>
          <p:cNvPr id="3" name="角丸四角形 2"/>
          <p:cNvSpPr/>
          <p:nvPr/>
        </p:nvSpPr>
        <p:spPr>
          <a:xfrm>
            <a:off x="977663" y="1107976"/>
            <a:ext cx="6840760" cy="18722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ja-JP" altLang="ja-JP" sz="2400" dirty="0">
                <a:latin typeface="Times New Roman"/>
                <a:ea typeface="ＭＳ 明朝"/>
                <a:cs typeface="Times New Roman"/>
              </a:rPr>
              <a:t>個々のユーザからのアプリへの</a:t>
            </a:r>
            <a:r>
              <a:rPr lang="ja-JP" altLang="ja-JP" sz="2400" dirty="0" smtClean="0">
                <a:latin typeface="Times New Roman"/>
                <a:ea typeface="ＭＳ 明朝"/>
                <a:cs typeface="Times New Roman"/>
              </a:rPr>
              <a:t>評価</a:t>
            </a:r>
            <a:endParaRPr lang="en-US" altLang="ja-JP" sz="2400" dirty="0">
              <a:latin typeface="Times New Roman"/>
              <a:ea typeface="ＭＳ 明朝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ja-JP" sz="2400" dirty="0" smtClean="0">
                <a:latin typeface="Times New Roman"/>
                <a:ea typeface="ＭＳ 明朝"/>
                <a:cs typeface="Times New Roman"/>
              </a:rPr>
              <a:t>評価値</a:t>
            </a:r>
            <a:r>
              <a:rPr lang="ja-JP" altLang="ja-JP" sz="2400" dirty="0">
                <a:latin typeface="Times New Roman"/>
                <a:ea typeface="ＭＳ 明朝"/>
                <a:cs typeface="Times New Roman"/>
              </a:rPr>
              <a:t>の単純な</a:t>
            </a:r>
            <a:r>
              <a:rPr lang="ja-JP" altLang="ja-JP" sz="2400" dirty="0" smtClean="0">
                <a:latin typeface="Times New Roman"/>
                <a:ea typeface="ＭＳ 明朝"/>
                <a:cs typeface="Times New Roman"/>
              </a:rPr>
              <a:t>平均</a:t>
            </a:r>
            <a:endParaRPr lang="en-US" altLang="ja-JP" sz="2400" dirty="0" smtClean="0">
              <a:latin typeface="Times New Roman"/>
              <a:ea typeface="ＭＳ 明朝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ja-JP" sz="2400" dirty="0" smtClean="0">
                <a:latin typeface="Times New Roman"/>
                <a:ea typeface="ＭＳ 明朝"/>
                <a:cs typeface="Times New Roman"/>
              </a:rPr>
              <a:t>アプリ</a:t>
            </a:r>
            <a:r>
              <a:rPr lang="ja-JP" altLang="ja-JP" sz="2400" dirty="0">
                <a:latin typeface="Times New Roman"/>
                <a:ea typeface="ＭＳ 明朝"/>
                <a:cs typeface="Times New Roman"/>
              </a:rPr>
              <a:t>を評価する指標があり得る</a:t>
            </a:r>
            <a:r>
              <a:rPr lang="ja-JP" altLang="ja-JP" sz="2400" dirty="0" smtClean="0">
                <a:latin typeface="Times New Roman"/>
                <a:ea typeface="ＭＳ 明朝"/>
                <a:cs typeface="Times New Roman"/>
              </a:rPr>
              <a:t>こと</a:t>
            </a:r>
            <a:endParaRPr kumimoji="1" lang="ja-JP" altLang="en-US" sz="2400" dirty="0"/>
          </a:p>
        </p:txBody>
      </p:sp>
      <p:sp>
        <p:nvSpPr>
          <p:cNvPr id="5" name="下矢印 4"/>
          <p:cNvSpPr/>
          <p:nvPr/>
        </p:nvSpPr>
        <p:spPr>
          <a:xfrm>
            <a:off x="3563888" y="2980184"/>
            <a:ext cx="1944216" cy="6564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43259" y="3633507"/>
            <a:ext cx="6840760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ユーザ目線の開発が可能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3576149" y="4137563"/>
            <a:ext cx="1944216" cy="6564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683568" y="4816782"/>
            <a:ext cx="7416823" cy="1780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ターゲットとなるユーザからの評価</a:t>
            </a:r>
            <a:r>
              <a:rPr lang="ja-JP" altLang="en-US" sz="3200" dirty="0" smtClean="0"/>
              <a:t>を開発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に</a:t>
            </a:r>
            <a:r>
              <a:rPr lang="ja-JP" altLang="en-US" sz="3200" dirty="0"/>
              <a:t>生かしやすくなること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7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目次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研究背景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研究目的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>
                <a:latin typeface="+mj-ea"/>
                <a:ea typeface="+mj-ea"/>
              </a:rPr>
              <a:t>研究</a:t>
            </a:r>
            <a:r>
              <a:rPr lang="ja-JP" altLang="en-US" sz="4000" dirty="0" smtClean="0">
                <a:latin typeface="+mj-ea"/>
                <a:ea typeface="+mj-ea"/>
              </a:rPr>
              <a:t>方法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研究結果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>
                <a:latin typeface="+mj-ea"/>
                <a:ea typeface="+mj-ea"/>
              </a:rPr>
              <a:t>本研究のまとめ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>
                <a:latin typeface="+mj-ea"/>
                <a:ea typeface="+mj-ea"/>
              </a:rPr>
              <a:t>結論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80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78296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研究背景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467600" cy="5421216"/>
          </a:xfrm>
        </p:spPr>
        <p:txBody>
          <a:bodyPr/>
          <a:lstStyle/>
          <a:p>
            <a:r>
              <a:rPr lang="ja-JP" altLang="en-US" dirty="0"/>
              <a:t>世界中でスマートフォン利用者が年々増加している</a:t>
            </a:r>
            <a:r>
              <a:rPr lang="ja-JP" altLang="en-US" dirty="0" smtClean="0"/>
              <a:t>．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 その中でも，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iOS</a:t>
            </a:r>
            <a:r>
              <a:rPr lang="ja-JP" altLang="en-US" dirty="0" smtClean="0"/>
              <a:t>の利用者が多い．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endParaRPr kumimoji="1" lang="en-US" altLang="ja-JP" sz="1600" dirty="0" smtClean="0"/>
          </a:p>
          <a:p>
            <a:pPr marL="0" indent="0" algn="r">
              <a:buNone/>
            </a:pPr>
            <a:endParaRPr lang="en-US" altLang="ja-JP" sz="1600" dirty="0"/>
          </a:p>
          <a:p>
            <a:pPr marL="0" indent="0" algn="r">
              <a:buNone/>
            </a:pPr>
            <a:r>
              <a:rPr kumimoji="1" lang="ja-JP" altLang="en-US" sz="1600" dirty="0" smtClean="0"/>
              <a:t>出典：マイナビニュース</a:t>
            </a:r>
            <a:endParaRPr kumimoji="1" lang="ja-JP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12879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研究背景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643192" cy="1080120"/>
          </a:xfrm>
        </p:spPr>
        <p:txBody>
          <a:bodyPr/>
          <a:lstStyle/>
          <a:p>
            <a:r>
              <a:rPr kumimoji="1" lang="ja-JP" altLang="en-US" dirty="0" smtClean="0"/>
              <a:t>注目した</a:t>
            </a:r>
            <a:r>
              <a:rPr lang="en-US" altLang="ja-JP" dirty="0" smtClean="0"/>
              <a:t>Android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iOS</a:t>
            </a:r>
            <a:r>
              <a:rPr lang="ja-JP" altLang="en-US" dirty="0" smtClean="0"/>
              <a:t>では，</a:t>
            </a:r>
            <a:r>
              <a:rPr kumimoji="1" lang="en-US" altLang="ja-JP" dirty="0" smtClean="0"/>
              <a:t>2013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月までに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およそ</a:t>
            </a:r>
            <a:r>
              <a:rPr kumimoji="1" lang="en-US" altLang="ja-JP" sz="3200" dirty="0" smtClean="0"/>
              <a:t>195</a:t>
            </a:r>
            <a:r>
              <a:rPr kumimoji="1" lang="ja-JP" altLang="en-US" sz="3200" dirty="0" smtClean="0"/>
              <a:t>万</a:t>
            </a:r>
            <a:r>
              <a:rPr kumimoji="1" lang="ja-JP" altLang="en-US" dirty="0" smtClean="0"/>
              <a:t>ものアプリが配布されている．</a:t>
            </a:r>
            <a:endParaRPr kumimoji="1" lang="en-US" altLang="ja-JP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137700" cy="357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507782" y="6039782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出典</a:t>
            </a:r>
            <a:r>
              <a:rPr lang="ja-JP" altLang="en-US" dirty="0" smtClean="0"/>
              <a:t>：アプリマーケティング研究所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65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5250" y="404664"/>
            <a:ext cx="7467600" cy="562074"/>
          </a:xfrm>
        </p:spPr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4257" y="126876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800" dirty="0" smtClean="0"/>
              <a:t>それぞれのストアでランキングによって</a:t>
            </a:r>
            <a:endParaRPr lang="en-US" altLang="ja-JP" sz="2800" dirty="0" smtClean="0"/>
          </a:p>
          <a:p>
            <a:pPr algn="ctr"/>
            <a:r>
              <a:rPr lang="ja-JP" altLang="ja-JP" sz="2800" dirty="0" smtClean="0"/>
              <a:t>順位付けされている</a:t>
            </a:r>
            <a:r>
              <a:rPr lang="en-US" altLang="ja-JP" sz="2800" dirty="0" smtClean="0"/>
              <a:t>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0072" y="240700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下位のアプリ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80322" y="2397642"/>
            <a:ext cx="219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上位のアプリ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 rot="5400000">
            <a:off x="1133004" y="3764159"/>
            <a:ext cx="2160240" cy="6954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5400000">
            <a:off x="5172704" y="3823972"/>
            <a:ext cx="2160240" cy="6954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560" y="5251812"/>
            <a:ext cx="361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好かれて</a:t>
            </a:r>
            <a:r>
              <a:rPr lang="ja-JP" altLang="en-US" sz="4000" dirty="0" smtClean="0"/>
              <a:t>いる？</a:t>
            </a:r>
            <a:endParaRPr kumimoji="1" lang="ja-JP" altLang="en-US" sz="4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99992" y="5212283"/>
            <a:ext cx="4251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好かれて</a:t>
            </a:r>
            <a:r>
              <a:rPr lang="ja-JP" altLang="en-US" sz="4000" dirty="0" smtClean="0"/>
              <a:t>いない？</a:t>
            </a:r>
            <a:endParaRPr kumimoji="1" lang="ja-JP" altLang="en-US" sz="40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74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研究目的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26876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dirty="0" smtClean="0"/>
              <a:t>アプリ</a:t>
            </a:r>
            <a:r>
              <a:rPr lang="ja-JP" altLang="ja-JP" sz="2400" dirty="0"/>
              <a:t>に対してユーザが付ける評価点（星の数）の分布は，アプリによってさまざまである．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9833" y="245568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4039" y="2330003"/>
            <a:ext cx="188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評価点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のみ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90866" y="2809624"/>
            <a:ext cx="238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評価点</a:t>
            </a:r>
            <a:r>
              <a:rPr lang="en-US" altLang="ja-JP" sz="2400" dirty="0" smtClean="0"/>
              <a:t>1</a:t>
            </a:r>
            <a:r>
              <a:rPr lang="ja-JP" altLang="en-US" sz="2400" dirty="0"/>
              <a:t>と</a:t>
            </a:r>
            <a:r>
              <a:rPr lang="en-US" altLang="ja-JP" sz="2400" dirty="0" smtClean="0"/>
              <a:t>5</a:t>
            </a:r>
            <a:r>
              <a:rPr lang="ja-JP" altLang="en-US" sz="2400" dirty="0" smtClean="0"/>
              <a:t>のみ</a:t>
            </a:r>
            <a:endParaRPr kumimoji="1" lang="ja-JP" altLang="en-US" sz="2400" dirty="0"/>
          </a:p>
        </p:txBody>
      </p:sp>
      <p:sp>
        <p:nvSpPr>
          <p:cNvPr id="8" name="右矢印 7"/>
          <p:cNvSpPr/>
          <p:nvPr/>
        </p:nvSpPr>
        <p:spPr>
          <a:xfrm>
            <a:off x="3546231" y="2237388"/>
            <a:ext cx="1691498" cy="117041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7728" y="2560835"/>
            <a:ext cx="3510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平均評価点は同じ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61162" y="3686523"/>
            <a:ext cx="642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性質は大きく異なるのではないか？</a:t>
            </a:r>
            <a:endParaRPr kumimoji="1" lang="ja-JP" altLang="en-US" sz="3200" dirty="0"/>
          </a:p>
        </p:txBody>
      </p:sp>
      <p:sp>
        <p:nvSpPr>
          <p:cNvPr id="11" name="角丸四角形 10"/>
          <p:cNvSpPr/>
          <p:nvPr/>
        </p:nvSpPr>
        <p:spPr>
          <a:xfrm>
            <a:off x="809833" y="4581128"/>
            <a:ext cx="7146543" cy="2016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3600" dirty="0" smtClean="0"/>
              <a:t>ユーザの評価に基づいて</a:t>
            </a:r>
            <a:endParaRPr lang="en-US" altLang="ja-JP" sz="3600" dirty="0" smtClean="0"/>
          </a:p>
          <a:p>
            <a:pPr algn="ctr"/>
            <a:r>
              <a:rPr lang="ja-JP" altLang="ja-JP" sz="3600" dirty="0" smtClean="0"/>
              <a:t>アプリを分類することである</a:t>
            </a:r>
            <a:r>
              <a:rPr lang="ja-JP" altLang="en-US" sz="3600" dirty="0" smtClean="0"/>
              <a:t>．</a:t>
            </a:r>
            <a:endParaRPr kumimoji="1" lang="ja-JP" altLang="en-US" sz="36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980" y="404664"/>
            <a:ext cx="7467600" cy="562074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研究目的～</a:t>
            </a:r>
            <a:r>
              <a:rPr lang="ja-JP" altLang="en-US" sz="4000" dirty="0" smtClean="0"/>
              <a:t>収集する</a:t>
            </a:r>
            <a:r>
              <a:rPr kumimoji="1" lang="ja-JP" altLang="en-US" sz="4000" dirty="0" smtClean="0"/>
              <a:t>データ～</a:t>
            </a:r>
            <a:endParaRPr kumimoji="1" lang="ja-JP" altLang="en-US" sz="40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2340"/>
              </p:ext>
            </p:extLst>
          </p:nvPr>
        </p:nvGraphicFramePr>
        <p:xfrm>
          <a:off x="827582" y="1628800"/>
          <a:ext cx="6912773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7539"/>
                <a:gridCol w="987539"/>
                <a:gridCol w="987539"/>
                <a:gridCol w="987539"/>
                <a:gridCol w="987539"/>
                <a:gridCol w="987539"/>
                <a:gridCol w="987539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</a:t>
                      </a:r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2118772" y="127748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1.1</a:t>
            </a:r>
            <a:r>
              <a:rPr lang="ja-JP" altLang="en-US" dirty="0" smtClean="0"/>
              <a:t> 収集する数値データ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915816" y="3861048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図</a:t>
            </a:r>
            <a:r>
              <a:rPr lang="en-US" altLang="ja-JP" dirty="0" smtClean="0"/>
              <a:t>1</a:t>
            </a:r>
            <a:r>
              <a:rPr lang="en-US" altLang="ja-JP" dirty="0"/>
              <a:t>.2</a:t>
            </a:r>
            <a:r>
              <a:rPr lang="en-US" altLang="ja-JP" dirty="0" smtClean="0"/>
              <a:t> </a:t>
            </a:r>
            <a:r>
              <a:rPr lang="ja-JP" altLang="en-US" dirty="0" smtClean="0"/>
              <a:t>収集する割合データ</a:t>
            </a:r>
            <a:endParaRPr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12601"/>
              </p:ext>
            </p:extLst>
          </p:nvPr>
        </p:nvGraphicFramePr>
        <p:xfrm>
          <a:off x="827582" y="4293096"/>
          <a:ext cx="6984782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7826"/>
                <a:gridCol w="997826"/>
                <a:gridCol w="997826"/>
                <a:gridCol w="997826"/>
                <a:gridCol w="997826"/>
                <a:gridCol w="997826"/>
                <a:gridCol w="99782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星</a:t>
                      </a:r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</a:t>
                      </a:r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１</a:t>
                      </a:r>
                      <a:r>
                        <a:rPr kumimoji="1" lang="en-US" altLang="ja-JP" dirty="0" smtClean="0"/>
                        <a:t>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アプリ</a:t>
                      </a:r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下矢印 6"/>
          <p:cNvSpPr/>
          <p:nvPr/>
        </p:nvSpPr>
        <p:spPr>
          <a:xfrm>
            <a:off x="3419872" y="2924944"/>
            <a:ext cx="1152128" cy="8640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研究方法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1102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．アプリ</a:t>
            </a:r>
            <a:r>
              <a:rPr lang="ja-JP" altLang="en-US" sz="2400" dirty="0"/>
              <a:t>の無料・有料ランキング及び評価</a:t>
            </a:r>
            <a:r>
              <a:rPr lang="ja-JP" altLang="en-US" sz="2400" dirty="0" smtClean="0"/>
              <a:t>データを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ヵ月間毎日</a:t>
            </a:r>
            <a:r>
              <a:rPr lang="en-US" altLang="ja-JP" sz="2400" dirty="0"/>
              <a:t>18</a:t>
            </a:r>
            <a:r>
              <a:rPr lang="ja-JP" altLang="en-US" sz="2400" dirty="0"/>
              <a:t>時</a:t>
            </a:r>
            <a:r>
              <a:rPr lang="ja-JP" altLang="en-US" sz="2400" dirty="0" smtClean="0"/>
              <a:t>に取得</a:t>
            </a:r>
            <a:r>
              <a:rPr lang="ja-JP" altLang="en-US" sz="2400" dirty="0" smtClean="0"/>
              <a:t>．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9032" y="2924943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ja-JP" altLang="en-US" sz="2400" dirty="0" smtClean="0"/>
              <a:t>．取得した</a:t>
            </a:r>
            <a:r>
              <a:rPr lang="ja-JP" altLang="en-US" sz="2400" dirty="0" smtClean="0"/>
              <a:t>データに</a:t>
            </a:r>
            <a:r>
              <a:rPr lang="ja-JP" altLang="en-US" sz="2400" dirty="0" smtClean="0"/>
              <a:t>，データマイニング手法を適用する．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688" y="214750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⇒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別</a:t>
            </a:r>
            <a:r>
              <a:rPr lang="ja-JP" altLang="en-US" sz="2400" dirty="0" smtClean="0"/>
              <a:t>にレビュー</a:t>
            </a:r>
            <a:r>
              <a:rPr lang="ja-JP" altLang="en-US" sz="2400" dirty="0"/>
              <a:t>情報</a:t>
            </a:r>
            <a:r>
              <a:rPr lang="ja-JP" altLang="en-US" sz="2400" dirty="0" smtClean="0"/>
              <a:t>を取得．</a:t>
            </a: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383" y="3386609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⇒</a:t>
            </a:r>
            <a:r>
              <a:rPr lang="en-US" altLang="ja-JP" sz="2400" dirty="0" smtClean="0"/>
              <a:t>R</a:t>
            </a:r>
            <a:r>
              <a:rPr lang="ja-JP" altLang="en-US" sz="2400" dirty="0" smtClean="0"/>
              <a:t>というツールを利用し，主成分分析を試みる．主成分分析の際，</a:t>
            </a:r>
            <a:r>
              <a:rPr lang="ja-JP" altLang="ja-JP" sz="2400" dirty="0"/>
              <a:t>星</a:t>
            </a:r>
            <a:r>
              <a:rPr lang="en-US" altLang="ja-JP" sz="2400" dirty="0" smtClean="0"/>
              <a:t>1</a:t>
            </a:r>
            <a:r>
              <a:rPr lang="ja-JP" altLang="ja-JP" sz="2400" dirty="0" smtClean="0"/>
              <a:t>の</a:t>
            </a:r>
            <a:r>
              <a:rPr lang="ja-JP" altLang="ja-JP" sz="2400" dirty="0"/>
              <a:t>割合から星</a:t>
            </a:r>
            <a:r>
              <a:rPr lang="en-US" altLang="ja-JP" sz="2400" dirty="0" smtClean="0"/>
              <a:t>5</a:t>
            </a:r>
            <a:r>
              <a:rPr lang="ja-JP" altLang="ja-JP" sz="2400" dirty="0" smtClean="0"/>
              <a:t>の</a:t>
            </a:r>
            <a:r>
              <a:rPr lang="ja-JP" altLang="ja-JP" sz="2400" dirty="0"/>
              <a:t>割合まで，</a:t>
            </a:r>
            <a:r>
              <a:rPr lang="en-US" altLang="ja-JP" sz="2400" dirty="0"/>
              <a:t>5</a:t>
            </a:r>
            <a:r>
              <a:rPr lang="ja-JP" altLang="ja-JP" sz="2400" dirty="0"/>
              <a:t>つの数値で</a:t>
            </a:r>
            <a:r>
              <a:rPr lang="ja-JP" altLang="ja-JP" sz="2400" dirty="0" smtClean="0"/>
              <a:t>表現</a:t>
            </a:r>
            <a:r>
              <a:rPr lang="ja-JP" altLang="en-US" sz="2400" dirty="0" smtClean="0"/>
              <a:t>する．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3059832" y="4365104"/>
            <a:ext cx="2376264" cy="10801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7383" y="5445224"/>
            <a:ext cx="755100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５つの数値を割合で表現することで，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レビューの数による違いをなくすことが可能．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3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838" y="368391"/>
            <a:ext cx="7467600" cy="634082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研究結果</a:t>
            </a:r>
            <a:endParaRPr kumimoji="1" lang="ja-JP" altLang="en-US" sz="40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508926" y="1636555"/>
            <a:ext cx="3847050" cy="63408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86839" y="1002473"/>
            <a:ext cx="7467600" cy="634082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4000" dirty="0"/>
          </a:p>
        </p:txBody>
      </p:sp>
      <p:sp>
        <p:nvSpPr>
          <p:cNvPr id="5" name="角丸四角形 4"/>
          <p:cNvSpPr/>
          <p:nvPr/>
        </p:nvSpPr>
        <p:spPr>
          <a:xfrm>
            <a:off x="3017123" y="1023205"/>
            <a:ext cx="2407030" cy="469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データ取集先一覧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259632" y="1495828"/>
            <a:ext cx="6310401" cy="7400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ストアのトップセール・無料・有料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ja-JP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ストアの有料・無料</a:t>
            </a:r>
            <a:endParaRPr lang="en-US" altLang="ja-JP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0624" y="3272045"/>
            <a:ext cx="7904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今回は，</a:t>
            </a:r>
            <a:r>
              <a:rPr kumimoji="1" lang="en-US" altLang="ja-JP" sz="3200" dirty="0" smtClean="0"/>
              <a:t>App</a:t>
            </a:r>
            <a:r>
              <a:rPr kumimoji="1" lang="ja-JP" altLang="en-US" sz="3200" dirty="0" smtClean="0"/>
              <a:t>ストアのトップセール</a:t>
            </a:r>
            <a:r>
              <a:rPr kumimoji="1" lang="ja-JP" altLang="en-US" sz="2400" dirty="0" smtClean="0"/>
              <a:t>について</a:t>
            </a:r>
            <a:r>
              <a:rPr lang="ja-JP" altLang="en-US" sz="2400" dirty="0" smtClean="0"/>
              <a:t>発表する</a:t>
            </a:r>
            <a:r>
              <a:rPr kumimoji="1" lang="ja-JP" altLang="en-US" sz="2400" dirty="0" smtClean="0"/>
              <a:t>．</a:t>
            </a:r>
            <a:endParaRPr kumimoji="1" lang="ja-JP" altLang="en-US" sz="2400" dirty="0"/>
          </a:p>
        </p:txBody>
      </p:sp>
      <p:sp>
        <p:nvSpPr>
          <p:cNvPr id="8" name="下矢印 7"/>
          <p:cNvSpPr/>
          <p:nvPr/>
        </p:nvSpPr>
        <p:spPr>
          <a:xfrm>
            <a:off x="3707904" y="2270637"/>
            <a:ext cx="1296144" cy="1014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990638" y="4032157"/>
            <a:ext cx="2683187" cy="469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App</a:t>
            </a:r>
            <a:r>
              <a:rPr kumimoji="1" lang="ja-JP" altLang="en-US" dirty="0" smtClean="0">
                <a:solidFill>
                  <a:schemeClr val="tx1"/>
                </a:solidFill>
              </a:rPr>
              <a:t>ストアのトップセール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177030" y="4501598"/>
            <a:ext cx="6310401" cy="15916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App store</a:t>
            </a:r>
            <a:r>
              <a:rPr lang="ja-JP" altLang="ja-JP" sz="2400" dirty="0"/>
              <a:t>に存在する全アプリの歴代のランキングであり，過去のダウンロード数</a:t>
            </a:r>
            <a:r>
              <a:rPr lang="ja-JP" altLang="ja-JP" sz="2400" dirty="0" smtClean="0"/>
              <a:t>が</a:t>
            </a:r>
            <a:r>
              <a:rPr lang="ja-JP" altLang="en-US" sz="2400" dirty="0" smtClean="0"/>
              <a:t>反映した</a:t>
            </a:r>
            <a:r>
              <a:rPr lang="ja-JP" altLang="en-US" sz="2400" dirty="0"/>
              <a:t>もので</a:t>
            </a:r>
            <a:r>
              <a:rPr lang="ja-JP" altLang="en-US" sz="2400" dirty="0" smtClean="0"/>
              <a:t>ある．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4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3933</TotalTime>
  <Words>972</Words>
  <Application>Microsoft Office PowerPoint</Application>
  <PresentationFormat>画面に合わせる (4:3)</PresentationFormat>
  <Paragraphs>369</Paragraphs>
  <Slides>18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スパイス</vt:lpstr>
      <vt:lpstr>ユーザ評価データのマイニング結果に基づく スマートフォンアプリの特徴分析</vt:lpstr>
      <vt:lpstr>目次</vt:lpstr>
      <vt:lpstr>研究背景</vt:lpstr>
      <vt:lpstr>研究背景</vt:lpstr>
      <vt:lpstr>研究背景</vt:lpstr>
      <vt:lpstr>研究目的</vt:lpstr>
      <vt:lpstr>研究目的～収集するデータ～</vt:lpstr>
      <vt:lpstr>研究方法</vt:lpstr>
      <vt:lpstr>研究結果</vt:lpstr>
      <vt:lpstr>PowerPoint プレゼンテーション</vt:lpstr>
      <vt:lpstr>研究結果～アプリレビューデータ～</vt:lpstr>
      <vt:lpstr>研究結果～第1主成分～</vt:lpstr>
      <vt:lpstr>研究結果～第2主成分～</vt:lpstr>
      <vt:lpstr>研究結果～主成分スコア～</vt:lpstr>
      <vt:lpstr>研究結果～第１成分スコアと評価の相関図～</vt:lpstr>
      <vt:lpstr>研究結果～第2主成分スコアと相関図のまとめ～</vt:lpstr>
      <vt:lpstr>本研究結果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ユーザ評価データのマイニング結果に基づく スマートフォンアプリの特徴分析</dc:title>
  <dc:creator>masuda</dc:creator>
  <cp:lastModifiedBy>masuda</cp:lastModifiedBy>
  <cp:revision>72</cp:revision>
  <cp:lastPrinted>2014-02-04T09:11:03Z</cp:lastPrinted>
  <dcterms:created xsi:type="dcterms:W3CDTF">2014-01-28T18:07:46Z</dcterms:created>
  <dcterms:modified xsi:type="dcterms:W3CDTF">2014-02-04T14:08:09Z</dcterms:modified>
</cp:coreProperties>
</file>