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121">
  <p:sldMasterIdLst>
    <p:sldMasterId id="2147483648" r:id="rId1"/>
  </p:sldMasterIdLst>
  <p:notesMasterIdLst>
    <p:notesMasterId r:id="rId24"/>
  </p:notesMasterIdLst>
  <p:sldIdLst>
    <p:sldId id="259" r:id="rId2"/>
    <p:sldId id="282" r:id="rId3"/>
    <p:sldId id="279" r:id="rId4"/>
    <p:sldId id="263" r:id="rId5"/>
    <p:sldId id="288" r:id="rId6"/>
    <p:sldId id="278" r:id="rId7"/>
    <p:sldId id="268" r:id="rId8"/>
    <p:sldId id="280" r:id="rId9"/>
    <p:sldId id="272" r:id="rId10"/>
    <p:sldId id="273" r:id="rId11"/>
    <p:sldId id="274" r:id="rId12"/>
    <p:sldId id="281" r:id="rId13"/>
    <p:sldId id="284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82"/>
            <p14:sldId id="279"/>
            <p14:sldId id="263"/>
            <p14:sldId id="288"/>
            <p14:sldId id="278"/>
            <p14:sldId id="268"/>
            <p14:sldId id="280"/>
            <p14:sldId id="272"/>
            <p14:sldId id="273"/>
            <p14:sldId id="274"/>
            <p14:sldId id="281"/>
            <p14:sldId id="284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6337" autoAdjust="0"/>
  </p:normalViewPr>
  <p:slideViewPr>
    <p:cSldViewPr>
      <p:cViewPr>
        <p:scale>
          <a:sx n="80" d="100"/>
          <a:sy n="80" d="100"/>
        </p:scale>
        <p:origin x="-990" y="-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73032197316901E-2"/>
          <c:y val="9.8110284311286391E-2"/>
          <c:w val="0.41953252824979109"/>
          <c:h val="0.745508057049867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パターン割合</c:v>
                </c:pt>
              </c:strCache>
            </c:strRef>
          </c:tx>
          <c:dPt>
            <c:idx val="2"/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txPr>
              <a:bodyPr/>
              <a:lstStyle/>
              <a:p>
                <a:pPr>
                  <a:defRPr sz="1600" b="1"/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テストコードが多い傾向</c:v>
                </c:pt>
                <c:pt idx="1">
                  <c:v>ソースコードが共に成長する傾向</c:v>
                </c:pt>
                <c:pt idx="2">
                  <c:v>テストコードが書かれていない傾向</c:v>
                </c:pt>
                <c:pt idx="3">
                  <c:v>テストコードが変化がない傾向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464695758349848"/>
          <c:y val="9.2585974493146123E-2"/>
          <c:w val="0.42442235930044775"/>
          <c:h val="0.76950587098116152"/>
        </c:manualLayout>
      </c:layout>
      <c:overlay val="0"/>
      <c:txPr>
        <a:bodyPr/>
        <a:lstStyle/>
        <a:p>
          <a:pPr>
            <a:defRPr sz="18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2014/2/4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316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64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7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③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テストコードが殆ど書かれていない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"/>
          <p:cNvSpPr txBox="1"/>
          <p:nvPr/>
        </p:nvSpPr>
        <p:spPr>
          <a:xfrm>
            <a:off x="1435185" y="4149080"/>
            <a:ext cx="652072" cy="588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5275" indent="-295275" algn="ctr">
              <a:spcAft>
                <a:spcPts val="0"/>
              </a:spcAft>
            </a:pPr>
            <a:endParaRPr lang="ja-JP" sz="28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4098" name="Picture 2" descr="C:\Users\Air\Desktop\node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4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11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パターン④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テストコードが初期状態から殆ど変化がない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5"/>
          <p:cNvSpPr txBox="1"/>
          <p:nvPr/>
        </p:nvSpPr>
        <p:spPr>
          <a:xfrm>
            <a:off x="4650892" y="4149079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4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3074" name="Picture 2" descr="C:\Users\Air\Desktop\jQuery-File-Upload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結果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4169357521"/>
              </p:ext>
            </p:extLst>
          </p:nvPr>
        </p:nvGraphicFramePr>
        <p:xfrm>
          <a:off x="625134" y="1988840"/>
          <a:ext cx="790730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667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GitHub\yabukilab\卒業論文\2012\清水竜吾\別途資料\コミットごとの行数\IMG\グループ分け\grunt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その他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923928" y="2276872"/>
            <a:ext cx="1296144" cy="30963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846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まとめ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1560" y="1800000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b="1" dirty="0" smtClean="0"/>
              <a:t>ソフトウェア</a:t>
            </a:r>
            <a:r>
              <a:rPr lang="ja-JP" altLang="ja-JP" sz="2000" b="1" dirty="0"/>
              <a:t>の</a:t>
            </a:r>
            <a:r>
              <a:rPr lang="ja-JP" altLang="ja-JP" sz="2000" b="1" dirty="0" smtClean="0"/>
              <a:t>テスト</a:t>
            </a:r>
            <a:r>
              <a:rPr lang="ja-JP" altLang="en-US" sz="2000" b="1" dirty="0" smtClean="0"/>
              <a:t>工程</a:t>
            </a:r>
            <a:r>
              <a:rPr lang="ja-JP" altLang="ja-JP" sz="2000" b="1" dirty="0" smtClean="0"/>
              <a:t>に</a:t>
            </a:r>
            <a:r>
              <a:rPr lang="ja-JP" altLang="ja-JP" sz="2000" b="1" dirty="0"/>
              <a:t>着目して，開発プロセスを調査</a:t>
            </a:r>
            <a:r>
              <a:rPr lang="ja-JP" altLang="ja-JP" sz="2000" b="1" dirty="0" smtClean="0"/>
              <a:t>した</a:t>
            </a:r>
            <a:r>
              <a:rPr lang="ja-JP" altLang="ja-JP" sz="2000" b="1" dirty="0"/>
              <a:t>．</a:t>
            </a:r>
          </a:p>
          <a:p>
            <a:r>
              <a:rPr lang="ja-JP" altLang="ja-JP" sz="2000" b="1" dirty="0" smtClean="0"/>
              <a:t>調査</a:t>
            </a:r>
            <a:r>
              <a:rPr lang="ja-JP" altLang="ja-JP" sz="2000" b="1" dirty="0"/>
              <a:t>するために</a:t>
            </a:r>
            <a:r>
              <a:rPr lang="ja-JP" altLang="ja-JP" sz="2000" b="1" dirty="0" smtClean="0"/>
              <a:t>バージョン</a:t>
            </a:r>
            <a:r>
              <a:rPr lang="ja-JP" altLang="en-US" sz="2000" b="1" dirty="0" smtClean="0"/>
              <a:t>管理システムを使い</a:t>
            </a:r>
            <a:r>
              <a:rPr lang="ja-JP" altLang="ja-JP" sz="2000" b="1" dirty="0" smtClean="0"/>
              <a:t>コード量</a:t>
            </a:r>
            <a:r>
              <a:rPr lang="ja-JP" altLang="ja-JP" sz="2000" b="1" dirty="0"/>
              <a:t>を</a:t>
            </a:r>
            <a:r>
              <a:rPr lang="ja-JP" altLang="ja-JP" sz="2000" b="1" dirty="0" smtClean="0"/>
              <a:t>調べ可視化</a:t>
            </a:r>
            <a:r>
              <a:rPr lang="ja-JP" altLang="ja-JP" sz="2000" b="1" dirty="0"/>
              <a:t>するツールを</a:t>
            </a:r>
            <a:r>
              <a:rPr lang="ja-JP" altLang="ja-JP" sz="2000" b="1" dirty="0" smtClean="0"/>
              <a:t>開発</a:t>
            </a:r>
            <a:r>
              <a:rPr lang="ja-JP" altLang="en-US" sz="2000" b="1" dirty="0" smtClean="0"/>
              <a:t>し</a:t>
            </a:r>
            <a:r>
              <a:rPr lang="ja-JP" altLang="ja-JP" sz="2000" b="1" dirty="0" smtClean="0"/>
              <a:t>た</a:t>
            </a:r>
            <a:r>
              <a:rPr lang="ja-JP" altLang="ja-JP" sz="2000" b="1" dirty="0"/>
              <a:t>．</a:t>
            </a:r>
          </a:p>
          <a:p>
            <a:r>
              <a:rPr lang="ja-JP" altLang="ja-JP" sz="2000" b="1" dirty="0"/>
              <a:t>開発したツールを使用した結果</a:t>
            </a:r>
            <a:r>
              <a:rPr lang="ja-JP" altLang="ja-JP" sz="2000" b="1" dirty="0" smtClean="0"/>
              <a:t>，四つ</a:t>
            </a:r>
            <a:r>
              <a:rPr lang="ja-JP" altLang="ja-JP" sz="2000" b="1" dirty="0"/>
              <a:t>のパターンに分類することが</a:t>
            </a:r>
            <a:r>
              <a:rPr lang="ja-JP" altLang="ja-JP" sz="2000" b="1" dirty="0" smtClean="0"/>
              <a:t>できた</a:t>
            </a:r>
            <a:r>
              <a:rPr lang="ja-JP" altLang="ja-JP" sz="2000" b="1" dirty="0"/>
              <a:t>．</a:t>
            </a:r>
          </a:p>
          <a:p>
            <a:r>
              <a:rPr lang="ja-JP" altLang="ja-JP" sz="2000" b="1" dirty="0" smtClean="0"/>
              <a:t>結果</a:t>
            </a:r>
            <a:r>
              <a:rPr lang="ja-JP" altLang="ja-JP" sz="2000" b="1" dirty="0"/>
              <a:t>，テスト駆動開発は必ずしも行われていないことが</a:t>
            </a:r>
            <a:r>
              <a:rPr lang="ja-JP" altLang="ja-JP" sz="2000" b="1" dirty="0" smtClean="0"/>
              <a:t>わか</a:t>
            </a:r>
            <a:r>
              <a:rPr lang="ja-JP" altLang="en-US" sz="2000" b="1" dirty="0" smtClean="0"/>
              <a:t>った</a:t>
            </a:r>
            <a:r>
              <a:rPr lang="ja-JP" altLang="ja-JP" sz="2000" b="1" dirty="0" smtClean="0"/>
              <a:t>．</a:t>
            </a:r>
            <a:endParaRPr lang="ja-JP" altLang="ja-JP" sz="2000" b="1" dirty="0"/>
          </a:p>
          <a:p>
            <a:endParaRPr lang="en-US" altLang="ja-JP" sz="2000" b="1" dirty="0"/>
          </a:p>
          <a:p>
            <a:r>
              <a:rPr lang="ja-JP" altLang="ja-JP" sz="2000" b="1" dirty="0" smtClean="0"/>
              <a:t>この</a:t>
            </a:r>
            <a:r>
              <a:rPr lang="ja-JP" altLang="ja-JP" sz="2000" b="1" dirty="0"/>
              <a:t>ような現実のソフトウェア開発プロセスを学ぶこと</a:t>
            </a:r>
            <a:r>
              <a:rPr lang="ja-JP" altLang="ja-JP" sz="2000" b="1" dirty="0" smtClean="0"/>
              <a:t>でソフトウェア</a:t>
            </a:r>
            <a:r>
              <a:rPr lang="ja-JP" altLang="ja-JP" sz="2000" b="1" dirty="0"/>
              <a:t>開発のプロジェクトを学ぶことが</a:t>
            </a:r>
            <a:r>
              <a:rPr lang="ja-JP" altLang="ja-JP" sz="2000" b="1" dirty="0" smtClean="0"/>
              <a:t>できた</a:t>
            </a:r>
            <a:r>
              <a:rPr lang="ja-JP" altLang="ja-JP" sz="2000" b="1" dirty="0"/>
              <a:t>．</a:t>
            </a:r>
          </a:p>
          <a:p>
            <a:r>
              <a:rPr lang="ja-JP" altLang="ja-JP" sz="2000" b="1" dirty="0"/>
              <a:t>このような手法を使うことに</a:t>
            </a:r>
            <a:r>
              <a:rPr lang="ja-JP" altLang="ja-JP" sz="2000" b="1" dirty="0" smtClean="0"/>
              <a:t>よって</a:t>
            </a:r>
            <a:r>
              <a:rPr lang="ja-JP" altLang="en-US" sz="2000" b="1" dirty="0" smtClean="0"/>
              <a:t>，ソフトウェア開発の</a:t>
            </a:r>
            <a:r>
              <a:rPr lang="ja-JP" altLang="ja-JP" sz="2000" b="1" dirty="0" smtClean="0"/>
              <a:t>プロジェクトマネジメント</a:t>
            </a:r>
            <a:r>
              <a:rPr lang="ja-JP" altLang="en-US" sz="2000" b="1" dirty="0" smtClean="0"/>
              <a:t>を</a:t>
            </a:r>
            <a:r>
              <a:rPr lang="ja-JP" altLang="ja-JP" sz="2000" b="1" dirty="0" smtClean="0"/>
              <a:t>一般</a:t>
            </a:r>
            <a:r>
              <a:rPr lang="ja-JP" altLang="ja-JP" sz="2000" b="1" dirty="0"/>
              <a:t>でも知ることが</a:t>
            </a:r>
            <a:r>
              <a:rPr lang="ja-JP" altLang="ja-JP" sz="2000" b="1" dirty="0" smtClean="0"/>
              <a:t>でき</a:t>
            </a:r>
            <a:r>
              <a:rPr lang="ja-JP" altLang="en-US" sz="2000" b="1" dirty="0" smtClean="0"/>
              <a:t>る</a:t>
            </a:r>
            <a:r>
              <a:rPr lang="ja-JP" altLang="ja-JP" sz="2000" b="1" dirty="0" smtClean="0"/>
              <a:t>．</a:t>
            </a:r>
            <a:endParaRPr lang="ja-JP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086966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ja-JP" dirty="0" err="1"/>
              <a:t>git</a:t>
            </a:r>
            <a:r>
              <a:rPr kumimoji="1" lang="en-US" altLang="ja-JP" dirty="0"/>
              <a:t> clone https://github.com/$1/$2</a:t>
            </a:r>
          </a:p>
          <a:p>
            <a:pPr marL="0" indent="0">
              <a:buNone/>
            </a:pPr>
            <a:r>
              <a:rPr kumimoji="1" lang="en-US" altLang="ja-JP" dirty="0"/>
              <a:t>cd $2</a:t>
            </a:r>
          </a:p>
          <a:p>
            <a:pPr marL="0" indent="0">
              <a:buNone/>
            </a:pPr>
            <a:r>
              <a:rPr kumimoji="1" lang="en-US" altLang="ja-JP" dirty="0" err="1"/>
              <a:t>git</a:t>
            </a:r>
            <a:r>
              <a:rPr kumimoji="1" lang="en-US" altLang="ja-JP" dirty="0"/>
              <a:t> log --pretty=format:"%</a:t>
            </a:r>
            <a:r>
              <a:rPr kumimoji="1" lang="en-US" altLang="ja-JP" dirty="0" err="1"/>
              <a:t>H,%cd</a:t>
            </a:r>
            <a:r>
              <a:rPr kumimoji="1" lang="en-US" altLang="ja-JP" dirty="0"/>
              <a:t>" --date=</a:t>
            </a:r>
            <a:r>
              <a:rPr kumimoji="1" lang="en-US" altLang="ja-JP" dirty="0" err="1"/>
              <a:t>iso</a:t>
            </a:r>
            <a:r>
              <a:rPr kumimoji="1" lang="en-US" altLang="ja-JP" dirty="0"/>
              <a:t> --first-parent --no-merges &gt; $2-commits.csv</a:t>
            </a:r>
          </a:p>
          <a:p>
            <a:pPr marL="0" indent="0">
              <a:buNone/>
            </a:pPr>
            <a:r>
              <a:rPr kumimoji="1" lang="en-US" altLang="ja-JP" dirty="0"/>
              <a:t>cd ..</a:t>
            </a:r>
          </a:p>
          <a:p>
            <a:pPr marL="0" indent="0">
              <a:buNone/>
            </a:pPr>
            <a:r>
              <a:rPr kumimoji="1" lang="en-US" altLang="ja-JP" dirty="0"/>
              <a:t>cat $2-commits.csv | python lineCountScriptCreator.py $2 &gt; $2-count.sh</a:t>
            </a:r>
          </a:p>
          <a:p>
            <a:pPr marL="0" indent="0">
              <a:buNone/>
            </a:pPr>
            <a:r>
              <a:rPr kumimoji="1" lang="en-US" altLang="ja-JP" dirty="0"/>
              <a:t>bash $2-count.sh &gt; $2-count-result.csv 2&gt; $2-error.log</a:t>
            </a:r>
          </a:p>
          <a:p>
            <a:pPr marL="0" indent="0">
              <a:buNone/>
            </a:pPr>
            <a:r>
              <a:rPr kumimoji="1" lang="en-US" altLang="ja-JP" dirty="0" err="1"/>
              <a:t>rm</a:t>
            </a:r>
            <a:r>
              <a:rPr kumimoji="1" lang="en-US" altLang="ja-JP" dirty="0"/>
              <a:t> -f count-result.csv</a:t>
            </a:r>
          </a:p>
          <a:p>
            <a:pPr marL="0" indent="0">
              <a:buNone/>
            </a:pPr>
            <a:r>
              <a:rPr kumimoji="1" lang="en-US" altLang="ja-JP" dirty="0" err="1"/>
              <a:t>cp</a:t>
            </a:r>
            <a:r>
              <a:rPr kumimoji="1" lang="en-US" altLang="ja-JP" dirty="0"/>
              <a:t> $2-count-result.csv count-result_tmp.csv</a:t>
            </a:r>
          </a:p>
          <a:p>
            <a:pPr marL="0" indent="0">
              <a:buNone/>
            </a:pPr>
            <a:r>
              <a:rPr kumimoji="1" lang="en-US" altLang="ja-JP" dirty="0" err="1"/>
              <a:t>awk</a:t>
            </a:r>
            <a:r>
              <a:rPr kumimoji="1" lang="en-US" altLang="ja-JP" dirty="0"/>
              <a:t> -F ',' 'BEGIN{OFS=","} {print $0,$3-$4;}' count-result_tmp.csv &gt; count-result.csv</a:t>
            </a:r>
          </a:p>
          <a:p>
            <a:pPr marL="0" indent="0">
              <a:buNone/>
            </a:pPr>
            <a:r>
              <a:rPr kumimoji="1" lang="en-US" altLang="ja-JP" dirty="0" err="1"/>
              <a:t>rm</a:t>
            </a:r>
            <a:r>
              <a:rPr kumimoji="1" lang="en-US" altLang="ja-JP" dirty="0"/>
              <a:t> -f count-result_tmp.csv</a:t>
            </a:r>
          </a:p>
          <a:p>
            <a:pPr marL="0" indent="0">
              <a:buNone/>
            </a:pPr>
            <a:r>
              <a:rPr kumimoji="1" lang="en-US" altLang="ja-JP" dirty="0" err="1"/>
              <a:t>gnuplot</a:t>
            </a:r>
            <a:r>
              <a:rPr kumimoji="1" lang="en-US" altLang="ja-JP" dirty="0"/>
              <a:t> &lt;&lt;EOF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datafile</a:t>
            </a:r>
            <a:r>
              <a:rPr kumimoji="1" lang="en-US" altLang="ja-JP" dirty="0"/>
              <a:t> separator ","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xdata</a:t>
            </a:r>
            <a:r>
              <a:rPr kumimoji="1" lang="en-US" altLang="ja-JP" dirty="0"/>
              <a:t> time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timefmt</a:t>
            </a:r>
            <a:r>
              <a:rPr kumimoji="1" lang="en-US" altLang="ja-JP" dirty="0"/>
              <a:t> "%Y-%m-%d %H:%M:%S"</a:t>
            </a:r>
          </a:p>
          <a:p>
            <a:pPr marL="0" indent="0">
              <a:buNone/>
            </a:pPr>
            <a:r>
              <a:rPr kumimoji="1" lang="en-US" altLang="ja-JP" dirty="0"/>
              <a:t>set format x "%y-%m"</a:t>
            </a:r>
          </a:p>
          <a:p>
            <a:pPr marL="0" indent="0">
              <a:buNone/>
            </a:pPr>
            <a:r>
              <a:rPr kumimoji="1" lang="en-US" altLang="ja-JP" dirty="0"/>
              <a:t>set xl "Date Time" font 'Times New Roman,25'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yl</a:t>
            </a:r>
            <a:r>
              <a:rPr kumimoji="1" lang="en-US" altLang="ja-JP" dirty="0"/>
              <a:t> "Lines" font 'Times New Roman,25'</a:t>
            </a:r>
          </a:p>
          <a:p>
            <a:pPr marL="0" indent="0">
              <a:buNone/>
            </a:pPr>
            <a:r>
              <a:rPr kumimoji="1" lang="en-US" altLang="ja-JP" dirty="0"/>
              <a:t>set terminal </a:t>
            </a:r>
            <a:r>
              <a:rPr kumimoji="1" lang="en-US" altLang="ja-JP" dirty="0" err="1"/>
              <a:t>png</a:t>
            </a:r>
            <a:r>
              <a:rPr kumimoji="1" lang="en-US" altLang="ja-JP" dirty="0"/>
              <a:t> size 1680,1050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lmargin</a:t>
            </a:r>
            <a:r>
              <a:rPr kumimoji="1" lang="en-US" altLang="ja-JP" dirty="0"/>
              <a:t> 14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rmargin</a:t>
            </a:r>
            <a:r>
              <a:rPr kumimoji="1" lang="en-US" altLang="ja-JP" dirty="0"/>
              <a:t> 15</a:t>
            </a:r>
          </a:p>
          <a:p>
            <a:pPr marL="0" indent="0">
              <a:buNone/>
            </a:pPr>
            <a:r>
              <a:rPr kumimoji="1" lang="en-US" altLang="ja-JP" dirty="0"/>
              <a:t>set </a:t>
            </a:r>
            <a:r>
              <a:rPr kumimoji="1" lang="en-US" altLang="ja-JP" dirty="0" err="1"/>
              <a:t>tmargin</a:t>
            </a:r>
            <a:r>
              <a:rPr kumimoji="1" lang="en-US" altLang="ja-JP" dirty="0"/>
              <a:t> 5</a:t>
            </a:r>
          </a:p>
          <a:p>
            <a:pPr marL="0" indent="0">
              <a:buNone/>
            </a:pPr>
            <a:r>
              <a:rPr kumimoji="1" lang="en-US" altLang="ja-JP" dirty="0"/>
              <a:t>set border 15 </a:t>
            </a:r>
            <a:r>
              <a:rPr kumimoji="1" lang="en-US" altLang="ja-JP" dirty="0" err="1"/>
              <a:t>lw</a:t>
            </a:r>
            <a:r>
              <a:rPr kumimoji="1" lang="en-US" altLang="ja-JP" dirty="0"/>
              <a:t> 2</a:t>
            </a:r>
          </a:p>
          <a:p>
            <a:pPr marL="0" indent="0">
              <a:buNone/>
            </a:pPr>
            <a:r>
              <a:rPr kumimoji="1" lang="en-US" altLang="ja-JP" dirty="0"/>
              <a:t>set tics font "Times New Roman,20"</a:t>
            </a:r>
          </a:p>
          <a:p>
            <a:pPr marL="0" indent="0">
              <a:buNone/>
            </a:pPr>
            <a:r>
              <a:rPr kumimoji="1" lang="en-US" altLang="ja-JP" dirty="0"/>
              <a:t>set title "$2"</a:t>
            </a:r>
          </a:p>
          <a:p>
            <a:pPr marL="0" indent="0">
              <a:buNone/>
            </a:pPr>
            <a:r>
              <a:rPr kumimoji="1" lang="en-US" altLang="ja-JP" dirty="0"/>
              <a:t>set title font 'Times New Roman,50'</a:t>
            </a:r>
          </a:p>
          <a:p>
            <a:pPr marL="0" indent="0">
              <a:buNone/>
            </a:pPr>
            <a:r>
              <a:rPr kumimoji="1" lang="en-US" altLang="ja-JP" dirty="0"/>
              <a:t>set key outside font 'Times New Roman,20' spacing 1.5</a:t>
            </a:r>
          </a:p>
          <a:p>
            <a:pPr marL="0" indent="0">
              <a:buNone/>
            </a:pPr>
            <a:r>
              <a:rPr kumimoji="1" lang="en-US" altLang="ja-JP" dirty="0"/>
              <a:t>set out "lines.png"</a:t>
            </a:r>
          </a:p>
          <a:p>
            <a:pPr marL="0" indent="0">
              <a:buNone/>
            </a:pPr>
            <a:r>
              <a:rPr kumimoji="1" lang="en-US" altLang="ja-JP" dirty="0"/>
              <a:t>plot 'count-result.csv' using 2:3 with lines </a:t>
            </a:r>
            <a:r>
              <a:rPr kumimoji="1" lang="en-US" altLang="ja-JP" dirty="0" err="1"/>
              <a:t>lw</a:t>
            </a:r>
            <a:r>
              <a:rPr kumimoji="1" lang="en-US" altLang="ja-JP" dirty="0"/>
              <a:t> 2 title 'Total', 'count-result.csv' using 2:5 with lines </a:t>
            </a:r>
            <a:r>
              <a:rPr kumimoji="1" lang="en-US" altLang="ja-JP" dirty="0" err="1"/>
              <a:t>lw</a:t>
            </a:r>
            <a:r>
              <a:rPr kumimoji="1" lang="en-US" altLang="ja-JP" dirty="0"/>
              <a:t> 2 title 'Code','count-result.csv' using 2:4 with lines </a:t>
            </a:r>
            <a:r>
              <a:rPr kumimoji="1" lang="en-US" altLang="ja-JP" dirty="0" err="1"/>
              <a:t>lw</a:t>
            </a:r>
            <a:r>
              <a:rPr kumimoji="1" lang="en-US" altLang="ja-JP" dirty="0"/>
              <a:t> 2 title 'Test'</a:t>
            </a:r>
          </a:p>
          <a:p>
            <a:pPr marL="0" indent="0">
              <a:buNone/>
            </a:pPr>
            <a:r>
              <a:rPr kumimoji="1" lang="en-US" altLang="ja-JP" dirty="0"/>
              <a:t>EOF</a:t>
            </a:r>
          </a:p>
          <a:p>
            <a:pPr marL="0" indent="0">
              <a:buNone/>
            </a:pPr>
            <a:r>
              <a:rPr kumimoji="1" lang="en-US" altLang="ja-JP" dirty="0" err="1"/>
              <a:t>rm</a:t>
            </a:r>
            <a:r>
              <a:rPr kumimoji="1" lang="en-US" altLang="ja-JP" dirty="0"/>
              <a:t> -f $2-lines.png</a:t>
            </a:r>
          </a:p>
          <a:p>
            <a:pPr marL="0" indent="0">
              <a:buNone/>
            </a:pPr>
            <a:r>
              <a:rPr kumimoji="1" lang="en-US" altLang="ja-JP" dirty="0"/>
              <a:t>mv lines.png $</a:t>
            </a:r>
            <a:r>
              <a:rPr kumimoji="1" lang="en-US" altLang="ja-JP" dirty="0" smtClean="0"/>
              <a:t>2-lines.png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80751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 latinLnBrk="1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datetime</a:t>
            </a:r>
            <a:r>
              <a:rPr lang="en-US" altLang="ja-JP" dirty="0"/>
              <a:t> import </a:t>
            </a:r>
            <a:r>
              <a:rPr lang="en-US" altLang="ja-JP" dirty="0" err="1"/>
              <a:t>datetime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dateutil.parser</a:t>
            </a:r>
            <a:r>
              <a:rPr lang="en-US" altLang="ja-JP" dirty="0"/>
              <a:t> import parse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dateutil</a:t>
            </a:r>
            <a:r>
              <a:rPr lang="en-US" altLang="ja-JP" dirty="0"/>
              <a:t> import </a:t>
            </a:r>
            <a:r>
              <a:rPr lang="en-US" altLang="ja-JP" dirty="0" err="1"/>
              <a:t>tz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import sys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 err="1"/>
              <a:t>myProject</a:t>
            </a:r>
            <a:r>
              <a:rPr lang="en-US" altLang="ja-JP" dirty="0"/>
              <a:t> = </a:t>
            </a:r>
            <a:r>
              <a:rPr lang="en-US" altLang="ja-JP" dirty="0" err="1"/>
              <a:t>sys.argv</a:t>
            </a:r>
            <a:r>
              <a:rPr lang="en-US" altLang="ja-JP" dirty="0"/>
              <a:t>[1].replace("'", "\\'")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print("</a:t>
            </a:r>
            <a:r>
              <a:rPr lang="en-US" altLang="ja-JP" dirty="0" err="1"/>
              <a:t>rm</a:t>
            </a:r>
            <a:r>
              <a:rPr lang="en-US" altLang="ja-JP" dirty="0"/>
              <a:t> %s-error.log") % (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for line in </a:t>
            </a:r>
            <a:r>
              <a:rPr lang="en-US" altLang="ja-JP" dirty="0" err="1"/>
              <a:t>sys.stdin</a:t>
            </a:r>
            <a:r>
              <a:rPr lang="en-US" altLang="ja-JP" dirty="0"/>
              <a:t>: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x = </a:t>
            </a:r>
            <a:r>
              <a:rPr lang="en-US" altLang="ja-JP" dirty="0" err="1"/>
              <a:t>line.split</a:t>
            </a:r>
            <a:r>
              <a:rPr lang="en-US" altLang="ja-JP" dirty="0"/>
              <a:t>(',')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myHash</a:t>
            </a:r>
            <a:r>
              <a:rPr lang="en-US" altLang="ja-JP" dirty="0"/>
              <a:t> = x[0]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#</a:t>
            </a:r>
            <a:r>
              <a:rPr lang="en-US" altLang="ja-JP" dirty="0" err="1"/>
              <a:t>git</a:t>
            </a:r>
            <a:r>
              <a:rPr lang="en-US" altLang="ja-JP" dirty="0"/>
              <a:t> log</a:t>
            </a:r>
            <a:r>
              <a:rPr lang="ja-JP" altLang="ja-JP" dirty="0"/>
              <a:t>の結果はタイムゾーンがばらばら．すべて</a:t>
            </a:r>
            <a:r>
              <a:rPr lang="en-US" altLang="ja-JP" dirty="0"/>
              <a:t>UTC</a:t>
            </a:r>
            <a:r>
              <a:rPr lang="ja-JP" altLang="ja-JP" dirty="0" err="1"/>
              <a:t>に統</a:t>
            </a:r>
            <a:r>
              <a:rPr lang="ja-JP" altLang="ja-JP" dirty="0"/>
              <a:t>一する．</a:t>
            </a:r>
          </a:p>
          <a:p>
            <a:pPr marL="0" indent="0" latinLnBrk="1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myDate</a:t>
            </a:r>
            <a:r>
              <a:rPr lang="en-US" altLang="ja-JP" dirty="0"/>
              <a:t> = </a:t>
            </a:r>
            <a:r>
              <a:rPr lang="en-US" altLang="ja-JP" dirty="0" err="1"/>
              <a:t>datetime.strftime</a:t>
            </a:r>
            <a:r>
              <a:rPr lang="en-US" altLang="ja-JP" dirty="0"/>
              <a:t>(parse(x[1]).</a:t>
            </a:r>
            <a:r>
              <a:rPr lang="en-US" altLang="ja-JP" dirty="0" err="1"/>
              <a:t>astimezone</a:t>
            </a:r>
            <a:r>
              <a:rPr lang="en-US" altLang="ja-JP" dirty="0"/>
              <a:t>(</a:t>
            </a:r>
            <a:r>
              <a:rPr lang="en-US" altLang="ja-JP" dirty="0" err="1"/>
              <a:t>tz.gettz</a:t>
            </a:r>
            <a:r>
              <a:rPr lang="en-US" altLang="ja-JP" dirty="0"/>
              <a:t>('UTC')), '%Y-%m-%d %H:%M:%S')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print("echo %s &gt;&amp;2") % (</a:t>
            </a:r>
            <a:r>
              <a:rPr lang="en-US" altLang="ja-JP" dirty="0" err="1"/>
              <a:t>myHash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print("cd %s") % (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</a:t>
            </a:r>
            <a:r>
              <a:rPr lang="en-US" altLang="ja-JP" dirty="0" err="1"/>
              <a:t>git</a:t>
            </a:r>
            <a:r>
              <a:rPr lang="en-US" altLang="ja-JP" dirty="0"/>
              <a:t> checkout -f %s 2&gt;&gt; ../%s-checkout-error.log") % (</a:t>
            </a:r>
            <a:r>
              <a:rPr lang="en-US" altLang="ja-JP" dirty="0" err="1"/>
              <a:t>myHash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print("cd ..")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print("if [ -e %s/test ]; then") % (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 echo %</a:t>
            </a:r>
            <a:r>
              <a:rPr lang="en-US" altLang="ja-JP" dirty="0" err="1"/>
              <a:t>s,%s</a:t>
            </a:r>
            <a:r>
              <a:rPr lang="en-US" altLang="ja-JP" dirty="0"/>
              <a:t>,$(</a:t>
            </a:r>
            <a:r>
              <a:rPr lang="en-US" altLang="ja-JP" dirty="0" err="1"/>
              <a:t>grep</a:t>
            </a:r>
            <a:r>
              <a:rPr lang="en-US" altLang="ja-JP" dirty="0"/>
              <a:t> -</a:t>
            </a:r>
            <a:r>
              <a:rPr lang="en-US" altLang="ja-JP" dirty="0" err="1"/>
              <a:t>rI</a:t>
            </a:r>
            <a:r>
              <a:rPr lang="en-US" altLang="ja-JP" dirty="0"/>
              <a:t> '' '%s' | </a:t>
            </a:r>
            <a:r>
              <a:rPr lang="en-US" altLang="ja-JP" dirty="0" err="1"/>
              <a:t>grep</a:t>
            </a:r>
            <a:r>
              <a:rPr lang="en-US" altLang="ja-JP" dirty="0"/>
              <a:t> -v '^%s/\.</a:t>
            </a:r>
            <a:r>
              <a:rPr lang="en-US" altLang="ja-JP" dirty="0" err="1"/>
              <a:t>git</a:t>
            </a:r>
            <a:r>
              <a:rPr lang="en-US" altLang="ja-JP" dirty="0"/>
              <a:t>/' | </a:t>
            </a:r>
            <a:r>
              <a:rPr lang="en-US" altLang="ja-JP" dirty="0" err="1"/>
              <a:t>wc</a:t>
            </a:r>
            <a:r>
              <a:rPr lang="en-US" altLang="ja-JP" dirty="0"/>
              <a:t> -l),$(</a:t>
            </a:r>
            <a:r>
              <a:rPr lang="en-US" altLang="ja-JP" dirty="0" err="1"/>
              <a:t>grep</a:t>
            </a:r>
            <a:r>
              <a:rPr lang="en-US" altLang="ja-JP" dirty="0"/>
              <a:t> -</a:t>
            </a:r>
            <a:r>
              <a:rPr lang="en-US" altLang="ja-JP" dirty="0" err="1"/>
              <a:t>rI</a:t>
            </a:r>
            <a:r>
              <a:rPr lang="en-US" altLang="ja-JP" dirty="0"/>
              <a:t> '' '%s/test' | </a:t>
            </a:r>
            <a:r>
              <a:rPr lang="en-US" altLang="ja-JP" dirty="0" err="1"/>
              <a:t>wc</a:t>
            </a:r>
            <a:r>
              <a:rPr lang="en-US" altLang="ja-JP" dirty="0"/>
              <a:t> -l)") % (</a:t>
            </a:r>
            <a:r>
              <a:rPr lang="en-US" altLang="ja-JP" dirty="0" err="1"/>
              <a:t>myHash</a:t>
            </a:r>
            <a:r>
              <a:rPr lang="en-US" altLang="ja-JP" dirty="0"/>
              <a:t>, </a:t>
            </a:r>
            <a:r>
              <a:rPr lang="en-US" altLang="ja-JP" dirty="0" err="1"/>
              <a:t>myDate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print("else")</a:t>
            </a:r>
            <a:endParaRPr lang="ja-JP" altLang="ja-JP" dirty="0"/>
          </a:p>
          <a:p>
            <a:pPr marL="0" indent="0" latinLnBrk="1">
              <a:buNone/>
            </a:pPr>
            <a:r>
              <a:rPr lang="en-US" altLang="ja-JP" dirty="0"/>
              <a:t>  print(" echo %</a:t>
            </a:r>
            <a:r>
              <a:rPr lang="en-US" altLang="ja-JP" dirty="0" err="1"/>
              <a:t>s,%s</a:t>
            </a:r>
            <a:r>
              <a:rPr lang="en-US" altLang="ja-JP" dirty="0"/>
              <a:t>,$(</a:t>
            </a:r>
            <a:r>
              <a:rPr lang="en-US" altLang="ja-JP" dirty="0" err="1"/>
              <a:t>grep</a:t>
            </a:r>
            <a:r>
              <a:rPr lang="en-US" altLang="ja-JP" dirty="0"/>
              <a:t> -</a:t>
            </a:r>
            <a:r>
              <a:rPr lang="en-US" altLang="ja-JP" dirty="0" err="1"/>
              <a:t>rI</a:t>
            </a:r>
            <a:r>
              <a:rPr lang="en-US" altLang="ja-JP" dirty="0"/>
              <a:t> '' '%s' | </a:t>
            </a:r>
            <a:r>
              <a:rPr lang="en-US" altLang="ja-JP" dirty="0" err="1"/>
              <a:t>grep</a:t>
            </a:r>
            <a:r>
              <a:rPr lang="en-US" altLang="ja-JP" dirty="0"/>
              <a:t> -v '^%s/\.</a:t>
            </a:r>
            <a:r>
              <a:rPr lang="en-US" altLang="ja-JP" dirty="0" err="1"/>
              <a:t>git</a:t>
            </a:r>
            <a:r>
              <a:rPr lang="en-US" altLang="ja-JP" dirty="0"/>
              <a:t>/' | </a:t>
            </a:r>
            <a:r>
              <a:rPr lang="en-US" altLang="ja-JP" dirty="0" err="1"/>
              <a:t>wc</a:t>
            </a:r>
            <a:r>
              <a:rPr lang="en-US" altLang="ja-JP" dirty="0"/>
              <a:t> -l),0") % (</a:t>
            </a:r>
            <a:r>
              <a:rPr lang="en-US" altLang="ja-JP" dirty="0" err="1"/>
              <a:t>myHash</a:t>
            </a:r>
            <a:r>
              <a:rPr lang="en-US" altLang="ja-JP" dirty="0"/>
              <a:t>, </a:t>
            </a:r>
            <a:r>
              <a:rPr lang="en-US" altLang="ja-JP" dirty="0" err="1"/>
              <a:t>myDate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, </a:t>
            </a:r>
            <a:r>
              <a:rPr lang="en-US" altLang="ja-JP" dirty="0" err="1"/>
              <a:t>myProject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 print("fi")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12714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GitHub\yabukilab\卒業論文\2012\清水竜吾\別途資料\コミットごとの行数\IMG\グループ分け\1\zepto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24" y="488114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GitHub\yabukilab\卒業論文\2012\清水竜吾\別途資料\コミットごとの行数\IMG\グループ分け\1\backbone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4" y="1880764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GitHub\yabukilab\卒業論文\2012\清水竜吾\別途資料\コミットごとの行数\IMG\グループ分け\1\devise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24" y="1880764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Z:\GitHub\yabukilab\卒業論文\2012\清水竜吾\別途資料\コミットごとの行数\IMG\グループ分け\1\jquery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24" y="1880764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:\GitHub\yabukilab\卒業論文\2012\清水竜吾\別途資料\コミットごとの行数\IMG\グループ分け\1\jquery-pjax-lines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4" y="3380952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Z:\GitHub\yabukilab\卒業論文\2012\清水竜吾\別途資料\コミットごとの行数\IMG\グループ分け\1\moment-lines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4" y="3380952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:\GitHub\yabukilab\卒業論文\2012\清水竜吾\別途資料\コミットごとの行数\IMG\グループ分け\1\paperclip-lines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04" y="3380952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Z:\GitHub\yabukilab\卒業論文\2012\清水竜吾\別途資料\コミットごとの行数\IMG\グループ分け\1\Respond-line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4" y="488114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:\GitHub\yabukilab\卒業論文\2012\清水竜吾\別途資料\コミットごとの行数\IMG\グループ分け\1\underscore-lines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4" y="488114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パターン１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21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パターン２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Z:\GitHub\yabukilab\卒業論文\2012\清水竜吾\別途資料\コミットごとの行数\IMG\グループ分け\2\socket.io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000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GitHub\yabukilab\卒業論文\2012\清水竜吾\別途資料\コミットごとの行数\IMG\グループ分け\2\async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1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GitHub\yabukilab\卒業論文\2012\清水竜吾\別途資料\コミットごとの行数\IMG\グループ分け\2\bower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Z:\GitHub\yabukilab\卒業論文\2012\清水竜吾\別途資料\コミットごとの行数\IMG\グループ分け\2\brackets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:\GitHub\yabukilab\卒業論文\2012\清水竜吾\別途資料\コミットごとの行数\IMG\グループ分け\2\d3-lines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347104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Z:\GitHub\yabukilab\卒業論文\2012\清水竜吾\別途資料\コミットごとの行数\IMG\グループ分け\2\express-lines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:\GitHub\yabukilab\卒業論文\2012\清水竜吾\別途資料\コミットごとの行数\IMG\グループ分け\2\resque-lines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847292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Z:\GitHub\yabukilab\卒業論文\2012\清水竜吾\別途資料\コミットごとの行数\IMG\グループ分け\2\reveal.js-line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847292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4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パターン３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Z:\GitHub\yabukilab\卒業論文\2012\清水竜吾\別途資料\コミットごとの行数\IMG\グループ分け\3\angular.js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44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GitHub\yabukilab\卒業論文\2012\清水竜吾\別途資料\コミットごとの行数\IMG\グループ分け\3\coffee-script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000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:\GitHub\yabukilab\卒業論文\2012\清水竜吾\別途資料\コミットごとの行数\IMG\グループ分け\3\dashing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Z:\GitHub\yabukilab\卒業論文\2012\清水竜吾\別途資料\コミットごとの行数\IMG\グループ分け\3\discourse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44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:\GitHub\yabukilab\卒業論文\2012\清水竜吾\別途資料\コミットごとの行数\IMG\グループ分け\3\jade-lines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Z:\GitHub\yabukilab\卒業論文\2012\清水竜吾\別途資料\コミットごとの行数\IMG\グループ分け\3\jekyll-lines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Z:\GitHub\yabukilab\卒業論文\2012\清水竜吾\別途資料\コミットごとの行数\IMG\グループ分け\3\less.js-lines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44" y="4800376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Z:\GitHub\yabukilab\卒業論文\2012\清水竜吾\別途資料\コミットごとの行数\IMG\グループ分け\3\node-line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44" y="4800376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Z:\GitHub\yabukilab\卒業論文\2012\清水竜吾\別途資料\コミットごとの行数\IMG\グループ分け\3\nprogress-lines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00376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607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28"/>
          <a:stretch/>
        </p:blipFill>
        <p:spPr bwMode="auto">
          <a:xfrm>
            <a:off x="833744" y="4293096"/>
            <a:ext cx="7476512" cy="17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66311" y="5960313"/>
            <a:ext cx="761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IPA</a:t>
            </a:r>
            <a:r>
              <a:rPr lang="ja-JP" altLang="en-US" sz="1200" b="1" dirty="0"/>
              <a:t>独立行政法人　情報処理推進機構</a:t>
            </a:r>
            <a:r>
              <a:rPr lang="en-US" altLang="ja-JP" sz="1200" b="1" dirty="0"/>
              <a:t>-</a:t>
            </a:r>
            <a:r>
              <a:rPr lang="ja-JP" altLang="en-US" sz="1200" b="1" dirty="0"/>
              <a:t>非ウォーターフォール型開発に関する調査（調査報告書）調査報告書</a:t>
            </a:r>
            <a:endParaRPr kumimoji="1" lang="ja-JP" altLang="en-US" sz="1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8500" y="16288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553385" y="2828836"/>
            <a:ext cx="60372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ja-JP" alt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テスト駆動開発</a:t>
            </a:r>
            <a:endParaRPr lang="ja-JP" alt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09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パターン３</a:t>
            </a:r>
            <a:r>
              <a:rPr kumimoji="1" lang="ja-JP" altLang="en-US" sz="3200" dirty="0"/>
              <a:t>②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Z:\GitHub\yabukilab\卒業論文\2012\清水竜吾\別途資料\コミットごとの行数\IMG\グループ分け\3\pdf.js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Z:\GitHub\yabukilab\卒業論文\2012\清水竜吾\別途資料\コミットごとの行数\IMG\グループ分け\3\phantomjs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000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Z:\GitHub\yabukilab\卒業論文\2012\清水竜吾\別途資料\コミットごとの行数\IMG\グループ分け\3\three.js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28121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Z:\GitHub\yabukilab\卒業論文\2012\清水竜吾\別途資料\コミットごとの行数\IMG\グループ分け\3\wysihtml5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289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69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パターン４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Z:\GitHub\yabukilab\卒業論文\2012\清水竜吾\別途資料\コミットごとの行数\IMG\グループ分け\4\jQuery-File-Upload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Z:\GitHub\yabukilab\卒業論文\2012\清水竜吾\別途資料\コミットごとの行数\IMG\グループ分け\4\ratchet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000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:\GitHub\yabukilab\卒業論文\2012\清水竜吾\別途資料\コミットごとの行数\IMG\グループ分け\4\skrollr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Z:\GitHub\yabukilab\卒業論文\2012\清水竜吾\別途資料\コミットごとの行数\IMG\グループ分け\4\typeahead.js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00188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54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dirty="0" smtClean="0"/>
              <a:t>その他</a:t>
            </a:r>
            <a:endParaRPr kumimoji="1" lang="ja-JP" altLang="en-US" sz="32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Z:\GitHub\yabukilab\卒業論文\2012\清水竜吾\別途資料\コミットごとの行数\IMG\グループ分け\grunt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GitHub\yabukilab\卒業論文\2012\清水竜吾\別途資料\コミットごとの行数\IMG\グループ分け\Modernizr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000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Z:\GitHub\yabukilab\卒業論文\2012\清水竜吾\別途資料\コミットごとの行数\IMG\グループ分け\mustache.js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28800"/>
            <a:ext cx="24003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28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71784" y="2551837"/>
            <a:ext cx="86004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テストコード</a:t>
            </a:r>
            <a:r>
              <a:rPr lang="ja-JP" altLang="ja-JP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とメインコード</a:t>
            </a:r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の</a:t>
            </a:r>
            <a:endParaRPr lang="en-US" altLang="ja-JP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コード量</a:t>
            </a:r>
            <a:r>
              <a:rPr lang="ja-JP" altLang="ja-JP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の時間</a:t>
            </a:r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変化</a:t>
            </a:r>
            <a:r>
              <a:rPr lang="ja-JP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を調べる</a:t>
            </a:r>
            <a:endParaRPr lang="ja-JP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8748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r>
              <a:rPr kumimoji="1" lang="en-US" altLang="ja-JP" sz="3200" b="1" dirty="0" smtClean="0"/>
              <a:t>-</a:t>
            </a:r>
            <a:r>
              <a:rPr kumimoji="1" lang="ja-JP" altLang="en-US" sz="3200" b="1" dirty="0" smtClean="0"/>
              <a:t>どうやって調べる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972000" y="1800000"/>
            <a:ext cx="7200000" cy="3600000"/>
            <a:chOff x="972000" y="1971628"/>
            <a:chExt cx="7200000" cy="3600000"/>
          </a:xfrm>
        </p:grpSpPr>
        <p:pic>
          <p:nvPicPr>
            <p:cNvPr id="18" name="Picture 2" descr="C:\Users\Air\Desktop\新しいフォルダー (5)\power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570" y="2835204"/>
              <a:ext cx="109912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Air\Desktop\新しいフォルダー (5)\windows7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695" y="2115124"/>
              <a:ext cx="23994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ir\Desktop\新しいフォルダー (5)\word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847" y="3654575"/>
              <a:ext cx="1098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Air\Desktop\新しいフォルダー (5)\xcel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24" y="3601326"/>
              <a:ext cx="109911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Air\Desktop\新しいフォルダー (5)\26615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062" y="423950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Air\Desktop\新しいフォルダー (5)\ai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087" y="384343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C:\Users\Air\Desktop\新しいフォルダー (5)\image-03-535x535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191" y="254717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雲 24"/>
            <p:cNvSpPr/>
            <p:nvPr/>
          </p:nvSpPr>
          <p:spPr>
            <a:xfrm>
              <a:off x="972000" y="1971628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972000" y="1800000"/>
            <a:ext cx="7200000" cy="3600000"/>
            <a:chOff x="1039248" y="2881326"/>
            <a:chExt cx="7200000" cy="3600000"/>
          </a:xfrm>
        </p:grpSpPr>
        <p:pic>
          <p:nvPicPr>
            <p:cNvPr id="26" name="Picture 9" descr="C:\Users\Air\Desktop\新しいフォルダー (5)\com04201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116" y="3385382"/>
              <a:ext cx="1176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Air\Desktop\新しいフォルダー (5)\OOo_Website_v2_copy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276" y="4105462"/>
              <a:ext cx="216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1" descr="C:\Users\Air\Desktop\新しいフォルダー (5)\CrystalDiskInfo38-ja.png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964" y="4537510"/>
              <a:ext cx="108843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C:\Users\Air\Desktop\新しいフォルダー (5)\CrystalDiskMark30Gp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124" y="374542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C:\Users\Air\Desktop\新しいフォルダー (5)\Nodejs_logo_light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613" y="5329718"/>
              <a:ext cx="3155055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5" descr="C:\Users\Air\Desktop\新しいフォルダー (5)\rails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388" y="4897550"/>
              <a:ext cx="84648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C:\Users\Air\Desktop\新しいフォルダー (5)\jQuery-with-Example1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76" y="316935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7" descr="C:\Users\Air\Desktop\新しいフォルダー (5)\NewTux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04" y="3313374"/>
              <a:ext cx="1080000" cy="129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雲 33"/>
            <p:cNvSpPr/>
            <p:nvPr/>
          </p:nvSpPr>
          <p:spPr>
            <a:xfrm>
              <a:off x="1039248" y="2881326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349027" y="2250416"/>
            <a:ext cx="4445947" cy="2978784"/>
            <a:chOff x="2349027" y="2250416"/>
            <a:chExt cx="4445947" cy="2978784"/>
          </a:xfrm>
        </p:grpSpPr>
        <p:sp>
          <p:nvSpPr>
            <p:cNvPr id="37" name="フローチャート : 磁気ディスク 36"/>
            <p:cNvSpPr/>
            <p:nvPr/>
          </p:nvSpPr>
          <p:spPr>
            <a:xfrm>
              <a:off x="2349027" y="2250416"/>
              <a:ext cx="4445947" cy="2978784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8" name="Picture 18" descr="C:\Users\Air\Desktop\新しいフォルダー (5)\logo_cb_gitbreak_bk_ex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506" y="3377501"/>
              <a:ext cx="2097741" cy="682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9" descr="C:\Users\Air\Desktop\新しいフォルダー (5)\無題.png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4" y="3281878"/>
              <a:ext cx="1364795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0" descr="C:\Users\Air\Desktop\新しいフォルダー (5)\github-logo.png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17" y="4119212"/>
              <a:ext cx="2581239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227721" y="2616944"/>
              <a:ext cx="268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ＯＳＳホスティングサービス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手法：何故ＧｉｔＨｕｂなのか・・・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Air\Pictures\新しいフォルダー\tre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4" y="1800000"/>
            <a:ext cx="7620173" cy="4239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814387" y="602128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kumimoji="1" lang="en-US" altLang="ja-JP" sz="1200" b="1" dirty="0" smtClean="0"/>
              <a:t>Google</a:t>
            </a:r>
            <a:r>
              <a:rPr kumimoji="1" lang="ja-JP" altLang="en-US" sz="1200" b="1" dirty="0" smtClean="0"/>
              <a:t>トレンド</a:t>
            </a:r>
            <a:endParaRPr kumimoji="1" lang="ja-JP" altLang="en-US" sz="1200" b="1" dirty="0"/>
          </a:p>
        </p:txBody>
      </p:sp>
      <p:pic>
        <p:nvPicPr>
          <p:cNvPr id="9" name="図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800000"/>
            <a:ext cx="6840760" cy="4260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072527" y="6021288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The GitHub Blog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301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6121224" y="1981722"/>
            <a:ext cx="853070" cy="635779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>
                <a:effectLst/>
                <a:latin typeface="Century"/>
                <a:ea typeface="ＭＳ 明朝"/>
                <a:cs typeface="Times New Roman"/>
              </a:rPr>
              <a:t>GitHub</a:t>
            </a:r>
            <a:endParaRPr lang="ja-JP" sz="1050" kern="10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24937" y="2737941"/>
            <a:ext cx="5190852" cy="322974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96416" y="2737920"/>
            <a:ext cx="3375897" cy="320325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25" y="1981726"/>
            <a:ext cx="995249" cy="995249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>
            <a:off x="3189198" y="2078296"/>
            <a:ext cx="2722854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cxnSp>
        <p:nvCxnSpPr>
          <p:cNvPr id="18" name="直線矢印コネクタ 17"/>
          <p:cNvCxnSpPr/>
          <p:nvPr/>
        </p:nvCxnSpPr>
        <p:spPr>
          <a:xfrm flipH="1">
            <a:off x="3189342" y="2415139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grpSp>
        <p:nvGrpSpPr>
          <p:cNvPr id="19" name="グループ化 18"/>
          <p:cNvGrpSpPr/>
          <p:nvPr/>
        </p:nvGrpSpPr>
        <p:grpSpPr>
          <a:xfrm>
            <a:off x="4158351" y="2121597"/>
            <a:ext cx="860393" cy="557604"/>
            <a:chOff x="2442053" y="417350"/>
            <a:chExt cx="922249" cy="597692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3" y="417350"/>
              <a:ext cx="922249" cy="597692"/>
            </a:xfrm>
            <a:prstGeom prst="rect">
              <a:avLst/>
            </a:prstGeom>
          </p:spPr>
        </p:pic>
        <p:sp>
          <p:nvSpPr>
            <p:cNvPr id="57" name="テキスト ボックス 126"/>
            <p:cNvSpPr txBox="1"/>
            <p:nvPr/>
          </p:nvSpPr>
          <p:spPr>
            <a:xfrm>
              <a:off x="2465395" y="518798"/>
              <a:ext cx="865505" cy="49624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プロジェクト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データ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60088" y="2978572"/>
            <a:ext cx="860179" cy="557458"/>
            <a:chOff x="0" y="0"/>
            <a:chExt cx="922249" cy="597692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2249" cy="597692"/>
            </a:xfrm>
            <a:prstGeom prst="rect">
              <a:avLst/>
            </a:prstGeom>
          </p:spPr>
        </p:pic>
        <p:sp>
          <p:nvSpPr>
            <p:cNvPr id="55" name="テキスト ボックス 3"/>
            <p:cNvSpPr txBox="1"/>
            <p:nvPr/>
          </p:nvSpPr>
          <p:spPr>
            <a:xfrm>
              <a:off x="23248" y="101448"/>
              <a:ext cx="865720" cy="4960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プロジェクト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データ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3139359" y="3292352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55" y="2798472"/>
            <a:ext cx="692553" cy="697321"/>
          </a:xfrm>
          <a:prstGeom prst="rect">
            <a:avLst/>
          </a:prstGeom>
        </p:spPr>
      </p:pic>
      <p:sp>
        <p:nvSpPr>
          <p:cNvPr id="23" name="テキスト ボックス 3"/>
          <p:cNvSpPr txBox="1"/>
          <p:nvPr/>
        </p:nvSpPr>
        <p:spPr>
          <a:xfrm>
            <a:off x="5833632" y="3372438"/>
            <a:ext cx="1029609" cy="4626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b="1" dirty="0" smtClean="0">
                <a:effectLst/>
                <a:latin typeface="ＭＳ Ｐゴシック"/>
                <a:ea typeface="ＭＳ 明朝"/>
                <a:cs typeface="Times New Roman"/>
              </a:rPr>
              <a:t>履歴</a:t>
            </a:r>
            <a:r>
              <a:rPr lang="ja-JP" sz="1050" b="1" dirty="0" smtClean="0">
                <a:effectLst/>
                <a:latin typeface="ＭＳ Ｐゴシック"/>
                <a:ea typeface="ＭＳ 明朝"/>
                <a:cs typeface="Times New Roman"/>
              </a:rPr>
              <a:t>情報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94" y="3401193"/>
            <a:ext cx="507113" cy="743047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 flipH="1">
            <a:off x="4987479" y="3718492"/>
            <a:ext cx="940407" cy="2429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6" name="図 25"/>
          <p:cNvPicPr/>
          <p:nvPr/>
        </p:nvPicPr>
        <p:blipFill>
          <a:blip r:embed="rId5"/>
          <a:stretch>
            <a:fillRect/>
          </a:stretch>
        </p:blipFill>
        <p:spPr>
          <a:xfrm>
            <a:off x="2187823" y="3718372"/>
            <a:ext cx="692527" cy="697267"/>
          </a:xfrm>
          <a:prstGeom prst="rect">
            <a:avLst/>
          </a:prstGeom>
        </p:spPr>
      </p:pic>
      <p:sp>
        <p:nvSpPr>
          <p:cNvPr id="27" name="テキスト ボックス 3"/>
          <p:cNvSpPr txBox="1"/>
          <p:nvPr/>
        </p:nvSpPr>
        <p:spPr>
          <a:xfrm>
            <a:off x="2076639" y="4294594"/>
            <a:ext cx="1851281" cy="462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50" b="1" dirty="0" smtClean="0">
                <a:effectLst/>
                <a:latin typeface="ＭＳ Ｐゴシック"/>
                <a:ea typeface="ＭＳ 明朝"/>
                <a:cs typeface="Times New Roman"/>
              </a:rPr>
              <a:t>ソースコード量情報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211022" y="4148438"/>
            <a:ext cx="940155" cy="24288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166" y="4556450"/>
            <a:ext cx="1179303" cy="1077241"/>
          </a:xfrm>
          <a:prstGeom prst="rect">
            <a:avLst/>
          </a:prstGeom>
        </p:spPr>
      </p:pic>
      <p:cxnSp>
        <p:nvCxnSpPr>
          <p:cNvPr id="30" name="直線矢印コネクタ 29"/>
          <p:cNvCxnSpPr/>
          <p:nvPr/>
        </p:nvCxnSpPr>
        <p:spPr>
          <a:xfrm>
            <a:off x="3189184" y="4788433"/>
            <a:ext cx="939562" cy="24229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sp>
        <p:nvSpPr>
          <p:cNvPr id="31" name="テキスト ボックス 3"/>
          <p:cNvSpPr txBox="1"/>
          <p:nvPr/>
        </p:nvSpPr>
        <p:spPr>
          <a:xfrm>
            <a:off x="4202904" y="5589240"/>
            <a:ext cx="1017168" cy="2985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b="1" kern="100" dirty="0">
                <a:effectLst/>
                <a:latin typeface="Century"/>
                <a:ea typeface="ＭＳ 明朝"/>
                <a:cs typeface="Times New Roman"/>
              </a:rPr>
              <a:t>グラフ作成ツール</a:t>
            </a:r>
            <a:endParaRPr lang="ja-JP" sz="140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477354" y="4910796"/>
            <a:ext cx="643729" cy="547253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900" b="1" kern="100" dirty="0">
                <a:effectLst/>
                <a:latin typeface="Century"/>
                <a:ea typeface="ＭＳ 明朝"/>
                <a:cs typeface="Times New Roman"/>
              </a:rPr>
              <a:t>結果</a:t>
            </a:r>
            <a:endParaRPr lang="ja-JP" sz="90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883" y="4941483"/>
            <a:ext cx="994511" cy="621084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40" name="テキスト ボックス 3"/>
          <p:cNvSpPr txBox="1"/>
          <p:nvPr/>
        </p:nvSpPr>
        <p:spPr>
          <a:xfrm>
            <a:off x="4280630" y="4134223"/>
            <a:ext cx="1227474" cy="30288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1050" b="1" dirty="0">
                <a:effectLst/>
                <a:latin typeface="ＭＳ Ｐゴシック"/>
                <a:ea typeface="ＭＳ 明朝"/>
                <a:cs typeface="Times New Roman"/>
              </a:rPr>
              <a:t>コードカウントツール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sp>
        <p:nvSpPr>
          <p:cNvPr id="41" name="テキスト ボックス 3"/>
          <p:cNvSpPr txBox="1"/>
          <p:nvPr/>
        </p:nvSpPr>
        <p:spPr>
          <a:xfrm>
            <a:off x="2043276" y="5562169"/>
            <a:ext cx="1235767" cy="37886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sz="1400" b="1">
                <a:effectLst/>
                <a:latin typeface="ＭＳ Ｐゴシック"/>
                <a:ea typeface="HGS創英角ﾎﾟｯﾌﾟ体"/>
                <a:cs typeface="Times New Roman"/>
              </a:rPr>
              <a:t>ローカル環境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754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対象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1560" y="180000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b="1" dirty="0" smtClean="0"/>
              <a:t>本研究で対象とするソフトウェア開発プロジェクト</a:t>
            </a:r>
            <a:endParaRPr lang="en-US" altLang="ja-JP" sz="2000" b="1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45283"/>
              </p:ext>
            </p:extLst>
          </p:nvPr>
        </p:nvGraphicFramePr>
        <p:xfrm>
          <a:off x="827584" y="2348880"/>
          <a:ext cx="2991420" cy="4141465"/>
        </p:xfrm>
        <a:graphic>
          <a:graphicData uri="http://schemas.openxmlformats.org/drawingml/2006/table">
            <a:tbl>
              <a:tblPr/>
              <a:tblGrid>
                <a:gridCol w="1152128"/>
                <a:gridCol w="1839292"/>
              </a:tblGrid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300" b="1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300" b="1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3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jquery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3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jquery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adobe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brackets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98577"/>
              </p:ext>
            </p:extLst>
          </p:nvPr>
        </p:nvGraphicFramePr>
        <p:xfrm>
          <a:off x="4355976" y="2348880"/>
          <a:ext cx="3240360" cy="376428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300" b="1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300" b="1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パターン①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メインコードよりテストコードのほうが多い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ir\Desktop\paperclip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6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②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メインコードとテストコードが共に成長する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"/>
          <p:cNvSpPr txBox="1"/>
          <p:nvPr/>
        </p:nvSpPr>
        <p:spPr>
          <a:xfrm>
            <a:off x="4650892" y="1924476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2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5122" name="Picture 2" descr="C:\Users\Air\Desktop\bower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57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983</Words>
  <Application>Microsoft Office PowerPoint</Application>
  <PresentationFormat>画面に合わせる (4:3)</PresentationFormat>
  <Paragraphs>228</Paragraphs>
  <Slides>22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プロジェクト状況レポート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2014-02-04T14:53:33Z</dcterms:modified>
</cp:coreProperties>
</file>