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Lst>
  <p:sldSz cx="21383625" cy="30275213"/>
  <p:notesSz cx="6858000" cy="9144000"/>
  <p:defaultTextStyle>
    <a:defPPr>
      <a:defRPr lang="ja-JP"/>
    </a:defPPr>
    <a:lvl1pPr marL="0" algn="l" defTabSz="2479578" rtl="0" eaLnBrk="1" latinLnBrk="0" hangingPunct="1">
      <a:defRPr kumimoji="1" sz="4881" kern="1200">
        <a:solidFill>
          <a:schemeClr val="tx1"/>
        </a:solidFill>
        <a:latin typeface="+mn-lt"/>
        <a:ea typeface="+mn-ea"/>
        <a:cs typeface="+mn-cs"/>
      </a:defRPr>
    </a:lvl1pPr>
    <a:lvl2pPr marL="1239789" algn="l" defTabSz="2479578" rtl="0" eaLnBrk="1" latinLnBrk="0" hangingPunct="1">
      <a:defRPr kumimoji="1" sz="4881" kern="1200">
        <a:solidFill>
          <a:schemeClr val="tx1"/>
        </a:solidFill>
        <a:latin typeface="+mn-lt"/>
        <a:ea typeface="+mn-ea"/>
        <a:cs typeface="+mn-cs"/>
      </a:defRPr>
    </a:lvl2pPr>
    <a:lvl3pPr marL="2479578" algn="l" defTabSz="2479578" rtl="0" eaLnBrk="1" latinLnBrk="0" hangingPunct="1">
      <a:defRPr kumimoji="1" sz="4881" kern="1200">
        <a:solidFill>
          <a:schemeClr val="tx1"/>
        </a:solidFill>
        <a:latin typeface="+mn-lt"/>
        <a:ea typeface="+mn-ea"/>
        <a:cs typeface="+mn-cs"/>
      </a:defRPr>
    </a:lvl3pPr>
    <a:lvl4pPr marL="3719368" algn="l" defTabSz="2479578" rtl="0" eaLnBrk="1" latinLnBrk="0" hangingPunct="1">
      <a:defRPr kumimoji="1" sz="4881" kern="1200">
        <a:solidFill>
          <a:schemeClr val="tx1"/>
        </a:solidFill>
        <a:latin typeface="+mn-lt"/>
        <a:ea typeface="+mn-ea"/>
        <a:cs typeface="+mn-cs"/>
      </a:defRPr>
    </a:lvl4pPr>
    <a:lvl5pPr marL="4959157" algn="l" defTabSz="2479578" rtl="0" eaLnBrk="1" latinLnBrk="0" hangingPunct="1">
      <a:defRPr kumimoji="1" sz="4881" kern="1200">
        <a:solidFill>
          <a:schemeClr val="tx1"/>
        </a:solidFill>
        <a:latin typeface="+mn-lt"/>
        <a:ea typeface="+mn-ea"/>
        <a:cs typeface="+mn-cs"/>
      </a:defRPr>
    </a:lvl5pPr>
    <a:lvl6pPr marL="6198946" algn="l" defTabSz="2479578" rtl="0" eaLnBrk="1" latinLnBrk="0" hangingPunct="1">
      <a:defRPr kumimoji="1" sz="4881" kern="1200">
        <a:solidFill>
          <a:schemeClr val="tx1"/>
        </a:solidFill>
        <a:latin typeface="+mn-lt"/>
        <a:ea typeface="+mn-ea"/>
        <a:cs typeface="+mn-cs"/>
      </a:defRPr>
    </a:lvl6pPr>
    <a:lvl7pPr marL="7438735" algn="l" defTabSz="2479578" rtl="0" eaLnBrk="1" latinLnBrk="0" hangingPunct="1">
      <a:defRPr kumimoji="1" sz="4881" kern="1200">
        <a:solidFill>
          <a:schemeClr val="tx1"/>
        </a:solidFill>
        <a:latin typeface="+mn-lt"/>
        <a:ea typeface="+mn-ea"/>
        <a:cs typeface="+mn-cs"/>
      </a:defRPr>
    </a:lvl7pPr>
    <a:lvl8pPr marL="8678525" algn="l" defTabSz="2479578" rtl="0" eaLnBrk="1" latinLnBrk="0" hangingPunct="1">
      <a:defRPr kumimoji="1" sz="4881" kern="1200">
        <a:solidFill>
          <a:schemeClr val="tx1"/>
        </a:solidFill>
        <a:latin typeface="+mn-lt"/>
        <a:ea typeface="+mn-ea"/>
        <a:cs typeface="+mn-cs"/>
      </a:defRPr>
    </a:lvl8pPr>
    <a:lvl9pPr marL="9918314" algn="l" defTabSz="2479578" rtl="0" eaLnBrk="1" latinLnBrk="0" hangingPunct="1">
      <a:defRPr kumimoji="1"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133" autoAdjust="0"/>
  </p:normalViewPr>
  <p:slideViewPr>
    <p:cSldViewPr snapToGrid="0">
      <p:cViewPr varScale="1">
        <p:scale>
          <a:sx n="25" d="100"/>
          <a:sy n="25" d="100"/>
        </p:scale>
        <p:origin x="3090" y="96"/>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動画の累積再生数①</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Sheet1!$A$3</c:f>
              <c:strCache>
                <c:ptCount val="1"/>
                <c:pt idx="0">
                  <c:v>再生数</c:v>
                </c:pt>
              </c:strCache>
            </c:strRef>
          </c:tx>
          <c:spPr>
            <a:ln w="28575" cap="rnd">
              <a:solidFill>
                <a:schemeClr val="accent1"/>
              </a:solidFill>
              <a:round/>
            </a:ln>
            <a:effectLst/>
          </c:spPr>
          <c:marker>
            <c:symbol val="none"/>
          </c:marker>
          <c:cat>
            <c:numRef>
              <c:f>Sheet1!$B$2:$H$2</c:f>
              <c:numCache>
                <c:formatCode>General</c:formatCode>
                <c:ptCount val="7"/>
                <c:pt idx="0">
                  <c:v>6</c:v>
                </c:pt>
                <c:pt idx="1">
                  <c:v>7</c:v>
                </c:pt>
                <c:pt idx="2">
                  <c:v>8</c:v>
                </c:pt>
                <c:pt idx="3">
                  <c:v>9</c:v>
                </c:pt>
                <c:pt idx="4">
                  <c:v>10</c:v>
                </c:pt>
                <c:pt idx="5">
                  <c:v>11</c:v>
                </c:pt>
                <c:pt idx="6">
                  <c:v>12</c:v>
                </c:pt>
              </c:numCache>
            </c:numRef>
          </c:cat>
          <c:val>
            <c:numRef>
              <c:f>Sheet1!$B$3:$H$3</c:f>
              <c:numCache>
                <c:formatCode>General</c:formatCode>
                <c:ptCount val="7"/>
                <c:pt idx="0">
                  <c:v>37</c:v>
                </c:pt>
                <c:pt idx="1">
                  <c:v>1246</c:v>
                </c:pt>
                <c:pt idx="2">
                  <c:v>4190</c:v>
                </c:pt>
                <c:pt idx="3">
                  <c:v>8017</c:v>
                </c:pt>
                <c:pt idx="4">
                  <c:v>13557</c:v>
                </c:pt>
                <c:pt idx="5">
                  <c:v>19942</c:v>
                </c:pt>
                <c:pt idx="6">
                  <c:v>27176</c:v>
                </c:pt>
              </c:numCache>
            </c:numRef>
          </c:val>
          <c:smooth val="0"/>
        </c:ser>
        <c:dLbls>
          <c:showLegendKey val="0"/>
          <c:showVal val="0"/>
          <c:showCatName val="0"/>
          <c:showSerName val="0"/>
          <c:showPercent val="0"/>
          <c:showBubbleSize val="0"/>
        </c:dLbls>
        <c:smooth val="0"/>
        <c:axId val="245474872"/>
        <c:axId val="245474480"/>
      </c:lineChart>
      <c:catAx>
        <c:axId val="2454748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時間</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45474480"/>
        <c:crosses val="autoZero"/>
        <c:auto val="1"/>
        <c:lblAlgn val="ctr"/>
        <c:lblOffset val="100"/>
        <c:noMultiLvlLbl val="0"/>
      </c:catAx>
      <c:valAx>
        <c:axId val="245474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再生数</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454748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動画の時間別再生数②</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spPr>
            <a:solidFill>
              <a:schemeClr val="accent1"/>
            </a:solidFill>
            <a:ln>
              <a:noFill/>
            </a:ln>
            <a:effectLst/>
          </c:spPr>
          <c:invertIfNegative val="0"/>
          <c:cat>
            <c:numRef>
              <c:f>Sheet1!$B$4:$H$4</c:f>
              <c:numCache>
                <c:formatCode>General</c:formatCode>
                <c:ptCount val="7"/>
                <c:pt idx="0">
                  <c:v>6</c:v>
                </c:pt>
                <c:pt idx="1">
                  <c:v>7</c:v>
                </c:pt>
                <c:pt idx="2">
                  <c:v>8</c:v>
                </c:pt>
                <c:pt idx="3">
                  <c:v>9</c:v>
                </c:pt>
                <c:pt idx="4">
                  <c:v>10</c:v>
                </c:pt>
                <c:pt idx="5">
                  <c:v>11</c:v>
                </c:pt>
                <c:pt idx="6">
                  <c:v>12</c:v>
                </c:pt>
              </c:numCache>
            </c:numRef>
          </c:cat>
          <c:val>
            <c:numRef>
              <c:f>Sheet1!$B$5:$H$5</c:f>
              <c:numCache>
                <c:formatCode>General</c:formatCode>
                <c:ptCount val="7"/>
                <c:pt idx="0">
                  <c:v>37</c:v>
                </c:pt>
                <c:pt idx="1">
                  <c:v>1209</c:v>
                </c:pt>
                <c:pt idx="2">
                  <c:v>2944</c:v>
                </c:pt>
                <c:pt idx="3">
                  <c:v>3827</c:v>
                </c:pt>
                <c:pt idx="4">
                  <c:v>5540</c:v>
                </c:pt>
                <c:pt idx="5">
                  <c:v>6385</c:v>
                </c:pt>
                <c:pt idx="6">
                  <c:v>7234</c:v>
                </c:pt>
              </c:numCache>
            </c:numRef>
          </c:val>
        </c:ser>
        <c:dLbls>
          <c:showLegendKey val="0"/>
          <c:showVal val="0"/>
          <c:showCatName val="0"/>
          <c:showSerName val="0"/>
          <c:showPercent val="0"/>
          <c:showBubbleSize val="0"/>
        </c:dLbls>
        <c:gapWidth val="219"/>
        <c:overlap val="-27"/>
        <c:axId val="245476048"/>
        <c:axId val="264293072"/>
      </c:barChart>
      <c:catAx>
        <c:axId val="2454760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時間</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4293072"/>
        <c:crosses val="autoZero"/>
        <c:auto val="1"/>
        <c:lblAlgn val="ctr"/>
        <c:lblOffset val="100"/>
        <c:noMultiLvlLbl val="0"/>
      </c:catAx>
      <c:valAx>
        <c:axId val="264293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再生数</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454760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ツイート数の累積③</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none"/>
          </c:marker>
          <c:cat>
            <c:numRef>
              <c:f>Sheet1!$B$6:$H$6</c:f>
              <c:numCache>
                <c:formatCode>General</c:formatCode>
                <c:ptCount val="7"/>
                <c:pt idx="0">
                  <c:v>6</c:v>
                </c:pt>
                <c:pt idx="1">
                  <c:v>7</c:v>
                </c:pt>
                <c:pt idx="2">
                  <c:v>8</c:v>
                </c:pt>
                <c:pt idx="3">
                  <c:v>9</c:v>
                </c:pt>
                <c:pt idx="4">
                  <c:v>10</c:v>
                </c:pt>
                <c:pt idx="5">
                  <c:v>11</c:v>
                </c:pt>
                <c:pt idx="6">
                  <c:v>12</c:v>
                </c:pt>
              </c:numCache>
            </c:numRef>
          </c:cat>
          <c:val>
            <c:numRef>
              <c:f>Sheet1!$B$7:$H$7</c:f>
              <c:numCache>
                <c:formatCode>General</c:formatCode>
                <c:ptCount val="7"/>
                <c:pt idx="0">
                  <c:v>2</c:v>
                </c:pt>
                <c:pt idx="1">
                  <c:v>12</c:v>
                </c:pt>
                <c:pt idx="2">
                  <c:v>24</c:v>
                </c:pt>
                <c:pt idx="3">
                  <c:v>44</c:v>
                </c:pt>
                <c:pt idx="4">
                  <c:v>62</c:v>
                </c:pt>
                <c:pt idx="5">
                  <c:v>89</c:v>
                </c:pt>
                <c:pt idx="6">
                  <c:v>129</c:v>
                </c:pt>
              </c:numCache>
            </c:numRef>
          </c:val>
          <c:smooth val="0"/>
        </c:ser>
        <c:dLbls>
          <c:showLegendKey val="0"/>
          <c:showVal val="0"/>
          <c:showCatName val="0"/>
          <c:showSerName val="0"/>
          <c:showPercent val="0"/>
          <c:showBubbleSize val="0"/>
        </c:dLbls>
        <c:smooth val="0"/>
        <c:axId val="264293856"/>
        <c:axId val="264295032"/>
      </c:lineChart>
      <c:catAx>
        <c:axId val="2642938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時間</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4295032"/>
        <c:crosses val="autoZero"/>
        <c:auto val="1"/>
        <c:lblAlgn val="ctr"/>
        <c:lblOffset val="100"/>
        <c:noMultiLvlLbl val="0"/>
      </c:catAx>
      <c:valAx>
        <c:axId val="2642950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ツイート数</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4293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時間別ツイート数④</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spPr>
            <a:solidFill>
              <a:schemeClr val="accent1"/>
            </a:solidFill>
            <a:ln>
              <a:noFill/>
            </a:ln>
            <a:effectLst/>
          </c:spPr>
          <c:invertIfNegative val="0"/>
          <c:cat>
            <c:numRef>
              <c:f>Sheet1!$B$8:$H$8</c:f>
              <c:numCache>
                <c:formatCode>General</c:formatCode>
                <c:ptCount val="7"/>
                <c:pt idx="0">
                  <c:v>6</c:v>
                </c:pt>
                <c:pt idx="1">
                  <c:v>7</c:v>
                </c:pt>
                <c:pt idx="2">
                  <c:v>8</c:v>
                </c:pt>
                <c:pt idx="3">
                  <c:v>9</c:v>
                </c:pt>
                <c:pt idx="4">
                  <c:v>10</c:v>
                </c:pt>
                <c:pt idx="5">
                  <c:v>11</c:v>
                </c:pt>
                <c:pt idx="6">
                  <c:v>12</c:v>
                </c:pt>
              </c:numCache>
            </c:numRef>
          </c:cat>
          <c:val>
            <c:numRef>
              <c:f>Sheet1!$B$9:$H$9</c:f>
              <c:numCache>
                <c:formatCode>General</c:formatCode>
                <c:ptCount val="7"/>
                <c:pt idx="0">
                  <c:v>2</c:v>
                </c:pt>
                <c:pt idx="1">
                  <c:v>10</c:v>
                </c:pt>
                <c:pt idx="2">
                  <c:v>12</c:v>
                </c:pt>
                <c:pt idx="3">
                  <c:v>20</c:v>
                </c:pt>
                <c:pt idx="4">
                  <c:v>18</c:v>
                </c:pt>
                <c:pt idx="5">
                  <c:v>27</c:v>
                </c:pt>
                <c:pt idx="6">
                  <c:v>40</c:v>
                </c:pt>
              </c:numCache>
            </c:numRef>
          </c:val>
        </c:ser>
        <c:dLbls>
          <c:showLegendKey val="0"/>
          <c:showVal val="0"/>
          <c:showCatName val="0"/>
          <c:showSerName val="0"/>
          <c:showPercent val="0"/>
          <c:showBubbleSize val="0"/>
        </c:dLbls>
        <c:gapWidth val="219"/>
        <c:overlap val="-27"/>
        <c:axId val="264290328"/>
        <c:axId val="264294248"/>
      </c:barChart>
      <c:catAx>
        <c:axId val="2642903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時間</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4294248"/>
        <c:crosses val="autoZero"/>
        <c:auto val="1"/>
        <c:lblAlgn val="ctr"/>
        <c:lblOffset val="100"/>
        <c:noMultiLvlLbl val="0"/>
      </c:catAx>
      <c:valAx>
        <c:axId val="264294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ツイート数</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42903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3772" y="9404941"/>
            <a:ext cx="18176081" cy="6489548"/>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3207544" y="17155954"/>
            <a:ext cx="14968538" cy="7736999"/>
          </a:xfrm>
        </p:spPr>
        <p:txBody>
          <a:bodyPr/>
          <a:lstStyle>
            <a:lvl1pPr marL="0" indent="0" algn="ctr">
              <a:buNone/>
              <a:defRPr>
                <a:solidFill>
                  <a:schemeClr val="tx1">
                    <a:tint val="75000"/>
                  </a:schemeClr>
                </a:solidFill>
              </a:defRPr>
            </a:lvl1pPr>
            <a:lvl2pPr marL="1069162" indent="0" algn="ctr">
              <a:buNone/>
              <a:defRPr>
                <a:solidFill>
                  <a:schemeClr val="tx1">
                    <a:tint val="75000"/>
                  </a:schemeClr>
                </a:solidFill>
              </a:defRPr>
            </a:lvl2pPr>
            <a:lvl3pPr marL="2138324" indent="0" algn="ctr">
              <a:buNone/>
              <a:defRPr>
                <a:solidFill>
                  <a:schemeClr val="tx1">
                    <a:tint val="75000"/>
                  </a:schemeClr>
                </a:solidFill>
              </a:defRPr>
            </a:lvl3pPr>
            <a:lvl4pPr marL="3207487" indent="0" algn="ctr">
              <a:buNone/>
              <a:defRPr>
                <a:solidFill>
                  <a:schemeClr val="tx1">
                    <a:tint val="75000"/>
                  </a:schemeClr>
                </a:solidFill>
              </a:defRPr>
            </a:lvl4pPr>
            <a:lvl5pPr marL="4276649" indent="0" algn="ctr">
              <a:buNone/>
              <a:defRPr>
                <a:solidFill>
                  <a:schemeClr val="tx1">
                    <a:tint val="75000"/>
                  </a:schemeClr>
                </a:solidFill>
              </a:defRPr>
            </a:lvl5pPr>
            <a:lvl6pPr marL="5345811" indent="0" algn="ctr">
              <a:buNone/>
              <a:defRPr>
                <a:solidFill>
                  <a:schemeClr val="tx1">
                    <a:tint val="75000"/>
                  </a:schemeClr>
                </a:solidFill>
              </a:defRPr>
            </a:lvl6pPr>
            <a:lvl7pPr marL="6414973" indent="0" algn="ctr">
              <a:buNone/>
              <a:defRPr>
                <a:solidFill>
                  <a:schemeClr val="tx1">
                    <a:tint val="75000"/>
                  </a:schemeClr>
                </a:solidFill>
              </a:defRPr>
            </a:lvl7pPr>
            <a:lvl8pPr marL="7484135" indent="0" algn="ctr">
              <a:buNone/>
              <a:defRPr>
                <a:solidFill>
                  <a:schemeClr val="tx1">
                    <a:tint val="75000"/>
                  </a:schemeClr>
                </a:solidFill>
              </a:defRPr>
            </a:lvl8pPr>
            <a:lvl9pPr marL="8553298" indent="0" algn="ctr">
              <a:buNone/>
              <a:defRPr>
                <a:solidFill>
                  <a:schemeClr val="tx1">
                    <a:tint val="75000"/>
                  </a:schemeClr>
                </a:solidFill>
              </a:defRPr>
            </a:lvl9pPr>
          </a:lstStyle>
          <a:p>
            <a:r>
              <a:rPr lang="ja-JP" altLang="en-US" smtClean="0"/>
              <a:t>マスター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2016/10/12</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98219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2016/10/12</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3597157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503128" y="1212415"/>
            <a:ext cx="4811316" cy="25832045"/>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1069181" y="1212415"/>
            <a:ext cx="14077553" cy="2583204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2016/10/12</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00405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2016/10/12</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4064033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1689159" y="19454630"/>
            <a:ext cx="18176081" cy="6012994"/>
          </a:xfrm>
        </p:spPr>
        <p:txBody>
          <a:bodyPr anchor="t"/>
          <a:lstStyle>
            <a:lvl1pPr algn="l">
              <a:defRPr sz="9354"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1689159" y="12831929"/>
            <a:ext cx="18176081" cy="6622701"/>
          </a:xfrm>
        </p:spPr>
        <p:txBody>
          <a:bodyPr anchor="b"/>
          <a:lstStyle>
            <a:lvl1pPr marL="0" indent="0">
              <a:buNone/>
              <a:defRPr sz="4677">
                <a:solidFill>
                  <a:schemeClr val="tx1">
                    <a:tint val="75000"/>
                  </a:schemeClr>
                </a:solidFill>
              </a:defRPr>
            </a:lvl1pPr>
            <a:lvl2pPr marL="1069162" indent="0">
              <a:buNone/>
              <a:defRPr sz="4209">
                <a:solidFill>
                  <a:schemeClr val="tx1">
                    <a:tint val="75000"/>
                  </a:schemeClr>
                </a:solidFill>
              </a:defRPr>
            </a:lvl2pPr>
            <a:lvl3pPr marL="2138324" indent="0">
              <a:buNone/>
              <a:defRPr sz="3742">
                <a:solidFill>
                  <a:schemeClr val="tx1">
                    <a:tint val="75000"/>
                  </a:schemeClr>
                </a:solidFill>
              </a:defRPr>
            </a:lvl3pPr>
            <a:lvl4pPr marL="3207487" indent="0">
              <a:buNone/>
              <a:defRPr sz="3274">
                <a:solidFill>
                  <a:schemeClr val="tx1">
                    <a:tint val="75000"/>
                  </a:schemeClr>
                </a:solidFill>
              </a:defRPr>
            </a:lvl4pPr>
            <a:lvl5pPr marL="4276649" indent="0">
              <a:buNone/>
              <a:defRPr sz="3274">
                <a:solidFill>
                  <a:schemeClr val="tx1">
                    <a:tint val="75000"/>
                  </a:schemeClr>
                </a:solidFill>
              </a:defRPr>
            </a:lvl5pPr>
            <a:lvl6pPr marL="5345811" indent="0">
              <a:buNone/>
              <a:defRPr sz="3274">
                <a:solidFill>
                  <a:schemeClr val="tx1">
                    <a:tint val="75000"/>
                  </a:schemeClr>
                </a:solidFill>
              </a:defRPr>
            </a:lvl6pPr>
            <a:lvl7pPr marL="6414973" indent="0">
              <a:buNone/>
              <a:defRPr sz="3274">
                <a:solidFill>
                  <a:schemeClr val="tx1">
                    <a:tint val="75000"/>
                  </a:schemeClr>
                </a:solidFill>
              </a:defRPr>
            </a:lvl7pPr>
            <a:lvl8pPr marL="7484135" indent="0">
              <a:buNone/>
              <a:defRPr sz="3274">
                <a:solidFill>
                  <a:schemeClr val="tx1">
                    <a:tint val="75000"/>
                  </a:schemeClr>
                </a:solidFill>
              </a:defRPr>
            </a:lvl8pPr>
            <a:lvl9pPr marL="8553298" indent="0">
              <a:buNone/>
              <a:defRPr sz="3274">
                <a:solidFill>
                  <a:schemeClr val="tx1">
                    <a:tint val="75000"/>
                  </a:schemeClr>
                </a:solidFill>
              </a:defRPr>
            </a:lvl9pPr>
          </a:lstStyle>
          <a:p>
            <a:pPr lvl="0"/>
            <a:r>
              <a:rPr lang="ja-JP" altLang="en-US" smtClean="0"/>
              <a:t>マスター テキストの書式設定</a:t>
            </a:r>
          </a:p>
        </p:txBody>
      </p:sp>
      <p:sp>
        <p:nvSpPr>
          <p:cNvPr id="4"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2016/10/12</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379259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1069181" y="7064219"/>
            <a:ext cx="9444434" cy="19980241"/>
          </a:xfrm>
        </p:spPr>
        <p:txBody>
          <a:bodyPr/>
          <a:lstStyle>
            <a:lvl1pPr>
              <a:defRPr sz="6548"/>
            </a:lvl1pPr>
            <a:lvl2pPr>
              <a:defRPr sz="5612"/>
            </a:lvl2pPr>
            <a:lvl3pPr>
              <a:defRPr sz="4677"/>
            </a:lvl3pPr>
            <a:lvl4pPr>
              <a:defRPr sz="4209"/>
            </a:lvl4pPr>
            <a:lvl5pPr>
              <a:defRPr sz="4209"/>
            </a:lvl5pPr>
            <a:lvl6pPr>
              <a:defRPr sz="4209"/>
            </a:lvl6pPr>
            <a:lvl7pPr>
              <a:defRPr sz="4209"/>
            </a:lvl7pPr>
            <a:lvl8pPr>
              <a:defRPr sz="4209"/>
            </a:lvl8pPr>
            <a:lvl9pPr>
              <a:defRPr sz="4209"/>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10870010" y="7064219"/>
            <a:ext cx="9444434" cy="19980241"/>
          </a:xfrm>
        </p:spPr>
        <p:txBody>
          <a:bodyPr/>
          <a:lstStyle>
            <a:lvl1pPr>
              <a:defRPr sz="6548"/>
            </a:lvl1pPr>
            <a:lvl2pPr>
              <a:defRPr sz="5612"/>
            </a:lvl2pPr>
            <a:lvl3pPr>
              <a:defRPr sz="4677"/>
            </a:lvl3pPr>
            <a:lvl4pPr>
              <a:defRPr sz="4209"/>
            </a:lvl4pPr>
            <a:lvl5pPr>
              <a:defRPr sz="4209"/>
            </a:lvl5pPr>
            <a:lvl6pPr>
              <a:defRPr sz="4209"/>
            </a:lvl6pPr>
            <a:lvl7pPr>
              <a:defRPr sz="4209"/>
            </a:lvl7pPr>
            <a:lvl8pPr>
              <a:defRPr sz="4209"/>
            </a:lvl8pPr>
            <a:lvl9pPr>
              <a:defRPr sz="4209"/>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2016/10/12</a:t>
            </a:fld>
            <a:endParaRPr kumimoji="1" lang="ja-JP" altLang="en-US"/>
          </a:p>
        </p:txBody>
      </p:sp>
      <p:sp>
        <p:nvSpPr>
          <p:cNvPr id="6" name="フッター プレースホルダ 4"/>
          <p:cNvSpPr>
            <a:spLocks noGrp="1"/>
          </p:cNvSpPr>
          <p:nvPr>
            <p:ph type="ftr" sz="quarter" idx="11"/>
          </p:nvPr>
        </p:nvSpPr>
        <p:spPr/>
        <p:txBody>
          <a:bodyPr/>
          <a:lstStyle>
            <a:lvl1pPr>
              <a:defRPr/>
            </a:lvl1pPr>
          </a:lstStyle>
          <a:p>
            <a:endParaRPr kumimoji="1" lang="ja-JP" altLang="en-US"/>
          </a:p>
        </p:txBody>
      </p:sp>
      <p:sp>
        <p:nvSpPr>
          <p:cNvPr id="7"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94585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1069181" y="6776884"/>
            <a:ext cx="9448148" cy="2824283"/>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1069181" y="9601167"/>
            <a:ext cx="9448148" cy="17443290"/>
          </a:xfrm>
        </p:spPr>
        <p:txBody>
          <a:bodyPr/>
          <a:lstStyle>
            <a:lvl1pPr>
              <a:defRPr sz="5612"/>
            </a:lvl1pPr>
            <a:lvl2pPr>
              <a:defRPr sz="4677"/>
            </a:lvl2pPr>
            <a:lvl3pPr>
              <a:defRPr sz="4209"/>
            </a:lvl3pPr>
            <a:lvl4pPr>
              <a:defRPr sz="3742"/>
            </a:lvl4pPr>
            <a:lvl5pPr>
              <a:defRPr sz="3742"/>
            </a:lvl5pPr>
            <a:lvl6pPr>
              <a:defRPr sz="3742"/>
            </a:lvl6pPr>
            <a:lvl7pPr>
              <a:defRPr sz="3742"/>
            </a:lvl7pPr>
            <a:lvl8pPr>
              <a:defRPr sz="3742"/>
            </a:lvl8pPr>
            <a:lvl9pPr>
              <a:defRPr sz="3742"/>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10862586" y="6776884"/>
            <a:ext cx="9451859" cy="2824283"/>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10862586" y="9601167"/>
            <a:ext cx="9451859" cy="17443290"/>
          </a:xfrm>
        </p:spPr>
        <p:txBody>
          <a:bodyPr/>
          <a:lstStyle>
            <a:lvl1pPr>
              <a:defRPr sz="5612"/>
            </a:lvl1pPr>
            <a:lvl2pPr>
              <a:defRPr sz="4677"/>
            </a:lvl2pPr>
            <a:lvl3pPr>
              <a:defRPr sz="4209"/>
            </a:lvl3pPr>
            <a:lvl4pPr>
              <a:defRPr sz="3742"/>
            </a:lvl4pPr>
            <a:lvl5pPr>
              <a:defRPr sz="3742"/>
            </a:lvl5pPr>
            <a:lvl6pPr>
              <a:defRPr sz="3742"/>
            </a:lvl6pPr>
            <a:lvl7pPr>
              <a:defRPr sz="3742"/>
            </a:lvl7pPr>
            <a:lvl8pPr>
              <a:defRPr sz="3742"/>
            </a:lvl8pPr>
            <a:lvl9pPr>
              <a:defRPr sz="3742"/>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2016/10/12</a:t>
            </a:fld>
            <a:endParaRPr kumimoji="1" lang="ja-JP" altLang="en-US"/>
          </a:p>
        </p:txBody>
      </p:sp>
      <p:sp>
        <p:nvSpPr>
          <p:cNvPr id="8" name="フッター プレースホルダ 4"/>
          <p:cNvSpPr>
            <a:spLocks noGrp="1"/>
          </p:cNvSpPr>
          <p:nvPr>
            <p:ph type="ftr" sz="quarter" idx="11"/>
          </p:nvPr>
        </p:nvSpPr>
        <p:spPr/>
        <p:txBody>
          <a:bodyPr/>
          <a:lstStyle>
            <a:lvl1pPr>
              <a:defRPr/>
            </a:lvl1pPr>
          </a:lstStyle>
          <a:p>
            <a:endParaRPr kumimoji="1" lang="ja-JP" altLang="en-US"/>
          </a:p>
        </p:txBody>
      </p:sp>
      <p:sp>
        <p:nvSpPr>
          <p:cNvPr id="9"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143606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2016/10/12</a:t>
            </a:fld>
            <a:endParaRPr kumimoji="1" lang="ja-JP" altLang="en-US"/>
          </a:p>
        </p:txBody>
      </p:sp>
      <p:sp>
        <p:nvSpPr>
          <p:cNvPr id="4" name="フッター プレースホルダ 4"/>
          <p:cNvSpPr>
            <a:spLocks noGrp="1"/>
          </p:cNvSpPr>
          <p:nvPr>
            <p:ph type="ftr" sz="quarter" idx="11"/>
          </p:nvPr>
        </p:nvSpPr>
        <p:spPr/>
        <p:txBody>
          <a:bodyPr/>
          <a:lstStyle>
            <a:lvl1pPr>
              <a:defRPr/>
            </a:lvl1pPr>
          </a:lstStyle>
          <a:p>
            <a:endParaRPr kumimoji="1" lang="ja-JP" altLang="en-US"/>
          </a:p>
        </p:txBody>
      </p:sp>
      <p:sp>
        <p:nvSpPr>
          <p:cNvPr id="5"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43819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2016/10/12</a:t>
            </a:fld>
            <a:endParaRPr kumimoji="1" lang="ja-JP" altLang="en-US"/>
          </a:p>
        </p:txBody>
      </p:sp>
      <p:sp>
        <p:nvSpPr>
          <p:cNvPr id="3" name="フッター プレースホルダ 4"/>
          <p:cNvSpPr>
            <a:spLocks noGrp="1"/>
          </p:cNvSpPr>
          <p:nvPr>
            <p:ph type="ftr" sz="quarter" idx="11"/>
          </p:nvPr>
        </p:nvSpPr>
        <p:spPr/>
        <p:txBody>
          <a:bodyPr/>
          <a:lstStyle>
            <a:lvl1pPr>
              <a:defRPr/>
            </a:lvl1pPr>
          </a:lstStyle>
          <a:p>
            <a:endParaRPr kumimoji="1" lang="ja-JP" altLang="en-US"/>
          </a:p>
        </p:txBody>
      </p:sp>
      <p:sp>
        <p:nvSpPr>
          <p:cNvPr id="4"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118575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183" y="1205402"/>
            <a:ext cx="7035065" cy="5129967"/>
          </a:xfrm>
        </p:spPr>
        <p:txBody>
          <a:bodyPr anchor="b"/>
          <a:lstStyle>
            <a:lvl1pPr algn="l">
              <a:defRPr sz="4677"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8360404" y="1205404"/>
            <a:ext cx="11954040" cy="25839056"/>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1069183" y="6335371"/>
            <a:ext cx="7035065" cy="20709089"/>
          </a:xfrm>
        </p:spPr>
        <p:txBody>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ja-JP" altLang="en-US" smtClean="0"/>
              <a:t>マスター テキストの書式設定</a:t>
            </a:r>
          </a:p>
        </p:txBody>
      </p:sp>
      <p:sp>
        <p:nvSpPr>
          <p:cNvPr id="5"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2016/10/12</a:t>
            </a:fld>
            <a:endParaRPr kumimoji="1" lang="ja-JP" altLang="en-US"/>
          </a:p>
        </p:txBody>
      </p:sp>
      <p:sp>
        <p:nvSpPr>
          <p:cNvPr id="6" name="フッター プレースホルダ 4"/>
          <p:cNvSpPr>
            <a:spLocks noGrp="1"/>
          </p:cNvSpPr>
          <p:nvPr>
            <p:ph type="ftr" sz="quarter" idx="11"/>
          </p:nvPr>
        </p:nvSpPr>
        <p:spPr/>
        <p:txBody>
          <a:bodyPr/>
          <a:lstStyle>
            <a:lvl1pPr>
              <a:defRPr/>
            </a:lvl1pPr>
          </a:lstStyle>
          <a:p>
            <a:endParaRPr kumimoji="1" lang="ja-JP" altLang="en-US"/>
          </a:p>
        </p:txBody>
      </p:sp>
      <p:sp>
        <p:nvSpPr>
          <p:cNvPr id="7"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35567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340" y="21192649"/>
            <a:ext cx="12830175" cy="2501912"/>
          </a:xfrm>
        </p:spPr>
        <p:txBody>
          <a:bodyPr anchor="b"/>
          <a:lstStyle>
            <a:lvl1pPr algn="l">
              <a:defRPr sz="4677"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4191340" y="2705146"/>
            <a:ext cx="12830175" cy="18165128"/>
          </a:xfrm>
        </p:spPr>
        <p:txBody>
          <a:bodyPr rtlCol="0">
            <a:normAutofit/>
          </a:bodyPr>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pPr lvl="0"/>
            <a:r>
              <a:rPr lang="ja-JP" altLang="en-US" noProof="0" smtClean="0"/>
              <a:t>図を追加</a:t>
            </a:r>
          </a:p>
        </p:txBody>
      </p:sp>
      <p:sp>
        <p:nvSpPr>
          <p:cNvPr id="4" name="テキスト プレースホルダ 3"/>
          <p:cNvSpPr>
            <a:spLocks noGrp="1"/>
          </p:cNvSpPr>
          <p:nvPr>
            <p:ph type="body" sz="half" idx="2"/>
          </p:nvPr>
        </p:nvSpPr>
        <p:spPr>
          <a:xfrm>
            <a:off x="4191340" y="23694561"/>
            <a:ext cx="12830175" cy="3553130"/>
          </a:xfrm>
        </p:spPr>
        <p:txBody>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ja-JP" altLang="en-US" smtClean="0"/>
              <a:t>マスター テキストの書式設定</a:t>
            </a:r>
          </a:p>
        </p:txBody>
      </p:sp>
      <p:sp>
        <p:nvSpPr>
          <p:cNvPr id="5" name="日付プレースホルダ 3"/>
          <p:cNvSpPr>
            <a:spLocks noGrp="1"/>
          </p:cNvSpPr>
          <p:nvPr>
            <p:ph type="dt" sz="half" idx="10"/>
          </p:nvPr>
        </p:nvSpPr>
        <p:spPr/>
        <p:txBody>
          <a:bodyPr/>
          <a:lstStyle>
            <a:lvl1pPr>
              <a:defRPr/>
            </a:lvl1pPr>
          </a:lstStyle>
          <a:p>
            <a:fld id="{FF7A58FD-EF7A-4BF1-AE4A-3BD5BDDA2978}" type="datetimeFigureOut">
              <a:rPr kumimoji="1" lang="ja-JP" altLang="en-US" smtClean="0"/>
              <a:t>2016/10/12</a:t>
            </a:fld>
            <a:endParaRPr kumimoji="1" lang="ja-JP" altLang="en-US"/>
          </a:p>
        </p:txBody>
      </p:sp>
      <p:sp>
        <p:nvSpPr>
          <p:cNvPr id="6" name="フッター プレースホルダ 4"/>
          <p:cNvSpPr>
            <a:spLocks noGrp="1"/>
          </p:cNvSpPr>
          <p:nvPr>
            <p:ph type="ftr" sz="quarter" idx="11"/>
          </p:nvPr>
        </p:nvSpPr>
        <p:spPr/>
        <p:txBody>
          <a:bodyPr/>
          <a:lstStyle>
            <a:lvl1pPr>
              <a:defRPr/>
            </a:lvl1pPr>
          </a:lstStyle>
          <a:p>
            <a:endParaRPr kumimoji="1" lang="ja-JP" altLang="en-US"/>
          </a:p>
        </p:txBody>
      </p:sp>
      <p:sp>
        <p:nvSpPr>
          <p:cNvPr id="7" name="スライド番号プレースホルダ 5"/>
          <p:cNvSpPr>
            <a:spLocks noGrp="1"/>
          </p:cNvSpPr>
          <p:nvPr>
            <p:ph type="sldNum" sz="quarter" idx="12"/>
          </p:nvPr>
        </p:nvSpPr>
        <p:spPr/>
        <p:txBody>
          <a:bodyPr/>
          <a:lstStyle>
            <a:lvl1pPr>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427355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1069181" y="1212412"/>
            <a:ext cx="19245263" cy="504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テキスト プレースホルダ 2"/>
          <p:cNvSpPr>
            <a:spLocks noGrp="1"/>
          </p:cNvSpPr>
          <p:nvPr>
            <p:ph type="body" idx="1"/>
          </p:nvPr>
        </p:nvSpPr>
        <p:spPr bwMode="auto">
          <a:xfrm>
            <a:off x="1069181" y="7064219"/>
            <a:ext cx="19245263" cy="199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1069181" y="28060639"/>
            <a:ext cx="4989513" cy="1611875"/>
          </a:xfrm>
          <a:prstGeom prst="rect">
            <a:avLst/>
          </a:prstGeom>
        </p:spPr>
        <p:txBody>
          <a:bodyPr vert="horz" wrap="square" lIns="91440" tIns="45720" rIns="91440" bIns="45720" numCol="1" anchor="ctr" anchorCtr="0" compatLnSpc="1">
            <a:prstTxWarp prst="textNoShape">
              <a:avLst/>
            </a:prstTxWarp>
          </a:bodyPr>
          <a:lstStyle>
            <a:lvl1pPr>
              <a:defRPr sz="2806">
                <a:solidFill>
                  <a:srgbClr val="898989"/>
                </a:solidFill>
                <a:latin typeface="Calibri" panose="020F0502020204030204" pitchFamily="34" charset="0"/>
              </a:defRPr>
            </a:lvl1pPr>
          </a:lstStyle>
          <a:p>
            <a:fld id="{FF7A58FD-EF7A-4BF1-AE4A-3BD5BDDA2978}" type="datetimeFigureOut">
              <a:rPr kumimoji="1" lang="ja-JP" altLang="en-US" smtClean="0"/>
              <a:t>2016/10/12</a:t>
            </a:fld>
            <a:endParaRPr kumimoji="1" lang="ja-JP" altLang="en-US"/>
          </a:p>
        </p:txBody>
      </p:sp>
      <p:sp>
        <p:nvSpPr>
          <p:cNvPr id="5" name="フッター プレースホルダ 4"/>
          <p:cNvSpPr>
            <a:spLocks noGrp="1"/>
          </p:cNvSpPr>
          <p:nvPr>
            <p:ph type="ftr" sz="quarter" idx="3"/>
          </p:nvPr>
        </p:nvSpPr>
        <p:spPr>
          <a:xfrm>
            <a:off x="7306072" y="28060639"/>
            <a:ext cx="6771481" cy="1611875"/>
          </a:xfrm>
          <a:prstGeom prst="rect">
            <a:avLst/>
          </a:prstGeom>
        </p:spPr>
        <p:txBody>
          <a:bodyPr vert="horz" lIns="91440" tIns="45720" rIns="91440" bIns="45720" rtlCol="0" anchor="ctr"/>
          <a:lstStyle>
            <a:lvl1pPr algn="ctr" fontAlgn="auto">
              <a:spcBef>
                <a:spcPts val="0"/>
              </a:spcBef>
              <a:spcAft>
                <a:spcPts val="0"/>
              </a:spcAft>
              <a:defRPr sz="2806">
                <a:solidFill>
                  <a:schemeClr val="tx1">
                    <a:tint val="75000"/>
                  </a:schemeClr>
                </a:solidFill>
                <a:latin typeface="+mn-lt"/>
                <a:ea typeface="+mn-ea"/>
                <a:cs typeface="+mn-cs"/>
              </a:defRPr>
            </a:lvl1pPr>
          </a:lstStyle>
          <a:p>
            <a:endParaRPr kumimoji="1" lang="ja-JP" altLang="en-US"/>
          </a:p>
        </p:txBody>
      </p:sp>
      <p:sp>
        <p:nvSpPr>
          <p:cNvPr id="6" name="スライド番号プレースホルダ 5"/>
          <p:cNvSpPr>
            <a:spLocks noGrp="1"/>
          </p:cNvSpPr>
          <p:nvPr>
            <p:ph type="sldNum" sz="quarter" idx="4"/>
          </p:nvPr>
        </p:nvSpPr>
        <p:spPr>
          <a:xfrm>
            <a:off x="15324931" y="28060639"/>
            <a:ext cx="4989513" cy="1611875"/>
          </a:xfrm>
          <a:prstGeom prst="rect">
            <a:avLst/>
          </a:prstGeom>
        </p:spPr>
        <p:txBody>
          <a:bodyPr vert="horz" wrap="square" lIns="91440" tIns="45720" rIns="91440" bIns="45720" numCol="1" anchor="ctr" anchorCtr="0" compatLnSpc="1">
            <a:prstTxWarp prst="textNoShape">
              <a:avLst/>
            </a:prstTxWarp>
          </a:bodyPr>
          <a:lstStyle>
            <a:lvl1pPr algn="r">
              <a:defRPr sz="2806">
                <a:solidFill>
                  <a:srgbClr val="898989"/>
                </a:solidFill>
                <a:latin typeface="Calibri" panose="020F0502020204030204" pitchFamily="34" charset="0"/>
              </a:defRPr>
            </a:lvl1pPr>
          </a:lstStyle>
          <a:p>
            <a:fld id="{351E837C-DC4B-4F58-8CC3-A9D2EB43D4E0}" type="slidenum">
              <a:rPr kumimoji="1" lang="ja-JP" altLang="en-US" smtClean="0"/>
              <a:t>‹#›</a:t>
            </a:fld>
            <a:endParaRPr kumimoji="1" lang="ja-JP" altLang="en-US"/>
          </a:p>
        </p:txBody>
      </p:sp>
    </p:spTree>
    <p:extLst>
      <p:ext uri="{BB962C8B-B14F-4D97-AF65-F5344CB8AC3E}">
        <p14:creationId xmlns:p14="http://schemas.microsoft.com/office/powerpoint/2010/main" val="2934118678"/>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ctr" defTabSz="1069162" rtl="0" eaLnBrk="1" fontAlgn="base" hangingPunct="1">
        <a:spcBef>
          <a:spcPct val="0"/>
        </a:spcBef>
        <a:spcAft>
          <a:spcPct val="0"/>
        </a:spcAft>
        <a:defRPr kumimoji="1" sz="10289" kern="1200">
          <a:solidFill>
            <a:schemeClr val="tx1"/>
          </a:solidFill>
          <a:latin typeface="+mj-lt"/>
          <a:ea typeface="+mj-ea"/>
          <a:cs typeface="ＭＳ Ｐゴシック" charset="-128"/>
        </a:defRPr>
      </a:lvl1pPr>
      <a:lvl2pPr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2pPr>
      <a:lvl3pPr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3pPr>
      <a:lvl4pPr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4pPr>
      <a:lvl5pPr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5pPr>
      <a:lvl6pPr marL="1069162"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6pPr>
      <a:lvl7pPr marL="2138324"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7pPr>
      <a:lvl8pPr marL="3207487"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8pPr>
      <a:lvl9pPr marL="4276649" algn="ctr" defTabSz="1069162" rtl="0" eaLnBrk="1" fontAlgn="base" hangingPunct="1">
        <a:spcBef>
          <a:spcPct val="0"/>
        </a:spcBef>
        <a:spcAft>
          <a:spcPct val="0"/>
        </a:spcAft>
        <a:defRPr kumimoji="1" sz="10289">
          <a:solidFill>
            <a:schemeClr val="tx1"/>
          </a:solidFill>
          <a:latin typeface="Calibri" charset="0"/>
          <a:ea typeface="ＭＳ Ｐゴシック" charset="-128"/>
          <a:cs typeface="ＭＳ Ｐゴシック" charset="-128"/>
        </a:defRPr>
      </a:lvl9pPr>
    </p:titleStyle>
    <p:bodyStyle>
      <a:lvl1pPr marL="801872" indent="-801872" algn="l" defTabSz="1069162" rtl="0" eaLnBrk="1" fontAlgn="base" hangingPunct="1">
        <a:spcBef>
          <a:spcPct val="20000"/>
        </a:spcBef>
        <a:spcAft>
          <a:spcPct val="0"/>
        </a:spcAft>
        <a:buFont typeface="Arial" panose="020B0604020202020204" pitchFamily="34" charset="0"/>
        <a:buChar char="•"/>
        <a:defRPr kumimoji="1" sz="7483" kern="1200">
          <a:solidFill>
            <a:schemeClr val="tx1"/>
          </a:solidFill>
          <a:latin typeface="+mn-lt"/>
          <a:ea typeface="+mn-ea"/>
          <a:cs typeface="ＭＳ Ｐゴシック" charset="-128"/>
        </a:defRPr>
      </a:lvl1pPr>
      <a:lvl2pPr marL="1737389" indent="-668226" algn="l" defTabSz="1069162" rtl="0" eaLnBrk="1" fontAlgn="base" hangingPunct="1">
        <a:spcBef>
          <a:spcPct val="20000"/>
        </a:spcBef>
        <a:spcAft>
          <a:spcPct val="0"/>
        </a:spcAft>
        <a:buFont typeface="Arial" panose="020B0604020202020204" pitchFamily="34" charset="0"/>
        <a:buChar char="–"/>
        <a:defRPr kumimoji="1" sz="6548" kern="1200">
          <a:solidFill>
            <a:schemeClr val="tx1"/>
          </a:solidFill>
          <a:latin typeface="+mn-lt"/>
          <a:ea typeface="+mn-ea"/>
          <a:cs typeface="+mn-cs"/>
        </a:defRPr>
      </a:lvl2pPr>
      <a:lvl3pPr marL="2672906" indent="-534581" algn="l" defTabSz="1069162" rtl="0" eaLnBrk="1" fontAlgn="base" hangingPunct="1">
        <a:spcBef>
          <a:spcPct val="20000"/>
        </a:spcBef>
        <a:spcAft>
          <a:spcPct val="0"/>
        </a:spcAft>
        <a:buFont typeface="Arial" panose="020B0604020202020204" pitchFamily="34" charset="0"/>
        <a:buChar char="•"/>
        <a:defRPr kumimoji="1" sz="5612" kern="1200">
          <a:solidFill>
            <a:schemeClr val="tx1"/>
          </a:solidFill>
          <a:latin typeface="+mn-lt"/>
          <a:ea typeface="+mn-ea"/>
          <a:cs typeface="+mn-cs"/>
        </a:defRPr>
      </a:lvl3pPr>
      <a:lvl4pPr marL="3742068" indent="-534581" algn="l" defTabSz="1069162" rtl="0" eaLnBrk="1" fontAlgn="base" hangingPunct="1">
        <a:spcBef>
          <a:spcPct val="20000"/>
        </a:spcBef>
        <a:spcAft>
          <a:spcPct val="0"/>
        </a:spcAft>
        <a:buFont typeface="Arial" panose="020B0604020202020204" pitchFamily="34" charset="0"/>
        <a:buChar char="–"/>
        <a:defRPr kumimoji="1" sz="4677" kern="1200">
          <a:solidFill>
            <a:schemeClr val="tx1"/>
          </a:solidFill>
          <a:latin typeface="+mn-lt"/>
          <a:ea typeface="+mn-ea"/>
          <a:cs typeface="+mn-cs"/>
        </a:defRPr>
      </a:lvl4pPr>
      <a:lvl5pPr marL="4811230" indent="-534581" algn="l" defTabSz="1069162" rtl="0" eaLnBrk="1" fontAlgn="base" hangingPunct="1">
        <a:spcBef>
          <a:spcPct val="20000"/>
        </a:spcBef>
        <a:spcAft>
          <a:spcPct val="0"/>
        </a:spcAft>
        <a:buFont typeface="Arial" panose="020B0604020202020204" pitchFamily="34" charset="0"/>
        <a:buChar char="»"/>
        <a:defRPr kumimoji="1" sz="4677" kern="1200">
          <a:solidFill>
            <a:schemeClr val="tx1"/>
          </a:solidFill>
          <a:latin typeface="+mn-lt"/>
          <a:ea typeface="+mn-ea"/>
          <a:cs typeface="+mn-cs"/>
        </a:defRPr>
      </a:lvl5pPr>
      <a:lvl6pPr marL="5880392" indent="-534581" algn="l" defTabSz="1069162" rtl="0" eaLnBrk="1" latinLnBrk="0" hangingPunct="1">
        <a:spcBef>
          <a:spcPct val="20000"/>
        </a:spcBef>
        <a:buFont typeface="Arial"/>
        <a:buChar char="•"/>
        <a:defRPr kumimoji="1" sz="4677" kern="1200">
          <a:solidFill>
            <a:schemeClr val="tx1"/>
          </a:solidFill>
          <a:latin typeface="+mn-lt"/>
          <a:ea typeface="+mn-ea"/>
          <a:cs typeface="+mn-cs"/>
        </a:defRPr>
      </a:lvl6pPr>
      <a:lvl7pPr marL="6949554" indent="-534581" algn="l" defTabSz="1069162" rtl="0" eaLnBrk="1" latinLnBrk="0" hangingPunct="1">
        <a:spcBef>
          <a:spcPct val="20000"/>
        </a:spcBef>
        <a:buFont typeface="Arial"/>
        <a:buChar char="•"/>
        <a:defRPr kumimoji="1" sz="4677" kern="1200">
          <a:solidFill>
            <a:schemeClr val="tx1"/>
          </a:solidFill>
          <a:latin typeface="+mn-lt"/>
          <a:ea typeface="+mn-ea"/>
          <a:cs typeface="+mn-cs"/>
        </a:defRPr>
      </a:lvl7pPr>
      <a:lvl8pPr marL="8018717" indent="-534581" algn="l" defTabSz="1069162" rtl="0" eaLnBrk="1" latinLnBrk="0" hangingPunct="1">
        <a:spcBef>
          <a:spcPct val="20000"/>
        </a:spcBef>
        <a:buFont typeface="Arial"/>
        <a:buChar char="•"/>
        <a:defRPr kumimoji="1" sz="4677" kern="1200">
          <a:solidFill>
            <a:schemeClr val="tx1"/>
          </a:solidFill>
          <a:latin typeface="+mn-lt"/>
          <a:ea typeface="+mn-ea"/>
          <a:cs typeface="+mn-cs"/>
        </a:defRPr>
      </a:lvl8pPr>
      <a:lvl9pPr marL="9087879" indent="-534581" algn="l" defTabSz="1069162" rtl="0" eaLnBrk="1" latinLnBrk="0" hangingPunct="1">
        <a:spcBef>
          <a:spcPct val="20000"/>
        </a:spcBef>
        <a:buFont typeface="Arial"/>
        <a:buChar char="•"/>
        <a:defRPr kumimoji="1" sz="4677" kern="1200">
          <a:solidFill>
            <a:schemeClr val="tx1"/>
          </a:solidFill>
          <a:latin typeface="+mn-lt"/>
          <a:ea typeface="+mn-ea"/>
          <a:cs typeface="+mn-cs"/>
        </a:defRPr>
      </a:lvl9pPr>
    </p:bodyStyle>
    <p:otherStyle>
      <a:defPPr>
        <a:defRPr lang="ja-JP"/>
      </a:defPPr>
      <a:lvl1pPr marL="0" algn="l" defTabSz="1069162" rtl="0" eaLnBrk="1" latinLnBrk="0" hangingPunct="1">
        <a:defRPr kumimoji="1" sz="4209" kern="1200">
          <a:solidFill>
            <a:schemeClr val="tx1"/>
          </a:solidFill>
          <a:latin typeface="+mn-lt"/>
          <a:ea typeface="+mn-ea"/>
          <a:cs typeface="+mn-cs"/>
        </a:defRPr>
      </a:lvl1pPr>
      <a:lvl2pPr marL="1069162" algn="l" defTabSz="1069162" rtl="0" eaLnBrk="1" latinLnBrk="0" hangingPunct="1">
        <a:defRPr kumimoji="1" sz="4209" kern="1200">
          <a:solidFill>
            <a:schemeClr val="tx1"/>
          </a:solidFill>
          <a:latin typeface="+mn-lt"/>
          <a:ea typeface="+mn-ea"/>
          <a:cs typeface="+mn-cs"/>
        </a:defRPr>
      </a:lvl2pPr>
      <a:lvl3pPr marL="2138324" algn="l" defTabSz="1069162" rtl="0" eaLnBrk="1" latinLnBrk="0" hangingPunct="1">
        <a:defRPr kumimoji="1" sz="4209" kern="1200">
          <a:solidFill>
            <a:schemeClr val="tx1"/>
          </a:solidFill>
          <a:latin typeface="+mn-lt"/>
          <a:ea typeface="+mn-ea"/>
          <a:cs typeface="+mn-cs"/>
        </a:defRPr>
      </a:lvl3pPr>
      <a:lvl4pPr marL="3207487" algn="l" defTabSz="1069162" rtl="0" eaLnBrk="1" latinLnBrk="0" hangingPunct="1">
        <a:defRPr kumimoji="1" sz="4209" kern="1200">
          <a:solidFill>
            <a:schemeClr val="tx1"/>
          </a:solidFill>
          <a:latin typeface="+mn-lt"/>
          <a:ea typeface="+mn-ea"/>
          <a:cs typeface="+mn-cs"/>
        </a:defRPr>
      </a:lvl4pPr>
      <a:lvl5pPr marL="4276649" algn="l" defTabSz="1069162" rtl="0" eaLnBrk="1" latinLnBrk="0" hangingPunct="1">
        <a:defRPr kumimoji="1" sz="4209" kern="1200">
          <a:solidFill>
            <a:schemeClr val="tx1"/>
          </a:solidFill>
          <a:latin typeface="+mn-lt"/>
          <a:ea typeface="+mn-ea"/>
          <a:cs typeface="+mn-cs"/>
        </a:defRPr>
      </a:lvl5pPr>
      <a:lvl6pPr marL="5345811" algn="l" defTabSz="1069162" rtl="0" eaLnBrk="1" latinLnBrk="0" hangingPunct="1">
        <a:defRPr kumimoji="1" sz="4209" kern="1200">
          <a:solidFill>
            <a:schemeClr val="tx1"/>
          </a:solidFill>
          <a:latin typeface="+mn-lt"/>
          <a:ea typeface="+mn-ea"/>
          <a:cs typeface="+mn-cs"/>
        </a:defRPr>
      </a:lvl6pPr>
      <a:lvl7pPr marL="6414973" algn="l" defTabSz="1069162" rtl="0" eaLnBrk="1" latinLnBrk="0" hangingPunct="1">
        <a:defRPr kumimoji="1" sz="4209" kern="1200">
          <a:solidFill>
            <a:schemeClr val="tx1"/>
          </a:solidFill>
          <a:latin typeface="+mn-lt"/>
          <a:ea typeface="+mn-ea"/>
          <a:cs typeface="+mn-cs"/>
        </a:defRPr>
      </a:lvl7pPr>
      <a:lvl8pPr marL="7484135" algn="l" defTabSz="1069162" rtl="0" eaLnBrk="1" latinLnBrk="0" hangingPunct="1">
        <a:defRPr kumimoji="1" sz="4209" kern="1200">
          <a:solidFill>
            <a:schemeClr val="tx1"/>
          </a:solidFill>
          <a:latin typeface="+mn-lt"/>
          <a:ea typeface="+mn-ea"/>
          <a:cs typeface="+mn-cs"/>
        </a:defRPr>
      </a:lvl8pPr>
      <a:lvl9pPr marL="8553298" algn="l" defTabSz="1069162" rtl="0" eaLnBrk="1" latinLnBrk="0" hangingPunct="1">
        <a:defRPr kumimoji="1"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2.jpg"/><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chart" Target="../charts/chart4.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56000"/>
          </a:schemeClr>
        </a:solidFill>
        <a:effectLst/>
      </p:bgPr>
    </p:bg>
    <p:spTree>
      <p:nvGrpSpPr>
        <p:cNvPr id="1" name=""/>
        <p:cNvGrpSpPr/>
        <p:nvPr/>
      </p:nvGrpSpPr>
      <p:grpSpPr>
        <a:xfrm>
          <a:off x="0" y="0"/>
          <a:ext cx="0" cy="0"/>
          <a:chOff x="0" y="0"/>
          <a:chExt cx="0" cy="0"/>
        </a:xfrm>
      </p:grpSpPr>
      <p:sp>
        <p:nvSpPr>
          <p:cNvPr id="12" name="正方形/長方形 11"/>
          <p:cNvSpPr/>
          <p:nvPr/>
        </p:nvSpPr>
        <p:spPr>
          <a:xfrm>
            <a:off x="-212755" y="0"/>
            <a:ext cx="21383624" cy="30275213"/>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495301" y="707143"/>
            <a:ext cx="19776908" cy="1060730"/>
          </a:xfrm>
        </p:spPr>
        <p:txBody>
          <a:bodyPr>
            <a:noAutofit/>
          </a:bodyPr>
          <a:lstStyle/>
          <a:p>
            <a:r>
              <a:rPr lang="ja-JP" altLang="en-US" sz="7200" dirty="0" smtClean="0"/>
              <a:t>ニコニコ</a:t>
            </a:r>
            <a:r>
              <a:rPr lang="ja-JP" altLang="en-US" sz="7200" dirty="0"/>
              <a:t>動画のカテゴリ合算毎時</a:t>
            </a:r>
            <a:r>
              <a:rPr lang="ja-JP" altLang="en-US" sz="7200" dirty="0" smtClean="0"/>
              <a:t>総合ランキング</a:t>
            </a:r>
            <a:r>
              <a:rPr lang="ja-JP" altLang="en-US" sz="7200" dirty="0"/>
              <a:t>の順位と</a:t>
            </a:r>
            <a:r>
              <a:rPr lang="en-US" altLang="ja-JP" sz="7200" dirty="0" smtClean="0"/>
              <a:t>Twitter</a:t>
            </a:r>
            <a:r>
              <a:rPr lang="ja-JP" altLang="en-US" sz="7200" dirty="0"/>
              <a:t>のツイート数の相関性</a:t>
            </a:r>
            <a:endParaRPr kumimoji="1" lang="ja-JP" altLang="en-US" sz="7200" dirty="0"/>
          </a:p>
        </p:txBody>
      </p:sp>
      <p:sp>
        <p:nvSpPr>
          <p:cNvPr id="3" name="サブタイトル 2"/>
          <p:cNvSpPr>
            <a:spLocks noGrp="1"/>
          </p:cNvSpPr>
          <p:nvPr>
            <p:ph type="subTitle" idx="1"/>
          </p:nvPr>
        </p:nvSpPr>
        <p:spPr>
          <a:xfrm>
            <a:off x="4698993" y="2493836"/>
            <a:ext cx="15859125" cy="1125521"/>
          </a:xfrm>
        </p:spPr>
        <p:txBody>
          <a:bodyPr/>
          <a:lstStyle/>
          <a:p>
            <a:r>
              <a:rPr kumimoji="1" lang="en-US" altLang="ja-JP" sz="6000" dirty="0" smtClean="0">
                <a:solidFill>
                  <a:schemeClr val="tx1"/>
                </a:solidFill>
                <a:latin typeface="+mj-ea"/>
                <a:ea typeface="+mj-ea"/>
              </a:rPr>
              <a:t>PM</a:t>
            </a:r>
            <a:r>
              <a:rPr kumimoji="1" lang="ja-JP" altLang="en-US" sz="6000" dirty="0" smtClean="0">
                <a:solidFill>
                  <a:schemeClr val="tx1"/>
                </a:solidFill>
                <a:latin typeface="+mj-ea"/>
                <a:ea typeface="+mj-ea"/>
              </a:rPr>
              <a:t>コース　矢吹研究室　</a:t>
            </a:r>
            <a:r>
              <a:rPr kumimoji="1" lang="en-US" altLang="ja-JP" sz="6000" dirty="0" smtClean="0">
                <a:solidFill>
                  <a:schemeClr val="tx1"/>
                </a:solidFill>
                <a:latin typeface="+mj-ea"/>
                <a:ea typeface="+mj-ea"/>
              </a:rPr>
              <a:t>1342073  </a:t>
            </a:r>
            <a:r>
              <a:rPr kumimoji="1" lang="ja-JP" altLang="en-US" sz="6000" dirty="0" smtClean="0">
                <a:solidFill>
                  <a:schemeClr val="tx1"/>
                </a:solidFill>
                <a:latin typeface="+mj-ea"/>
                <a:ea typeface="+mj-ea"/>
              </a:rPr>
              <a:t>杉山喜彦</a:t>
            </a:r>
            <a:endParaRPr kumimoji="1" lang="ja-JP" altLang="en-US" sz="6000" dirty="0">
              <a:solidFill>
                <a:schemeClr val="tx1"/>
              </a:solidFill>
              <a:latin typeface="+mj-ea"/>
              <a:ea typeface="+mj-ea"/>
            </a:endParaRPr>
          </a:p>
        </p:txBody>
      </p:sp>
      <p:sp>
        <p:nvSpPr>
          <p:cNvPr id="32" name="正方形/長方形 31"/>
          <p:cNvSpPr/>
          <p:nvPr/>
        </p:nvSpPr>
        <p:spPr>
          <a:xfrm>
            <a:off x="778319" y="4345320"/>
            <a:ext cx="19493891" cy="10814035"/>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noAutofit/>
          </a:bodyPr>
          <a:lstStyle/>
          <a:p>
            <a:endParaRPr lang="ja-JP" altLang="en-US" sz="5801" dirty="0"/>
          </a:p>
        </p:txBody>
      </p:sp>
      <p:sp>
        <p:nvSpPr>
          <p:cNvPr id="33" name="角丸四角形 32"/>
          <p:cNvSpPr/>
          <p:nvPr/>
        </p:nvSpPr>
        <p:spPr>
          <a:xfrm>
            <a:off x="1491486" y="3125165"/>
            <a:ext cx="2978850" cy="1220154"/>
          </a:xfrm>
          <a:prstGeom prst="round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5801" dirty="0"/>
              <a:t>背景</a:t>
            </a:r>
          </a:p>
        </p:txBody>
      </p:sp>
      <p:sp>
        <p:nvSpPr>
          <p:cNvPr id="41" name="正方形/長方形 40"/>
          <p:cNvSpPr/>
          <p:nvPr/>
        </p:nvSpPr>
        <p:spPr>
          <a:xfrm>
            <a:off x="778319" y="16694795"/>
            <a:ext cx="8428248" cy="2089355"/>
          </a:xfrm>
          <a:prstGeom prst="rect">
            <a:avLst/>
          </a:prstGeom>
        </p:spPr>
        <p:style>
          <a:lnRef idx="2">
            <a:schemeClr val="accent1"/>
          </a:lnRef>
          <a:fillRef idx="1">
            <a:schemeClr val="lt1"/>
          </a:fillRef>
          <a:effectRef idx="0">
            <a:schemeClr val="accent1"/>
          </a:effectRef>
          <a:fontRef idx="minor">
            <a:schemeClr val="dk1"/>
          </a:fontRef>
        </p:style>
        <p:txBody>
          <a:bodyPr rtlCol="0" anchor="ctr" anchorCtr="0"/>
          <a:lstStyle/>
          <a:p>
            <a:r>
              <a:rPr lang="ja-JP" altLang="en-US" sz="4000" dirty="0"/>
              <a:t>ニコニコ動画のカテゴリ合算毎時総合ランキングの順位と</a:t>
            </a:r>
            <a:r>
              <a:rPr lang="en-US" altLang="ja-JP" sz="4000" dirty="0" smtClean="0"/>
              <a:t>Twitter</a:t>
            </a:r>
            <a:r>
              <a:rPr lang="ja-JP" altLang="en-US" sz="4000" dirty="0"/>
              <a:t>のツイート数との相関性があるかを調べる．</a:t>
            </a:r>
          </a:p>
        </p:txBody>
      </p:sp>
      <p:sp>
        <p:nvSpPr>
          <p:cNvPr id="42" name="角丸四角形 41"/>
          <p:cNvSpPr/>
          <p:nvPr/>
        </p:nvSpPr>
        <p:spPr>
          <a:xfrm>
            <a:off x="973806" y="15458977"/>
            <a:ext cx="2978850" cy="1220154"/>
          </a:xfrm>
          <a:prstGeom prst="round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5801" dirty="0"/>
              <a:t>目的</a:t>
            </a:r>
          </a:p>
        </p:txBody>
      </p:sp>
      <p:sp>
        <p:nvSpPr>
          <p:cNvPr id="43" name="正方形/長方形 42"/>
          <p:cNvSpPr/>
          <p:nvPr/>
        </p:nvSpPr>
        <p:spPr>
          <a:xfrm>
            <a:off x="778320" y="20319590"/>
            <a:ext cx="9700737" cy="911910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endParaRPr lang="en-US" altLang="ja-JP" sz="5801" dirty="0"/>
          </a:p>
        </p:txBody>
      </p:sp>
      <p:sp>
        <p:nvSpPr>
          <p:cNvPr id="44" name="正方形/長方形 43"/>
          <p:cNvSpPr/>
          <p:nvPr/>
        </p:nvSpPr>
        <p:spPr>
          <a:xfrm>
            <a:off x="10955781" y="16569581"/>
            <a:ext cx="9316428" cy="3087899"/>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ja-JP" altLang="en-US" sz="4000" dirty="0"/>
              <a:t>ニコニコ動画のカテゴリ合算毎時</a:t>
            </a:r>
            <a:r>
              <a:rPr lang="ja-JP" altLang="en-US" sz="4000" dirty="0" smtClean="0"/>
              <a:t>総合ランキング</a:t>
            </a:r>
            <a:r>
              <a:rPr lang="ja-JP" altLang="en-US" sz="4000" dirty="0"/>
              <a:t>から</a:t>
            </a:r>
            <a:r>
              <a:rPr lang="en-US" altLang="ja-JP" sz="4000" dirty="0"/>
              <a:t>1</a:t>
            </a:r>
            <a:r>
              <a:rPr lang="ja-JP" altLang="en-US" sz="4000" dirty="0"/>
              <a:t>時間毎の再生数を記録することができた．</a:t>
            </a:r>
            <a:r>
              <a:rPr lang="en-US" altLang="ja-JP" sz="4000" dirty="0"/>
              <a:t>Twitter</a:t>
            </a:r>
            <a:r>
              <a:rPr lang="ja-JP" altLang="en-US" sz="4000" dirty="0"/>
              <a:t>のツイート数を収集する</a:t>
            </a:r>
            <a:r>
              <a:rPr lang="en-US" altLang="ja-JP" sz="4000" dirty="0"/>
              <a:t>API</a:t>
            </a:r>
            <a:r>
              <a:rPr lang="ja-JP" altLang="en-US" sz="4000" dirty="0"/>
              <a:t>が使用できるかを確認し，データを収集する．</a:t>
            </a:r>
            <a:endParaRPr lang="en-US" altLang="ja-JP" sz="4000" dirty="0"/>
          </a:p>
        </p:txBody>
      </p:sp>
      <p:sp>
        <p:nvSpPr>
          <p:cNvPr id="45" name="角丸四角形 44"/>
          <p:cNvSpPr/>
          <p:nvPr/>
        </p:nvSpPr>
        <p:spPr>
          <a:xfrm>
            <a:off x="10955781" y="15518769"/>
            <a:ext cx="5969642" cy="1029013"/>
          </a:xfrm>
          <a:prstGeom prst="round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5801" dirty="0"/>
              <a:t>現在の進歩状況</a:t>
            </a:r>
          </a:p>
        </p:txBody>
      </p:sp>
      <p:sp>
        <p:nvSpPr>
          <p:cNvPr id="46" name="正方形/長方形 45"/>
          <p:cNvSpPr/>
          <p:nvPr/>
        </p:nvSpPr>
        <p:spPr>
          <a:xfrm>
            <a:off x="10979022" y="21053507"/>
            <a:ext cx="9407088" cy="8385184"/>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914491" indent="-914491">
              <a:buFont typeface="+mj-lt"/>
              <a:buAutoNum type="arabicPeriod"/>
            </a:pPr>
            <a:r>
              <a:rPr lang="ja-JP" altLang="en-US" sz="4000" dirty="0"/>
              <a:t>ニコニコ動画のランキングの</a:t>
            </a:r>
            <a:r>
              <a:rPr lang="en-US" altLang="ja-JP" sz="4000" dirty="0"/>
              <a:t>101</a:t>
            </a:r>
            <a:r>
              <a:rPr lang="ja-JP" altLang="en-US" sz="4000" dirty="0"/>
              <a:t>位以下のデータを取ることができるかを確認する．</a:t>
            </a:r>
            <a:endParaRPr lang="en-US" altLang="ja-JP" sz="4000" dirty="0"/>
          </a:p>
          <a:p>
            <a:pPr marL="914491" indent="-914491">
              <a:buFont typeface="+mj-lt"/>
              <a:buAutoNum type="arabicPeriod"/>
            </a:pPr>
            <a:r>
              <a:rPr lang="en-US" altLang="ja-JP" sz="4000" dirty="0" smtClean="0"/>
              <a:t>Twitter</a:t>
            </a:r>
            <a:r>
              <a:rPr lang="ja-JP" altLang="en-US" sz="4000" dirty="0"/>
              <a:t>のツイート数を収集する</a:t>
            </a:r>
            <a:r>
              <a:rPr lang="en-US" altLang="ja-JP" sz="4000" dirty="0"/>
              <a:t>API</a:t>
            </a:r>
            <a:r>
              <a:rPr lang="ja-JP" altLang="en-US" sz="4000" dirty="0"/>
              <a:t>の使用ができるかを確認する．</a:t>
            </a:r>
            <a:endParaRPr lang="en-US" altLang="ja-JP" sz="4000" dirty="0"/>
          </a:p>
          <a:p>
            <a:pPr marL="914491" indent="-914491">
              <a:buFont typeface="+mj-lt"/>
              <a:buAutoNum type="arabicPeriod"/>
            </a:pPr>
            <a:r>
              <a:rPr lang="ja-JP" altLang="en-US" sz="4000" dirty="0"/>
              <a:t>データの収集を行い①，②，③，④の４種類のグラフをそれぞれ</a:t>
            </a:r>
            <a:r>
              <a:rPr lang="en-US" altLang="ja-JP" sz="4000" dirty="0"/>
              <a:t>100</a:t>
            </a:r>
            <a:r>
              <a:rPr lang="ja-JP" altLang="en-US" sz="4000" dirty="0"/>
              <a:t>以上作成して比較を行う．</a:t>
            </a:r>
            <a:endParaRPr lang="en-US" altLang="ja-JP" sz="4000" dirty="0"/>
          </a:p>
          <a:p>
            <a:pPr marL="914491" indent="-914491">
              <a:buFont typeface="+mj-lt"/>
              <a:buAutoNum type="arabicPeriod"/>
            </a:pPr>
            <a:r>
              <a:rPr lang="ja-JP" altLang="en-US" sz="4000" dirty="0"/>
              <a:t>この分析結果からニコニコ動画のランキングの順位と</a:t>
            </a:r>
            <a:r>
              <a:rPr lang="en-US" altLang="ja-JP" sz="4000" dirty="0" smtClean="0"/>
              <a:t>Twitter</a:t>
            </a:r>
            <a:r>
              <a:rPr lang="ja-JP" altLang="en-US" sz="4000" dirty="0"/>
              <a:t>のツイート数との間に，相関性があるかないかを判断する．</a:t>
            </a:r>
          </a:p>
        </p:txBody>
      </p:sp>
      <p:sp>
        <p:nvSpPr>
          <p:cNvPr id="47" name="角丸四角形 46"/>
          <p:cNvSpPr/>
          <p:nvPr/>
        </p:nvSpPr>
        <p:spPr>
          <a:xfrm>
            <a:off x="10979022" y="19833353"/>
            <a:ext cx="4603878" cy="1220154"/>
          </a:xfrm>
          <a:prstGeom prst="round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5801" dirty="0"/>
              <a:t>今後の計画</a:t>
            </a:r>
          </a:p>
        </p:txBody>
      </p:sp>
      <p:sp>
        <p:nvSpPr>
          <p:cNvPr id="48" name="角丸四角形 47"/>
          <p:cNvSpPr/>
          <p:nvPr/>
        </p:nvSpPr>
        <p:spPr>
          <a:xfrm>
            <a:off x="880960" y="20506339"/>
            <a:ext cx="4340010" cy="240924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ja-JP" altLang="en-US" sz="3600" dirty="0"/>
              <a:t>ニコニコ動画のランキングの</a:t>
            </a:r>
            <a:r>
              <a:rPr lang="en-US" altLang="ja-JP" sz="3600" dirty="0"/>
              <a:t>1</a:t>
            </a:r>
            <a:r>
              <a:rPr lang="ja-JP" altLang="en-US" sz="3600" dirty="0"/>
              <a:t>位から</a:t>
            </a:r>
            <a:r>
              <a:rPr lang="en-US" altLang="ja-JP" sz="3600" dirty="0"/>
              <a:t>100</a:t>
            </a:r>
            <a:r>
              <a:rPr lang="ja-JP" altLang="en-US" sz="3600" dirty="0"/>
              <a:t>位までの動画の再生数を抜き出す</a:t>
            </a:r>
          </a:p>
        </p:txBody>
      </p:sp>
      <p:sp>
        <p:nvSpPr>
          <p:cNvPr id="51" name="角丸四角形 50"/>
          <p:cNvSpPr/>
          <p:nvPr/>
        </p:nvSpPr>
        <p:spPr>
          <a:xfrm>
            <a:off x="5546536" y="20506339"/>
            <a:ext cx="4561856" cy="242059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3600" dirty="0" smtClean="0"/>
              <a:t>Twitter</a:t>
            </a:r>
            <a:r>
              <a:rPr lang="ja-JP" altLang="en-US" sz="3600" dirty="0"/>
              <a:t>で動画の名前をツイート検索し，１時間毎にツイート数を抜き出す</a:t>
            </a:r>
          </a:p>
        </p:txBody>
      </p:sp>
      <p:sp>
        <p:nvSpPr>
          <p:cNvPr id="52" name="角丸四角形 51"/>
          <p:cNvSpPr/>
          <p:nvPr/>
        </p:nvSpPr>
        <p:spPr>
          <a:xfrm>
            <a:off x="1028341" y="27409356"/>
            <a:ext cx="9239310" cy="180673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ja-JP" altLang="en-US" sz="3600" dirty="0"/>
              <a:t>ニコニコ動画のランキングと</a:t>
            </a:r>
            <a:r>
              <a:rPr lang="en-US" altLang="ja-JP" sz="3600" dirty="0" smtClean="0"/>
              <a:t>Twitter</a:t>
            </a:r>
            <a:r>
              <a:rPr lang="ja-JP" altLang="en-US" sz="3600" dirty="0"/>
              <a:t>のツイート数との相関性があるか</a:t>
            </a:r>
            <a:endParaRPr lang="en-US" altLang="ja-JP" sz="3600" dirty="0"/>
          </a:p>
        </p:txBody>
      </p:sp>
      <p:sp>
        <p:nvSpPr>
          <p:cNvPr id="55" name="角丸四角形 54"/>
          <p:cNvSpPr/>
          <p:nvPr/>
        </p:nvSpPr>
        <p:spPr>
          <a:xfrm>
            <a:off x="889690" y="19079333"/>
            <a:ext cx="3249820" cy="1220154"/>
          </a:xfrm>
          <a:prstGeom prst="round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5801" dirty="0"/>
              <a:t>研究方法</a:t>
            </a:r>
          </a:p>
        </p:txBody>
      </p:sp>
      <p:sp>
        <p:nvSpPr>
          <p:cNvPr id="57" name="角丸四角形 56"/>
          <p:cNvSpPr/>
          <p:nvPr/>
        </p:nvSpPr>
        <p:spPr>
          <a:xfrm>
            <a:off x="1028341" y="4640502"/>
            <a:ext cx="19070380" cy="1356467"/>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54" tIns="45727" rIns="91454" bIns="45727" numCol="1" spcCol="0" rtlCol="0" fromWordArt="0" anchor="t" anchorCtr="0" forceAA="0" compatLnSpc="1">
            <a:prstTxWarp prst="textNoShape">
              <a:avLst/>
            </a:prstTxWarp>
            <a:noAutofit/>
          </a:bodyPr>
          <a:lstStyle/>
          <a:p>
            <a:r>
              <a:rPr lang="ja-JP" altLang="en-US" sz="4000" dirty="0" smtClean="0"/>
              <a:t>ニコニコ動画にあるカテゴリ合算毎時総合ランキングの順位を上げる</a:t>
            </a:r>
            <a:r>
              <a:rPr lang="ja-JP" altLang="en-US" sz="4000" dirty="0"/>
              <a:t>ために投稿者</a:t>
            </a:r>
            <a:r>
              <a:rPr lang="ja-JP" altLang="en-US" sz="4000" dirty="0" smtClean="0"/>
              <a:t>が</a:t>
            </a:r>
            <a:endParaRPr lang="en-US" altLang="ja-JP" sz="4000" dirty="0" smtClean="0"/>
          </a:p>
          <a:p>
            <a:r>
              <a:rPr lang="ja-JP" altLang="en-US" sz="4000" dirty="0" smtClean="0"/>
              <a:t>動画</a:t>
            </a:r>
            <a:r>
              <a:rPr lang="ja-JP" altLang="en-US" sz="4000" dirty="0"/>
              <a:t>の説明欄</a:t>
            </a:r>
            <a:r>
              <a:rPr lang="ja-JP" altLang="en-US" sz="4000" dirty="0" smtClean="0"/>
              <a:t>に</a:t>
            </a:r>
            <a:r>
              <a:rPr lang="ja-JP" altLang="en-US" sz="4000" dirty="0"/>
              <a:t>自身</a:t>
            </a:r>
            <a:r>
              <a:rPr lang="ja-JP" altLang="en-US" sz="4000" dirty="0" smtClean="0"/>
              <a:t>の</a:t>
            </a:r>
            <a:r>
              <a:rPr lang="en-US" altLang="ja-JP" sz="4000" dirty="0"/>
              <a:t>Twitter </a:t>
            </a:r>
            <a:r>
              <a:rPr lang="ja-JP" altLang="en-US" sz="4000" dirty="0" smtClean="0"/>
              <a:t>へ</a:t>
            </a:r>
            <a:r>
              <a:rPr lang="ja-JP" altLang="en-US" sz="4000" dirty="0"/>
              <a:t>行くことができるリンクが貼られて</a:t>
            </a:r>
            <a:r>
              <a:rPr lang="ja-JP" altLang="en-US" sz="4000" dirty="0" smtClean="0"/>
              <a:t>いた．</a:t>
            </a:r>
            <a:endParaRPr lang="en-US" altLang="ja-JP" sz="4000" dirty="0"/>
          </a:p>
        </p:txBody>
      </p:sp>
      <p:sp>
        <p:nvSpPr>
          <p:cNvPr id="10" name="角丸四角形 9"/>
          <p:cNvSpPr/>
          <p:nvPr/>
        </p:nvSpPr>
        <p:spPr>
          <a:xfrm>
            <a:off x="1028341" y="13503687"/>
            <a:ext cx="18908297" cy="1550755"/>
          </a:xfrm>
          <a:prstGeom prst="roundRect">
            <a:avLst/>
          </a:prstGeom>
        </p:spPr>
        <p:style>
          <a:lnRef idx="2">
            <a:schemeClr val="accent3"/>
          </a:lnRef>
          <a:fillRef idx="1">
            <a:schemeClr val="lt1"/>
          </a:fillRef>
          <a:effectRef idx="0">
            <a:schemeClr val="accent3"/>
          </a:effectRef>
          <a:fontRef idx="minor">
            <a:schemeClr val="dk1"/>
          </a:fontRef>
        </p:style>
        <p:txBody>
          <a:bodyPr rtlCol="0" anchor="t" anchorCtr="0"/>
          <a:lstStyle/>
          <a:p>
            <a:r>
              <a:rPr lang="ja-JP" altLang="en-US" sz="4000" dirty="0" smtClean="0"/>
              <a:t>私</a:t>
            </a:r>
            <a:r>
              <a:rPr lang="ja-JP" altLang="en-US" sz="4000" dirty="0"/>
              <a:t>はニコニコ動画のカテゴリ合算毎時総合ランキングと</a:t>
            </a:r>
            <a:r>
              <a:rPr lang="en-US" altLang="ja-JP" sz="4000" dirty="0" smtClean="0"/>
              <a:t>Twitter</a:t>
            </a:r>
            <a:r>
              <a:rPr lang="ja-JP" altLang="en-US" sz="4000" dirty="0"/>
              <a:t>のツイート数には相関性があると考えた．</a:t>
            </a:r>
            <a:endParaRPr kumimoji="1" lang="ja-JP" altLang="en-US" sz="4000" dirty="0"/>
          </a:p>
        </p:txBody>
      </p:sp>
      <p:sp>
        <p:nvSpPr>
          <p:cNvPr id="7" name="角丸四角形 6"/>
          <p:cNvSpPr/>
          <p:nvPr/>
        </p:nvSpPr>
        <p:spPr>
          <a:xfrm>
            <a:off x="12670971" y="6217431"/>
            <a:ext cx="6894352" cy="958180"/>
          </a:xfrm>
          <a:prstGeom prst="roundRect">
            <a:avLst/>
          </a:prstGeo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t" anchorCtr="0"/>
          <a:lstStyle/>
          <a:p>
            <a:r>
              <a:rPr kumimoji="1" lang="ja-JP" altLang="en-US" sz="4000" dirty="0" smtClean="0"/>
              <a:t>この欄に</a:t>
            </a:r>
            <a:r>
              <a:rPr lang="ja-JP" altLang="en-US" sz="4000" dirty="0"/>
              <a:t>リンク</a:t>
            </a:r>
            <a:r>
              <a:rPr kumimoji="1" lang="ja-JP" altLang="en-US" sz="4000" dirty="0" smtClean="0"/>
              <a:t>があります．</a:t>
            </a:r>
            <a:endParaRPr kumimoji="1" lang="ja-JP" altLang="en-US" sz="4000" dirty="0"/>
          </a:p>
        </p:txBody>
      </p:sp>
      <p:graphicFrame>
        <p:nvGraphicFramePr>
          <p:cNvPr id="37" name="グラフ 36"/>
          <p:cNvGraphicFramePr>
            <a:graphicFrameLocks/>
          </p:cNvGraphicFramePr>
          <p:nvPr>
            <p:extLst>
              <p:ext uri="{D42A27DB-BD31-4B8C-83A1-F6EECF244321}">
                <p14:modId xmlns:p14="http://schemas.microsoft.com/office/powerpoint/2010/main" val="3623433031"/>
              </p:ext>
            </p:extLst>
          </p:nvPr>
        </p:nvGraphicFramePr>
        <p:xfrm>
          <a:off x="1028341" y="23214334"/>
          <a:ext cx="3769050" cy="19759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8" name="グラフ 37"/>
          <p:cNvGraphicFramePr>
            <a:graphicFrameLocks/>
          </p:cNvGraphicFramePr>
          <p:nvPr>
            <p:extLst>
              <p:ext uri="{D42A27DB-BD31-4B8C-83A1-F6EECF244321}">
                <p14:modId xmlns:p14="http://schemas.microsoft.com/office/powerpoint/2010/main" val="2494084094"/>
              </p:ext>
            </p:extLst>
          </p:nvPr>
        </p:nvGraphicFramePr>
        <p:xfrm>
          <a:off x="1155113" y="25025916"/>
          <a:ext cx="3961474" cy="23208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9" name="グラフ 38"/>
          <p:cNvGraphicFramePr>
            <a:graphicFrameLocks/>
          </p:cNvGraphicFramePr>
          <p:nvPr>
            <p:extLst>
              <p:ext uri="{D42A27DB-BD31-4B8C-83A1-F6EECF244321}">
                <p14:modId xmlns:p14="http://schemas.microsoft.com/office/powerpoint/2010/main" val="389276914"/>
              </p:ext>
            </p:extLst>
          </p:nvPr>
        </p:nvGraphicFramePr>
        <p:xfrm>
          <a:off x="6250421" y="22981114"/>
          <a:ext cx="3857971" cy="205466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グラフ 39"/>
          <p:cNvGraphicFramePr>
            <a:graphicFrameLocks/>
          </p:cNvGraphicFramePr>
          <p:nvPr>
            <p:extLst>
              <p:ext uri="{D42A27DB-BD31-4B8C-83A1-F6EECF244321}">
                <p14:modId xmlns:p14="http://schemas.microsoft.com/office/powerpoint/2010/main" val="2695405660"/>
              </p:ext>
            </p:extLst>
          </p:nvPr>
        </p:nvGraphicFramePr>
        <p:xfrm>
          <a:off x="6097518" y="25025916"/>
          <a:ext cx="4010874" cy="2357456"/>
        </p:xfrm>
        <a:graphic>
          <a:graphicData uri="http://schemas.openxmlformats.org/drawingml/2006/chart">
            <c:chart xmlns:c="http://schemas.openxmlformats.org/drawingml/2006/chart" xmlns:r="http://schemas.openxmlformats.org/officeDocument/2006/relationships" r:id="rId5"/>
          </a:graphicData>
        </a:graphic>
      </p:graphicFrame>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9971" y="6483813"/>
            <a:ext cx="5779435" cy="6666099"/>
          </a:xfrm>
          <a:prstGeom prst="rect">
            <a:avLst/>
          </a:prstGeom>
        </p:spPr>
      </p:pic>
      <p:pic>
        <p:nvPicPr>
          <p:cNvPr id="8" name="図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67651" y="7238152"/>
            <a:ext cx="9296695" cy="5945294"/>
          </a:xfrm>
          <a:prstGeom prst="rect">
            <a:avLst/>
          </a:prstGeom>
        </p:spPr>
      </p:pic>
      <p:cxnSp>
        <p:nvCxnSpPr>
          <p:cNvPr id="6" name="直線矢印コネクタ 5"/>
          <p:cNvCxnSpPr/>
          <p:nvPr/>
        </p:nvCxnSpPr>
        <p:spPr>
          <a:xfrm flipH="1">
            <a:off x="13173075" y="6938530"/>
            <a:ext cx="2037353" cy="11254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1205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テーマ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ーマ2" id="{6F9EBA26-69F1-4317-BBCB-21FFFE2458B2}" vid="{4A997A54-B57D-41B5-85CB-D10BAC124639}"/>
    </a:ext>
  </a:extLst>
</a:theme>
</file>

<file path=docProps/app.xml><?xml version="1.0" encoding="utf-8"?>
<Properties xmlns="http://schemas.openxmlformats.org/officeDocument/2006/extended-properties" xmlns:vt="http://schemas.openxmlformats.org/officeDocument/2006/docPropsVTypes">
  <Template>テーマ2</Template>
  <TotalTime>3810</TotalTime>
  <Words>320</Words>
  <Application>Microsoft Office PowerPoint</Application>
  <PresentationFormat>ユーザー設定</PresentationFormat>
  <Paragraphs>32</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ＭＳ Ｐゴシック</vt:lpstr>
      <vt:lpstr>Arial</vt:lpstr>
      <vt:lpstr>Calibri</vt:lpstr>
      <vt:lpstr>テーマ2</vt:lpstr>
      <vt:lpstr>ニコニコ動画のカテゴリ合算毎時総合ランキングの順位とTwitterのツイート数の相関性</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koike</dc:creator>
  <cp:lastModifiedBy>sugiyama</cp:lastModifiedBy>
  <cp:revision>94</cp:revision>
  <dcterms:created xsi:type="dcterms:W3CDTF">2014-12-16T10:11:28Z</dcterms:created>
  <dcterms:modified xsi:type="dcterms:W3CDTF">2016-10-12T09:19:30Z</dcterms:modified>
</cp:coreProperties>
</file>