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468" y="-111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39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39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30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54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31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58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55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28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64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6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0A59-9AA5-44B2-9C95-CD8BBDB4EB8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89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四角形吹き出し 38"/>
          <p:cNvSpPr/>
          <p:nvPr/>
        </p:nvSpPr>
        <p:spPr>
          <a:xfrm>
            <a:off x="2825841" y="1294670"/>
            <a:ext cx="3971200" cy="851683"/>
          </a:xfrm>
          <a:prstGeom prst="wedgeRectCallout">
            <a:avLst>
              <a:gd name="adj1" fmla="val -58464"/>
              <a:gd name="adj2" fmla="val -23959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 smtClean="0"/>
              <a:t>例：特徴</a:t>
            </a:r>
            <a:r>
              <a:rPr lang="ja-JP" altLang="en-US" sz="1600" dirty="0"/>
              <a:t>が社交的・現実的・人情家・</a:t>
            </a:r>
            <a:r>
              <a:rPr lang="ja-JP" altLang="en-US" sz="1600" dirty="0" smtClean="0"/>
              <a:t>規則</a:t>
            </a:r>
            <a:endParaRPr lang="en-US" altLang="ja-JP" sz="1600" dirty="0" smtClean="0"/>
          </a:p>
          <a:p>
            <a:r>
              <a:rPr lang="ja-JP" altLang="en-US" sz="1600" dirty="0" smtClean="0"/>
              <a:t>の場合</a:t>
            </a:r>
            <a:r>
              <a:rPr lang="en-US" altLang="ja-JP" sz="2400" b="1" u="sng" dirty="0" smtClean="0"/>
              <a:t>ESFJ</a:t>
            </a:r>
            <a:r>
              <a:rPr lang="ja-JP" altLang="en-US" sz="1600" dirty="0"/>
              <a:t>となる</a:t>
            </a:r>
          </a:p>
        </p:txBody>
      </p:sp>
      <p:sp>
        <p:nvSpPr>
          <p:cNvPr id="4" name="フローチャート: 代替処理 3"/>
          <p:cNvSpPr/>
          <p:nvPr/>
        </p:nvSpPr>
        <p:spPr>
          <a:xfrm>
            <a:off x="495400" y="18689"/>
            <a:ext cx="5871642" cy="762907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プロジェクトで発生するリスクの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/>
              <a:t>MBTI</a:t>
            </a:r>
            <a:r>
              <a:rPr lang="ja-JP" altLang="en-US" sz="2800" dirty="0"/>
              <a:t>を用いた事前予測</a:t>
            </a:r>
            <a:endParaRPr lang="en-US" altLang="ja-JP" sz="2800" dirty="0"/>
          </a:p>
        </p:txBody>
      </p:sp>
      <p:sp>
        <p:nvSpPr>
          <p:cNvPr id="5" name="サブタイトル 2"/>
          <p:cNvSpPr>
            <a:spLocks noGrp="1"/>
          </p:cNvSpPr>
          <p:nvPr>
            <p:ph type="subTitle" idx="1"/>
          </p:nvPr>
        </p:nvSpPr>
        <p:spPr>
          <a:xfrm>
            <a:off x="883213" y="782348"/>
            <a:ext cx="5106307" cy="295370"/>
          </a:xfrm>
        </p:spPr>
        <p:txBody>
          <a:bodyPr>
            <a:noAutofit/>
          </a:bodyPr>
          <a:lstStyle/>
          <a:p>
            <a:pPr algn="ctr"/>
            <a:r>
              <a:rPr lang="ja-JP" altLang="en-US" dirty="0"/>
              <a:t>　矢吹研究室</a:t>
            </a:r>
            <a:r>
              <a:rPr lang="ja-JP" altLang="en-US" dirty="0" smtClean="0"/>
              <a:t>　</a:t>
            </a:r>
            <a:r>
              <a:rPr lang="en-US" altLang="ja-JP" dirty="0"/>
              <a:t>4</a:t>
            </a:r>
            <a:r>
              <a:rPr lang="ja-JP" altLang="en-US" dirty="0" smtClean="0"/>
              <a:t>年</a:t>
            </a:r>
            <a:r>
              <a:rPr lang="ja-JP" altLang="en-US" dirty="0"/>
              <a:t>　</a:t>
            </a:r>
            <a:r>
              <a:rPr lang="en-US" altLang="ja-JP" dirty="0" smtClean="0"/>
              <a:t>1442085</a:t>
            </a:r>
            <a:r>
              <a:rPr lang="ja-JP" altLang="en-US" dirty="0"/>
              <a:t>　</a:t>
            </a:r>
            <a:r>
              <a:rPr lang="ja-JP" altLang="en-US" dirty="0" smtClean="0"/>
              <a:t>中村 真悟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82445" y="1072166"/>
            <a:ext cx="807474" cy="3810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背景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510435" y="4392534"/>
            <a:ext cx="1189144" cy="3810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研究方法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82445" y="7632590"/>
            <a:ext cx="1127596" cy="3810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進捗状況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78233" y="3511479"/>
            <a:ext cx="807474" cy="3810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目的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3481860" y="7632590"/>
            <a:ext cx="1455174" cy="3810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今後の計画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228738" y="1242052"/>
            <a:ext cx="2543011" cy="1518381"/>
            <a:chOff x="254000" y="1094473"/>
            <a:chExt cx="2341563" cy="1418592"/>
          </a:xfrm>
          <a:noFill/>
        </p:grpSpPr>
        <p:grpSp>
          <p:nvGrpSpPr>
            <p:cNvPr id="13" name="グループ化 12"/>
            <p:cNvGrpSpPr/>
            <p:nvPr/>
          </p:nvGrpSpPr>
          <p:grpSpPr>
            <a:xfrm>
              <a:off x="254000" y="1316171"/>
              <a:ext cx="2341563" cy="1196894"/>
              <a:chOff x="254000" y="1316171"/>
              <a:chExt cx="2341563" cy="1196894"/>
            </a:xfrm>
            <a:grpFill/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254000" y="1316171"/>
                <a:ext cx="2341563" cy="345059"/>
                <a:chOff x="254000" y="1029482"/>
                <a:chExt cx="2667000" cy="503491"/>
              </a:xfrm>
              <a:grpFill/>
            </p:grpSpPr>
            <p:sp>
              <p:nvSpPr>
                <p:cNvPr id="28" name="円/楕円 27"/>
                <p:cNvSpPr/>
                <p:nvPr/>
              </p:nvSpPr>
              <p:spPr>
                <a:xfrm>
                  <a:off x="254000" y="1098975"/>
                  <a:ext cx="1174750" cy="330200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内向</a:t>
                  </a:r>
                  <a:r>
                    <a:rPr lang="en-US" altLang="ja-JP" sz="1600" dirty="0"/>
                    <a:t>:I</a:t>
                  </a:r>
                  <a:endParaRPr lang="ja-JP" altLang="en-US" sz="1600" dirty="0"/>
                </a:p>
              </p:txBody>
            </p:sp>
            <p:sp>
              <p:nvSpPr>
                <p:cNvPr id="29" name="円/楕円 28"/>
                <p:cNvSpPr/>
                <p:nvPr/>
              </p:nvSpPr>
              <p:spPr>
                <a:xfrm>
                  <a:off x="1746250" y="1098975"/>
                  <a:ext cx="1174750" cy="330200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外向</a:t>
                  </a:r>
                  <a:r>
                    <a:rPr lang="en-US" altLang="ja-JP" sz="1600" dirty="0"/>
                    <a:t>:E</a:t>
                  </a:r>
                  <a:endParaRPr lang="ja-JP" altLang="en-US" sz="1600" dirty="0"/>
                </a:p>
              </p:txBody>
            </p:sp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1381125" y="1029482"/>
                  <a:ext cx="412750" cy="50349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or</a:t>
                  </a:r>
                  <a:endParaRPr lang="ja-JP" altLang="en-US" dirty="0"/>
                </a:p>
              </p:txBody>
            </p:sp>
          </p:grpSp>
          <p:grpSp>
            <p:nvGrpSpPr>
              <p:cNvPr id="16" name="グループ化 15"/>
              <p:cNvGrpSpPr/>
              <p:nvPr/>
            </p:nvGrpSpPr>
            <p:grpSpPr>
              <a:xfrm>
                <a:off x="254000" y="1584775"/>
                <a:ext cx="2341563" cy="345059"/>
                <a:chOff x="254000" y="955499"/>
                <a:chExt cx="2667000" cy="503489"/>
              </a:xfrm>
              <a:grpFill/>
            </p:grpSpPr>
            <p:sp>
              <p:nvSpPr>
                <p:cNvPr id="25" name="円/楕円 24"/>
                <p:cNvSpPr/>
                <p:nvPr/>
              </p:nvSpPr>
              <p:spPr>
                <a:xfrm>
                  <a:off x="254000" y="1038901"/>
                  <a:ext cx="1174750" cy="330200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感覚</a:t>
                  </a:r>
                  <a:r>
                    <a:rPr lang="en-US" altLang="ja-JP" sz="1600" dirty="0"/>
                    <a:t>:S</a:t>
                  </a:r>
                  <a:endParaRPr lang="ja-JP" altLang="en-US" sz="1600" dirty="0"/>
                </a:p>
              </p:txBody>
            </p:sp>
            <p:sp>
              <p:nvSpPr>
                <p:cNvPr id="26" name="円/楕円 25"/>
                <p:cNvSpPr/>
                <p:nvPr/>
              </p:nvSpPr>
              <p:spPr>
                <a:xfrm>
                  <a:off x="1746250" y="1038901"/>
                  <a:ext cx="1174750" cy="330200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直感</a:t>
                  </a:r>
                  <a:r>
                    <a:rPr lang="en-US" altLang="ja-JP" sz="1600" dirty="0"/>
                    <a:t>:N</a:t>
                  </a:r>
                  <a:endParaRPr lang="ja-JP" altLang="en-US" sz="1600" dirty="0"/>
                </a:p>
              </p:txBody>
            </p:sp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1381125" y="955499"/>
                  <a:ext cx="412750" cy="50348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or</a:t>
                  </a:r>
                  <a:endParaRPr lang="ja-JP" altLang="en-US" dirty="0"/>
                </a:p>
              </p:txBody>
            </p:sp>
          </p:grpSp>
          <p:grpSp>
            <p:nvGrpSpPr>
              <p:cNvPr id="17" name="グループ化 16"/>
              <p:cNvGrpSpPr/>
              <p:nvPr/>
            </p:nvGrpSpPr>
            <p:grpSpPr>
              <a:xfrm>
                <a:off x="254000" y="1886303"/>
                <a:ext cx="2341563" cy="345059"/>
                <a:chOff x="254000" y="954382"/>
                <a:chExt cx="2667000" cy="503494"/>
              </a:xfrm>
              <a:grpFill/>
            </p:grpSpPr>
            <p:sp>
              <p:nvSpPr>
                <p:cNvPr id="22" name="円/楕円 21"/>
                <p:cNvSpPr/>
                <p:nvPr/>
              </p:nvSpPr>
              <p:spPr>
                <a:xfrm>
                  <a:off x="254000" y="1023882"/>
                  <a:ext cx="1174750" cy="330201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思考</a:t>
                  </a:r>
                  <a:r>
                    <a:rPr lang="en-US" altLang="ja-JP" sz="1600" dirty="0"/>
                    <a:t>:T</a:t>
                  </a:r>
                  <a:endParaRPr lang="ja-JP" altLang="en-US" sz="1600" dirty="0"/>
                </a:p>
              </p:txBody>
            </p:sp>
            <p:sp>
              <p:nvSpPr>
                <p:cNvPr id="23" name="円/楕円 22"/>
                <p:cNvSpPr/>
                <p:nvPr/>
              </p:nvSpPr>
              <p:spPr>
                <a:xfrm>
                  <a:off x="1746250" y="1023882"/>
                  <a:ext cx="1174750" cy="330200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感情</a:t>
                  </a:r>
                  <a:r>
                    <a:rPr lang="en-US" altLang="ja-JP" sz="1600" dirty="0"/>
                    <a:t>:F</a:t>
                  </a:r>
                  <a:endParaRPr lang="ja-JP" altLang="en-US" sz="1600" dirty="0"/>
                </a:p>
              </p:txBody>
            </p:sp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1381125" y="954382"/>
                  <a:ext cx="412750" cy="50349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or</a:t>
                  </a:r>
                  <a:endParaRPr lang="ja-JP" altLang="en-US" dirty="0"/>
                </a:p>
              </p:txBody>
            </p:sp>
          </p:grpSp>
          <p:grpSp>
            <p:nvGrpSpPr>
              <p:cNvPr id="18" name="グループ化 17"/>
              <p:cNvGrpSpPr/>
              <p:nvPr/>
            </p:nvGrpSpPr>
            <p:grpSpPr>
              <a:xfrm>
                <a:off x="254000" y="2168006"/>
                <a:ext cx="2341563" cy="345059"/>
                <a:chOff x="254000" y="910436"/>
                <a:chExt cx="2667000" cy="503497"/>
              </a:xfrm>
              <a:grpFill/>
            </p:grpSpPr>
            <p:sp>
              <p:nvSpPr>
                <p:cNvPr id="19" name="円/楕円 18"/>
                <p:cNvSpPr/>
                <p:nvPr/>
              </p:nvSpPr>
              <p:spPr>
                <a:xfrm>
                  <a:off x="254000" y="993839"/>
                  <a:ext cx="1174750" cy="330199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規則</a:t>
                  </a:r>
                  <a:r>
                    <a:rPr lang="en-US" altLang="ja-JP" sz="1600" dirty="0"/>
                    <a:t>:J</a:t>
                  </a:r>
                  <a:endParaRPr lang="ja-JP" altLang="en-US" sz="1600" dirty="0"/>
                </a:p>
              </p:txBody>
            </p:sp>
            <p:sp>
              <p:nvSpPr>
                <p:cNvPr id="20" name="円/楕円 19"/>
                <p:cNvSpPr/>
                <p:nvPr/>
              </p:nvSpPr>
              <p:spPr>
                <a:xfrm>
                  <a:off x="1746250" y="993839"/>
                  <a:ext cx="1174750" cy="330199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柔軟</a:t>
                  </a:r>
                  <a:r>
                    <a:rPr lang="en-US" altLang="ja-JP" sz="1600" dirty="0"/>
                    <a:t>:P</a:t>
                  </a:r>
                  <a:endParaRPr lang="ja-JP" altLang="en-US" sz="1600" dirty="0"/>
                </a:p>
              </p:txBody>
            </p:sp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1381125" y="910436"/>
                  <a:ext cx="412750" cy="50349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or</a:t>
                  </a:r>
                  <a:endParaRPr lang="ja-JP" altLang="en-US" dirty="0"/>
                </a:p>
              </p:txBody>
            </p:sp>
          </p:grpSp>
        </p:grpSp>
        <p:sp>
          <p:nvSpPr>
            <p:cNvPr id="14" name="テキスト ボックス 13"/>
            <p:cNvSpPr txBox="1"/>
            <p:nvPr/>
          </p:nvSpPr>
          <p:spPr>
            <a:xfrm>
              <a:off x="706059" y="1094473"/>
              <a:ext cx="1444626" cy="3738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MBTI</a:t>
              </a:r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2960197" y="2222811"/>
            <a:ext cx="3344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リスクの</a:t>
            </a:r>
            <a:r>
              <a:rPr lang="ja-JP" altLang="en-US" sz="1600" b="1" u="sng" dirty="0"/>
              <a:t>事前予測</a:t>
            </a:r>
            <a:r>
              <a:rPr lang="ja-JP" altLang="en-US" sz="1600" b="1" dirty="0"/>
              <a:t>に活かせないか？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178233" y="4388710"/>
            <a:ext cx="2029235" cy="3810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想定される成果物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03909" y="3887023"/>
            <a:ext cx="5760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メンバの</a:t>
            </a:r>
            <a:r>
              <a:rPr lang="en-US" altLang="ja-JP" sz="1600" dirty="0"/>
              <a:t>MBTI</a:t>
            </a:r>
            <a:r>
              <a:rPr lang="ja-JP" altLang="en-US" sz="1600" dirty="0"/>
              <a:t>のタイプとプロジェクトのリスクの相関関係を調べる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9107" y="4794523"/>
            <a:ext cx="2824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MBTI</a:t>
            </a:r>
            <a:r>
              <a:rPr lang="ja-JP" altLang="en-US" sz="1600" dirty="0"/>
              <a:t>を用いたリスク予測リスト</a:t>
            </a:r>
            <a:endParaRPr lang="en-US" altLang="ja-JP" sz="1600" dirty="0"/>
          </a:p>
          <a:p>
            <a:pPr>
              <a:lnSpc>
                <a:spcPct val="150000"/>
              </a:lnSpc>
            </a:pPr>
            <a:r>
              <a:rPr lang="ja-JP" altLang="en-US" sz="1600" dirty="0"/>
              <a:t>イメージ</a:t>
            </a:r>
          </a:p>
        </p:txBody>
      </p:sp>
      <p:sp>
        <p:nvSpPr>
          <p:cNvPr id="37" name="下矢印 36"/>
          <p:cNvSpPr/>
          <p:nvPr/>
        </p:nvSpPr>
        <p:spPr>
          <a:xfrm>
            <a:off x="4036801" y="2587691"/>
            <a:ext cx="1443210" cy="1927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フローチャート: 代替処理 39"/>
          <p:cNvSpPr/>
          <p:nvPr/>
        </p:nvSpPr>
        <p:spPr>
          <a:xfrm>
            <a:off x="3557935" y="4838871"/>
            <a:ext cx="1622491" cy="795684"/>
          </a:xfrm>
          <a:prstGeom prst="flowChartAlternateProcess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t"/>
          <a:lstStyle/>
          <a:p>
            <a:r>
              <a:rPr lang="ja-JP" altLang="en-US" sz="1600" dirty="0"/>
              <a:t>グループワーク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42" name="フローチャート: 代替処理 41"/>
          <p:cNvSpPr/>
          <p:nvPr/>
        </p:nvSpPr>
        <p:spPr>
          <a:xfrm>
            <a:off x="3697658" y="5125847"/>
            <a:ext cx="1330192" cy="482950"/>
          </a:xfrm>
          <a:prstGeom prst="flowChartAlternateProcess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/>
              <a:t>性格検査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アンケート</a:t>
            </a:r>
          </a:p>
        </p:txBody>
      </p:sp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34259"/>
              </p:ext>
            </p:extLst>
          </p:nvPr>
        </p:nvGraphicFramePr>
        <p:xfrm>
          <a:off x="271015" y="5407890"/>
          <a:ext cx="2882684" cy="2087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225"/>
                <a:gridCol w="1614459"/>
              </a:tblGrid>
              <a:tr h="264532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 smtClean="0"/>
                        <a:t>タイプ</a:t>
                      </a:r>
                      <a:endParaRPr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 smtClean="0"/>
                        <a:t>想定されるリスク</a:t>
                      </a:r>
                      <a:endParaRPr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18"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 smtClean="0"/>
                        <a:t>ESTJ,ESFP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 smtClean="0"/>
                        <a:t>情報共有不足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1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ESTP,ISTP</a:t>
                      </a:r>
                      <a:endParaRPr lang="ja-JP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 smtClean="0"/>
                        <a:t>提出物の不備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18"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 smtClean="0"/>
                        <a:t>ESTP,ISFJ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納期遅れ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18"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 smtClean="0"/>
                        <a:t>ESTJ,INTP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作業の偏り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1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ESTJ,INTP,ENFP</a:t>
                      </a:r>
                      <a:endParaRPr lang="ja-JP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mtClean="0"/>
                        <a:t>業務報告の不備</a:t>
                      </a:r>
                      <a:endParaRPr lang="ja-JP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1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ESTJ,ESTP,ISFP</a:t>
                      </a:r>
                      <a:endParaRPr lang="ja-JP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作業の遅れ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フローチャート: 代替処理 51"/>
          <p:cNvSpPr/>
          <p:nvPr/>
        </p:nvSpPr>
        <p:spPr>
          <a:xfrm>
            <a:off x="3557935" y="5662061"/>
            <a:ext cx="3045962" cy="305142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/>
              <a:t>タイプとリスクの相関関係の分析</a:t>
            </a:r>
            <a:endParaRPr lang="en-US" altLang="ja-JP" sz="1600" dirty="0"/>
          </a:p>
        </p:txBody>
      </p:sp>
      <p:sp>
        <p:nvSpPr>
          <p:cNvPr id="53" name="フローチャート: 代替処理 52"/>
          <p:cNvSpPr/>
          <p:nvPr/>
        </p:nvSpPr>
        <p:spPr>
          <a:xfrm>
            <a:off x="3557935" y="6308927"/>
            <a:ext cx="3045962" cy="305142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/>
              <a:t>性格検査し、グループを決める</a:t>
            </a:r>
          </a:p>
        </p:txBody>
      </p:sp>
      <p:sp>
        <p:nvSpPr>
          <p:cNvPr id="54" name="四角形吹き出し 53"/>
          <p:cNvSpPr/>
          <p:nvPr/>
        </p:nvSpPr>
        <p:spPr>
          <a:xfrm>
            <a:off x="5226050" y="4876387"/>
            <a:ext cx="1562100" cy="729831"/>
          </a:xfrm>
          <a:prstGeom prst="wedgeRectCallout">
            <a:avLst>
              <a:gd name="adj1" fmla="val -52010"/>
              <a:gd name="adj2" fmla="val -31804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/>
              <a:t>PM</a:t>
            </a:r>
            <a:r>
              <a:rPr lang="ja-JP" altLang="en-US" sz="1400" dirty="0"/>
              <a:t>実験、演習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ja-JP" altLang="en-US" sz="1400" dirty="0" smtClean="0"/>
              <a:t>プログラミング言語</a:t>
            </a:r>
            <a:r>
              <a:rPr lang="ja-JP" altLang="en-US" sz="1400" dirty="0"/>
              <a:t>とプログラミング</a:t>
            </a:r>
          </a:p>
        </p:txBody>
      </p:sp>
      <p:sp>
        <p:nvSpPr>
          <p:cNvPr id="55" name="四角形吹き出し 54"/>
          <p:cNvSpPr/>
          <p:nvPr/>
        </p:nvSpPr>
        <p:spPr>
          <a:xfrm>
            <a:off x="5225984" y="6669912"/>
            <a:ext cx="1562166" cy="703251"/>
          </a:xfrm>
          <a:prstGeom prst="wedgeRectCallout">
            <a:avLst>
              <a:gd name="adj1" fmla="val -51954"/>
              <a:gd name="adj2" fmla="val -34069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/>
              <a:t>PM</a:t>
            </a:r>
            <a:r>
              <a:rPr lang="ja-JP" altLang="en-US" sz="1400" dirty="0"/>
              <a:t>実験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ja-JP" altLang="en-US" sz="1400" dirty="0"/>
              <a:t>データマイニング入門</a:t>
            </a:r>
          </a:p>
        </p:txBody>
      </p:sp>
      <p:sp>
        <p:nvSpPr>
          <p:cNvPr id="56" name="フローチャート: 代替処理 55"/>
          <p:cNvSpPr/>
          <p:nvPr/>
        </p:nvSpPr>
        <p:spPr>
          <a:xfrm>
            <a:off x="3573095" y="7234348"/>
            <a:ext cx="1611637" cy="305142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/>
              <a:t>仮説の実証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98977" y="8013590"/>
            <a:ext cx="31472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データマイニング入門と</a:t>
            </a:r>
            <a:r>
              <a:rPr lang="en-US" altLang="ja-JP" sz="1600" dirty="0"/>
              <a:t>PM</a:t>
            </a:r>
            <a:r>
              <a:rPr lang="ja-JP" altLang="en-US" sz="1600" dirty="0"/>
              <a:t>実験で性格検査を行う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仮説を元にグループを分ける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グループワーク後、アンケートを行う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そのデータを分析し仮説を実証する</a:t>
            </a:r>
            <a:endParaRPr lang="en-US" altLang="ja-JP" sz="16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04497" y="8007876"/>
            <a:ext cx="3022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PM</a:t>
            </a:r>
            <a:r>
              <a:rPr lang="ja-JP" altLang="en-US" sz="1600" dirty="0"/>
              <a:t>実験などのグループからデータを収集した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性格検査とアンケートの結果をアソシエーション分析した</a:t>
            </a:r>
            <a:endParaRPr lang="en-US" altLang="ja-JP" sz="1600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7876"/>
              </p:ext>
            </p:extLst>
          </p:nvPr>
        </p:nvGraphicFramePr>
        <p:xfrm>
          <a:off x="315773" y="9068268"/>
          <a:ext cx="2837926" cy="733425"/>
        </p:xfrm>
        <a:graphic>
          <a:graphicData uri="http://schemas.openxmlformats.org/drawingml/2006/table">
            <a:tbl>
              <a:tblPr/>
              <a:tblGrid>
                <a:gridCol w="310127"/>
                <a:gridCol w="311150"/>
                <a:gridCol w="266700"/>
                <a:gridCol w="196850"/>
                <a:gridCol w="450850"/>
                <a:gridCol w="546100"/>
                <a:gridCol w="450850"/>
                <a:gridCol w="305299"/>
              </a:tblGrid>
              <a:tr h="110183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lhs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rhs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support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confidence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lift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ESTJ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INTP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0.128205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2.294118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ESFP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ISFJ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0.102564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ESFP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ISFJ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0.102564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ESFJ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ESFP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0.179487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フローチャート: 代替処理 47"/>
          <p:cNvSpPr/>
          <p:nvPr/>
        </p:nvSpPr>
        <p:spPr>
          <a:xfrm>
            <a:off x="3557935" y="6641575"/>
            <a:ext cx="1622491" cy="569241"/>
          </a:xfrm>
          <a:prstGeom prst="flowChartAlternateProcess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t"/>
          <a:lstStyle/>
          <a:p>
            <a:r>
              <a:rPr lang="ja-JP" altLang="en-US" sz="1600" dirty="0"/>
              <a:t>グループワーク</a:t>
            </a:r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49" name="フローチャート: 代替処理 48"/>
          <p:cNvSpPr/>
          <p:nvPr/>
        </p:nvSpPr>
        <p:spPr>
          <a:xfrm>
            <a:off x="3704084" y="6906677"/>
            <a:ext cx="1330192" cy="282948"/>
          </a:xfrm>
          <a:prstGeom prst="flowChartAlternateProcess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 smtClean="0"/>
              <a:t>アンケート</a:t>
            </a:r>
            <a:endParaRPr lang="ja-JP" altLang="en-US" sz="1600" dirty="0"/>
          </a:p>
        </p:txBody>
      </p:sp>
      <p:sp>
        <p:nvSpPr>
          <p:cNvPr id="50" name="フローチャート: 代替処理 49"/>
          <p:cNvSpPr/>
          <p:nvPr/>
        </p:nvSpPr>
        <p:spPr>
          <a:xfrm>
            <a:off x="3557935" y="5994709"/>
            <a:ext cx="3064290" cy="286712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 smtClean="0"/>
              <a:t>結果から仮説を立てる</a:t>
            </a:r>
            <a:endParaRPr lang="ja-JP" alt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8739" y="2796278"/>
            <a:ext cx="6417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MBTI</a:t>
            </a:r>
            <a:r>
              <a:rPr lang="ja-JP" altLang="en-US" dirty="0"/>
              <a:t>のいずれかの</a:t>
            </a:r>
            <a:r>
              <a:rPr lang="en-US" altLang="ja-JP" dirty="0" smtClean="0"/>
              <a:t>16</a:t>
            </a:r>
            <a:r>
              <a:rPr lang="ja-JP" altLang="en-US" dirty="0" smtClean="0"/>
              <a:t>タイプに該当する性格の</a:t>
            </a:r>
            <a:r>
              <a:rPr lang="ja-JP" altLang="en-US" b="1" u="sng" dirty="0" smtClean="0"/>
              <a:t>相互</a:t>
            </a:r>
            <a:r>
              <a:rPr lang="ja-JP" altLang="en-US" b="1" u="sng" dirty="0"/>
              <a:t>作用が原因</a:t>
            </a:r>
            <a:r>
              <a:rPr lang="ja-JP" altLang="en-US" dirty="0" smtClean="0"/>
              <a:t>となって起きるリスクを</a:t>
            </a:r>
            <a:r>
              <a:rPr lang="ja-JP" altLang="en-US" dirty="0" smtClean="0"/>
              <a:t>予測</a:t>
            </a:r>
            <a:r>
              <a:rPr lang="ja-JP" altLang="en-US" dirty="0"/>
              <a:t>したい</a:t>
            </a:r>
          </a:p>
        </p:txBody>
      </p:sp>
    </p:spTree>
    <p:extLst>
      <p:ext uri="{BB962C8B-B14F-4D97-AF65-F5344CB8AC3E}">
        <p14:creationId xmlns:p14="http://schemas.microsoft.com/office/powerpoint/2010/main" val="32169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4249</TotalTime>
  <Words>262</Words>
  <Application>Microsoft Office PowerPoint</Application>
  <PresentationFormat>A4 210 x 297 mm</PresentationFormat>
  <Paragraphs>92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nakamura</dc:creator>
  <cp:lastModifiedBy>nakamura</cp:lastModifiedBy>
  <cp:revision>42</cp:revision>
  <cp:lastPrinted>2017-10-05T15:04:12Z</cp:lastPrinted>
  <dcterms:created xsi:type="dcterms:W3CDTF">2017-10-01T02:33:48Z</dcterms:created>
  <dcterms:modified xsi:type="dcterms:W3CDTF">2017-10-11T05:24:28Z</dcterms:modified>
</cp:coreProperties>
</file>