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88" r:id="rId2"/>
    <p:sldMasterId id="2147483917" r:id="rId3"/>
  </p:sldMasterIdLst>
  <p:sldIdLst>
    <p:sldId id="258" r:id="rId4"/>
  </p:sldIdLst>
  <p:sldSz cx="21386800" cy="30279975"/>
  <p:notesSz cx="6858000" cy="9144000"/>
  <p:defaultTextStyle>
    <a:defPPr>
      <a:defRPr lang="ja-JP"/>
    </a:defPPr>
    <a:lvl1pPr marL="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1pPr>
    <a:lvl2pPr marL="829359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2pPr>
    <a:lvl3pPr marL="165871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3pPr>
    <a:lvl4pPr marL="2488075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4pPr>
    <a:lvl5pPr marL="3317434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5pPr>
    <a:lvl6pPr marL="4146791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6pPr>
    <a:lvl7pPr marL="497615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7pPr>
    <a:lvl8pPr marL="5805507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8pPr>
    <a:lvl9pPr marL="663486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" d="100"/>
          <a:sy n="18" d="100"/>
        </p:scale>
        <p:origin x="456" y="130"/>
      </p:cViewPr>
      <p:guideLst>
        <p:guide orient="horz" pos="9537"/>
        <p:guide pos="6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350" y="4965112"/>
            <a:ext cx="16040100" cy="10541917"/>
          </a:xfrm>
        </p:spPr>
        <p:txBody>
          <a:bodyPr anchor="b">
            <a:normAutofit/>
          </a:bodyPr>
          <a:lstStyle>
            <a:lvl1pPr algn="ctr">
              <a:defRPr sz="105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>
            <a:normAutofit/>
          </a:bodyPr>
          <a:lstStyle>
            <a:lvl1pPr marL="0" indent="0" algn="ctr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 algn="ctr">
              <a:buNone/>
              <a:defRPr sz="4912"/>
            </a:lvl2pPr>
            <a:lvl3pPr marL="1604040" indent="0" algn="ctr">
              <a:buNone/>
              <a:defRPr sz="4210"/>
            </a:lvl3pPr>
            <a:lvl4pPr marL="2406061" indent="0" algn="ctr">
              <a:buNone/>
              <a:defRPr sz="3508"/>
            </a:lvl4pPr>
            <a:lvl5pPr marL="3208081" indent="0" algn="ctr">
              <a:buNone/>
              <a:defRPr sz="3508"/>
            </a:lvl5pPr>
            <a:lvl6pPr marL="4010101" indent="0" algn="ctr">
              <a:buNone/>
              <a:defRPr sz="3508"/>
            </a:lvl6pPr>
            <a:lvl7pPr marL="4812121" indent="0" algn="ctr">
              <a:buNone/>
              <a:defRPr sz="3508"/>
            </a:lvl7pPr>
            <a:lvl8pPr marL="5614142" indent="0" algn="ctr">
              <a:buNone/>
              <a:defRPr sz="3508"/>
            </a:lvl8pPr>
            <a:lvl9pPr marL="6416162" indent="0" algn="ctr">
              <a:buNone/>
              <a:defRPr sz="35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80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84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29" y="159109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3" y="1591100"/>
            <a:ext cx="13567251" cy="25660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5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350" y="4965112"/>
            <a:ext cx="16040100" cy="10541917"/>
          </a:xfrm>
        </p:spPr>
        <p:txBody>
          <a:bodyPr anchor="b">
            <a:normAutofit/>
          </a:bodyPr>
          <a:lstStyle>
            <a:lvl1pPr algn="ctr">
              <a:defRPr sz="105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>
            <a:normAutofit/>
          </a:bodyPr>
          <a:lstStyle>
            <a:lvl1pPr marL="0" indent="0" algn="ctr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 algn="ctr">
              <a:buNone/>
              <a:defRPr sz="4912"/>
            </a:lvl2pPr>
            <a:lvl3pPr marL="1604040" indent="0" algn="ctr">
              <a:buNone/>
              <a:defRPr sz="4210"/>
            </a:lvl3pPr>
            <a:lvl4pPr marL="2406061" indent="0" algn="ctr">
              <a:buNone/>
              <a:defRPr sz="3508"/>
            </a:lvl4pPr>
            <a:lvl5pPr marL="3208081" indent="0" algn="ctr">
              <a:buNone/>
              <a:defRPr sz="3508"/>
            </a:lvl5pPr>
            <a:lvl6pPr marL="4010101" indent="0" algn="ctr">
              <a:buNone/>
              <a:defRPr sz="3508"/>
            </a:lvl6pPr>
            <a:lvl7pPr marL="4812121" indent="0" algn="ctr">
              <a:buNone/>
              <a:defRPr sz="3508"/>
            </a:lvl7pPr>
            <a:lvl8pPr marL="5614142" indent="0" algn="ctr">
              <a:buNone/>
              <a:defRPr sz="3508"/>
            </a:lvl8pPr>
            <a:lvl9pPr marL="6416162" indent="0" algn="ctr">
              <a:buNone/>
              <a:defRPr sz="35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933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953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4" y="7560823"/>
            <a:ext cx="18446115" cy="12588875"/>
          </a:xfrm>
        </p:spPr>
        <p:txBody>
          <a:bodyPr anchor="b">
            <a:normAutofit/>
          </a:bodyPr>
          <a:lstStyle>
            <a:lvl1pPr>
              <a:defRPr sz="10525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4" y="20101142"/>
            <a:ext cx="18446115" cy="6623742"/>
          </a:xfrm>
        </p:spPr>
        <p:txBody>
          <a:bodyPr anchor="t">
            <a:normAutofit/>
          </a:bodyPr>
          <a:lstStyle>
            <a:lvl1pPr marL="0" indent="0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686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494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874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7425837"/>
            <a:ext cx="9044834" cy="36456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494" y="11071532"/>
            <a:ext cx="9044834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5839"/>
            <a:ext cx="9089392" cy="364568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71532"/>
            <a:ext cx="9089392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51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62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0157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7"/>
            <a:ext cx="6897243" cy="7065314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0"/>
            <a:ext cx="6897243" cy="1682221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82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2703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5"/>
            <a:ext cx="6897243" cy="7065328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3"/>
            <a:ext cx="6897243" cy="168222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9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277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29" y="159109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3" y="1591100"/>
            <a:ext cx="13567251" cy="25660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6341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350" y="4965112"/>
            <a:ext cx="16040100" cy="10541917"/>
          </a:xfrm>
        </p:spPr>
        <p:txBody>
          <a:bodyPr anchor="b">
            <a:normAutofit/>
          </a:bodyPr>
          <a:lstStyle>
            <a:lvl1pPr algn="ctr">
              <a:defRPr sz="105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>
            <a:normAutofit/>
          </a:bodyPr>
          <a:lstStyle>
            <a:lvl1pPr marL="0" indent="0" algn="ctr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 algn="ctr">
              <a:buNone/>
              <a:defRPr sz="4912"/>
            </a:lvl2pPr>
            <a:lvl3pPr marL="1604040" indent="0" algn="ctr">
              <a:buNone/>
              <a:defRPr sz="4210"/>
            </a:lvl3pPr>
            <a:lvl4pPr marL="2406061" indent="0" algn="ctr">
              <a:buNone/>
              <a:defRPr sz="3508"/>
            </a:lvl4pPr>
            <a:lvl5pPr marL="3208081" indent="0" algn="ctr">
              <a:buNone/>
              <a:defRPr sz="3508"/>
            </a:lvl5pPr>
            <a:lvl6pPr marL="4010101" indent="0" algn="ctr">
              <a:buNone/>
              <a:defRPr sz="3508"/>
            </a:lvl6pPr>
            <a:lvl7pPr marL="4812121" indent="0" algn="ctr">
              <a:buNone/>
              <a:defRPr sz="3508"/>
            </a:lvl7pPr>
            <a:lvl8pPr marL="5614142" indent="0" algn="ctr">
              <a:buNone/>
              <a:defRPr sz="3508"/>
            </a:lvl8pPr>
            <a:lvl9pPr marL="6416162" indent="0" algn="ctr">
              <a:buNone/>
              <a:defRPr sz="35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1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519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4" y="7560823"/>
            <a:ext cx="18446115" cy="12588875"/>
          </a:xfrm>
        </p:spPr>
        <p:txBody>
          <a:bodyPr anchor="b">
            <a:normAutofit/>
          </a:bodyPr>
          <a:lstStyle>
            <a:lvl1pPr>
              <a:defRPr sz="10525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4" y="20101142"/>
            <a:ext cx="18446115" cy="6623742"/>
          </a:xfrm>
        </p:spPr>
        <p:txBody>
          <a:bodyPr anchor="t">
            <a:normAutofit/>
          </a:bodyPr>
          <a:lstStyle>
            <a:lvl1pPr marL="0" indent="0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264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494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900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7425837"/>
            <a:ext cx="9044834" cy="36456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494" y="11071532"/>
            <a:ext cx="9044834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5839"/>
            <a:ext cx="9089392" cy="364568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71532"/>
            <a:ext cx="9089392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092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90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380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4" y="7560823"/>
            <a:ext cx="18446115" cy="12588875"/>
          </a:xfrm>
        </p:spPr>
        <p:txBody>
          <a:bodyPr anchor="b">
            <a:normAutofit/>
          </a:bodyPr>
          <a:lstStyle>
            <a:lvl1pPr>
              <a:defRPr sz="10525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4" y="20101142"/>
            <a:ext cx="18446115" cy="6623742"/>
          </a:xfrm>
        </p:spPr>
        <p:txBody>
          <a:bodyPr anchor="t">
            <a:normAutofit/>
          </a:bodyPr>
          <a:lstStyle>
            <a:lvl1pPr marL="0" indent="0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6101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7"/>
            <a:ext cx="6897243" cy="7065314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0"/>
            <a:ext cx="6897243" cy="1682221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44357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5"/>
            <a:ext cx="6897243" cy="7065328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3"/>
            <a:ext cx="6897243" cy="168222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5826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7016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29" y="159109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3" y="1591100"/>
            <a:ext cx="13567251" cy="25660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56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494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72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7425837"/>
            <a:ext cx="9044834" cy="36456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494" y="11071532"/>
            <a:ext cx="9044834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5839"/>
            <a:ext cx="9089392" cy="364568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71532"/>
            <a:ext cx="9089392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7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97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7"/>
            <a:ext cx="6897243" cy="7065314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0"/>
            <a:ext cx="6897243" cy="1682221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22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5"/>
            <a:ext cx="6897243" cy="7065328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3"/>
            <a:ext cx="6897243" cy="168222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878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494" y="1614932"/>
            <a:ext cx="18446115" cy="585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8074662"/>
            <a:ext cx="18446115" cy="1921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6579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907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494" y="1614932"/>
            <a:ext cx="18446115" cy="585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8074662"/>
            <a:ext cx="18446115" cy="1921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6579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085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494" y="1614932"/>
            <a:ext cx="18446115" cy="585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8074662"/>
            <a:ext cx="18446115" cy="1921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7C5F46-0C4F-49B7-B018-34633777EF9A}" type="datetimeFigureOut">
              <a:rPr kumimoji="1" lang="ja-JP" altLang="en-US" smtClean="0"/>
              <a:t>2015/10/7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6579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231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/>
          <p:cNvSpPr/>
          <p:nvPr/>
        </p:nvSpPr>
        <p:spPr>
          <a:xfrm>
            <a:off x="824113" y="18770891"/>
            <a:ext cx="9669325" cy="47683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角丸四角形 64"/>
          <p:cNvSpPr/>
          <p:nvPr/>
        </p:nvSpPr>
        <p:spPr>
          <a:xfrm>
            <a:off x="10747827" y="13993402"/>
            <a:ext cx="9669325" cy="930893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1503200" y="3333041"/>
            <a:ext cx="18349944" cy="4444178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1342" y="678651"/>
            <a:ext cx="17400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/>
              <a:t>Twitter</a:t>
            </a:r>
            <a:r>
              <a:rPr lang="ja-JP" altLang="en-US" sz="5400" dirty="0"/>
              <a:t>におけるユーザプロフィールと拡散力の関係</a:t>
            </a:r>
            <a:r>
              <a:rPr lang="ja-JP" altLang="en-US" sz="5400" dirty="0" smtClean="0"/>
              <a:t>分析</a:t>
            </a:r>
            <a:endParaRPr lang="en-US" altLang="ja-JP" sz="5400" dirty="0" smtClean="0"/>
          </a:p>
          <a:p>
            <a:r>
              <a:rPr kumimoji="1" lang="ja-JP" altLang="en-US" sz="5400" dirty="0"/>
              <a:t>　</a:t>
            </a:r>
            <a:r>
              <a:rPr kumimoji="1" lang="ja-JP" altLang="en-US" sz="5400" dirty="0" smtClean="0"/>
              <a:t>　　　　　　　　　　　　　</a:t>
            </a:r>
            <a:r>
              <a:rPr lang="ja-JP" altLang="en-US" sz="4400" dirty="0" smtClean="0"/>
              <a:t>矢吹研究室　　</a:t>
            </a:r>
            <a:r>
              <a:rPr lang="en-US" altLang="ja-JP" sz="4400" dirty="0" smtClean="0"/>
              <a:t>1142016</a:t>
            </a:r>
            <a:r>
              <a:rPr lang="ja-JP" altLang="en-US" sz="4400" dirty="0" smtClean="0"/>
              <a:t>　井上　乃祐</a:t>
            </a:r>
            <a:endParaRPr kumimoji="1" lang="en-US" altLang="ja-JP" sz="4400" dirty="0" smtClean="0"/>
          </a:p>
        </p:txBody>
      </p:sp>
      <p:sp>
        <p:nvSpPr>
          <p:cNvPr id="51" name="角丸四角形 50"/>
          <p:cNvSpPr/>
          <p:nvPr/>
        </p:nvSpPr>
        <p:spPr>
          <a:xfrm>
            <a:off x="1130156" y="14125090"/>
            <a:ext cx="9275212" cy="42017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36" y="18912399"/>
            <a:ext cx="8112000" cy="2947778"/>
          </a:xfrm>
          <a:prstGeom prst="rect">
            <a:avLst/>
          </a:prstGeom>
        </p:spPr>
      </p:pic>
      <p:sp>
        <p:nvSpPr>
          <p:cNvPr id="1027" name="角丸四角形 1026"/>
          <p:cNvSpPr/>
          <p:nvPr/>
        </p:nvSpPr>
        <p:spPr>
          <a:xfrm>
            <a:off x="1341742" y="23915225"/>
            <a:ext cx="18769184" cy="519355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0" name="円形吹き出し 1029"/>
          <p:cNvSpPr/>
          <p:nvPr/>
        </p:nvSpPr>
        <p:spPr>
          <a:xfrm>
            <a:off x="310840" y="2505197"/>
            <a:ext cx="5059546" cy="1929599"/>
          </a:xfrm>
          <a:prstGeom prst="wedgeEllipseCallout">
            <a:avLst>
              <a:gd name="adj1" fmla="val 27295"/>
              <a:gd name="adj2" fmla="val 56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/>
              <a:t>はじめ</a:t>
            </a:r>
            <a:r>
              <a:rPr lang="ja-JP" altLang="en-US" sz="6000" dirty="0"/>
              <a:t>に</a:t>
            </a:r>
            <a:endParaRPr kumimoji="1" lang="ja-JP" altLang="en-US" sz="6000" dirty="0"/>
          </a:p>
        </p:txBody>
      </p:sp>
      <p:sp>
        <p:nvSpPr>
          <p:cNvPr id="1044" name="円形吹き出し 1043"/>
          <p:cNvSpPr/>
          <p:nvPr/>
        </p:nvSpPr>
        <p:spPr>
          <a:xfrm>
            <a:off x="374380" y="12427020"/>
            <a:ext cx="6266429" cy="1952468"/>
          </a:xfrm>
          <a:prstGeom prst="wedgeEllipseCallout">
            <a:avLst>
              <a:gd name="adj1" fmla="val 17621"/>
              <a:gd name="adj2" fmla="val 69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研究方法</a:t>
            </a:r>
            <a:r>
              <a:rPr lang="en-US" altLang="ja-JP" sz="6000" dirty="0" smtClean="0"/>
              <a:t>Ⅰ</a:t>
            </a:r>
            <a:endParaRPr kumimoji="1" lang="en-US" altLang="ja-JP" sz="60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2612926" y="4478149"/>
            <a:ext cx="169568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Twitter</a:t>
            </a:r>
            <a:r>
              <a:rPr lang="ja-JP" altLang="en-US" dirty="0"/>
              <a:t>とは・・・</a:t>
            </a:r>
            <a:r>
              <a:rPr lang="en-US" altLang="ja-JP" dirty="0"/>
              <a:t>2006</a:t>
            </a:r>
            <a:r>
              <a:rPr lang="ja-JP" altLang="en-US" dirty="0"/>
              <a:t>年に開始したソーシャルネットワーキングサービスである月当たりの</a:t>
            </a:r>
            <a:endParaRPr lang="en-US" altLang="ja-JP" dirty="0"/>
          </a:p>
          <a:p>
            <a:r>
              <a:rPr lang="ja-JP" altLang="en-US" dirty="0"/>
              <a:t>　　　　　　　　　アクティブユーザーは</a:t>
            </a:r>
            <a:r>
              <a:rPr lang="en-US" altLang="ja-JP" dirty="0"/>
              <a:t>3</a:t>
            </a:r>
            <a:r>
              <a:rPr lang="ja-JP" altLang="en-US" dirty="0"/>
              <a:t>億人といわれ</a:t>
            </a:r>
            <a:r>
              <a:rPr lang="en-US" altLang="ja-JP" dirty="0"/>
              <a:t>1</a:t>
            </a:r>
            <a:r>
              <a:rPr lang="ja-JP" altLang="en-US" dirty="0"/>
              <a:t>日当たりの投稿数は</a:t>
            </a:r>
            <a:r>
              <a:rPr lang="en-US" altLang="ja-JP" dirty="0"/>
              <a:t>5</a:t>
            </a:r>
            <a:r>
              <a:rPr lang="ja-JP" altLang="en-US" dirty="0"/>
              <a:t>億ツイートされている</a:t>
            </a:r>
            <a:endParaRPr lang="en-US" altLang="ja-JP" dirty="0"/>
          </a:p>
          <a:p>
            <a:r>
              <a:rPr lang="ja-JP" altLang="en-US" dirty="0"/>
              <a:t>　　　　　　　　　と言われている。</a:t>
            </a:r>
            <a:endParaRPr lang="en-US" altLang="ja-JP" dirty="0"/>
          </a:p>
          <a:p>
            <a:r>
              <a:rPr lang="ja-JP" altLang="en-US" dirty="0"/>
              <a:t>リツイートとは・・・他人のツイートを再びツイートするということである。自分のタイムラインに流れ</a:t>
            </a:r>
            <a:endParaRPr lang="en-US" altLang="ja-JP" dirty="0"/>
          </a:p>
          <a:p>
            <a:r>
              <a:rPr lang="ja-JP" altLang="en-US" dirty="0"/>
              <a:t>　　　　　　　　　　　</a:t>
            </a:r>
            <a:r>
              <a:rPr lang="ja-JP" altLang="en-US" dirty="0" err="1"/>
              <a:t>て</a:t>
            </a:r>
            <a:r>
              <a:rPr lang="ja-JP" altLang="en-US" dirty="0"/>
              <a:t>きたツイートをリツイートすると、自分のフォロワーのタイムラインに流れます。</a:t>
            </a:r>
            <a:endParaRPr lang="en-US" altLang="ja-JP" dirty="0"/>
          </a:p>
          <a:p>
            <a:r>
              <a:rPr lang="ja-JP" altLang="en-US" dirty="0"/>
              <a:t>　　　　　　　　　　　フォロワーが更にリツイートすれば爆発的にツイートが広まることもある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1529789" y="8690724"/>
            <a:ext cx="18290032" cy="366407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形吹き出し 51"/>
          <p:cNvSpPr/>
          <p:nvPr/>
        </p:nvSpPr>
        <p:spPr>
          <a:xfrm>
            <a:off x="310840" y="7283990"/>
            <a:ext cx="4581003" cy="1626667"/>
          </a:xfrm>
          <a:prstGeom prst="wedgeEllipseCallout">
            <a:avLst>
              <a:gd name="adj1" fmla="val 26296"/>
              <a:gd name="adj2" fmla="val 70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研究概要</a:t>
            </a:r>
            <a:endParaRPr kumimoji="1" lang="ja-JP" altLang="en-US" sz="60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065905" y="9025399"/>
            <a:ext cx="165382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似</a:t>
            </a:r>
            <a:r>
              <a:rPr lang="ja-JP" altLang="en-US" dirty="0" smtClean="0"/>
              <a:t>たような内容でもリツイート率に違いがある。</a:t>
            </a:r>
            <a:r>
              <a:rPr kumimoji="1" lang="ja-JP" altLang="en-US" dirty="0" smtClean="0"/>
              <a:t>リツイートされる割合の違いがアイコンにあるのではないか</a:t>
            </a:r>
            <a:endParaRPr kumimoji="1" lang="ja-JP" altLang="en-US" dirty="0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81" y="10321342"/>
            <a:ext cx="6847224" cy="1599830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00" y="10321342"/>
            <a:ext cx="8685608" cy="1629996"/>
          </a:xfrm>
          <a:prstGeom prst="rect">
            <a:avLst/>
          </a:prstGeom>
        </p:spPr>
      </p:pic>
      <p:sp>
        <p:nvSpPr>
          <p:cNvPr id="59" name="円/楕円 58"/>
          <p:cNvSpPr/>
          <p:nvPr/>
        </p:nvSpPr>
        <p:spPr>
          <a:xfrm>
            <a:off x="2344898" y="11194087"/>
            <a:ext cx="131506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12335134" y="11625251"/>
            <a:ext cx="131506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1268339" y="15010018"/>
            <a:ext cx="92976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①自分のタイムラインに流れてくるリツイートされたデータ</a:t>
            </a:r>
            <a:r>
              <a:rPr lang="en-US" altLang="ja-JP" dirty="0" err="1" smtClean="0"/>
              <a:t>StreamingAPI</a:t>
            </a:r>
            <a:r>
              <a:rPr lang="ja-JP" altLang="en-US" dirty="0" smtClean="0"/>
              <a:t>を用いて収集する。</a:t>
            </a:r>
            <a:endParaRPr lang="en-US" altLang="ja-JP" dirty="0" smtClean="0"/>
          </a:p>
          <a:p>
            <a:r>
              <a:rPr lang="ja-JP" altLang="en-US" dirty="0" smtClean="0"/>
              <a:t>②①であつめたリツイートされたデータのアイコンを自分が決めた要素で分類する</a:t>
            </a:r>
            <a:endParaRPr lang="en-US" altLang="ja-JP" dirty="0" smtClean="0"/>
          </a:p>
          <a:p>
            <a:r>
              <a:rPr lang="ja-JP" altLang="en-US" dirty="0" smtClean="0"/>
              <a:t>③</a:t>
            </a:r>
            <a:r>
              <a:rPr lang="ja-JP" altLang="en-US" dirty="0"/>
              <a:t>目的変数を</a:t>
            </a:r>
            <a:r>
              <a:rPr lang="en-US" altLang="ja-JP" dirty="0"/>
              <a:t>RT</a:t>
            </a:r>
            <a:r>
              <a:rPr lang="ja-JP" altLang="en-US" dirty="0"/>
              <a:t>数</a:t>
            </a:r>
            <a:r>
              <a:rPr lang="en-US" altLang="ja-JP" dirty="0"/>
              <a:t>/</a:t>
            </a:r>
            <a:r>
              <a:rPr lang="ja-JP" altLang="en-US" dirty="0"/>
              <a:t>フォロワー数</a:t>
            </a:r>
            <a:r>
              <a:rPr lang="ja-JP" altLang="en-US" dirty="0" smtClean="0"/>
              <a:t>、説明</a:t>
            </a:r>
            <a:r>
              <a:rPr lang="ja-JP" altLang="en-US" dirty="0"/>
              <a:t>変数</a:t>
            </a:r>
            <a:r>
              <a:rPr lang="ja-JP" altLang="en-US" dirty="0" smtClean="0"/>
              <a:t>を②で決めた要素数とし</a:t>
            </a:r>
            <a:r>
              <a:rPr lang="ja-JP" altLang="en-US" dirty="0"/>
              <a:t>、重回帰分析をする</a:t>
            </a:r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4" name="円形吹き出し 63"/>
          <p:cNvSpPr/>
          <p:nvPr/>
        </p:nvSpPr>
        <p:spPr>
          <a:xfrm>
            <a:off x="9201919" y="12456890"/>
            <a:ext cx="6266429" cy="1952468"/>
          </a:xfrm>
          <a:prstGeom prst="wedgeEllipseCallout">
            <a:avLst>
              <a:gd name="adj1" fmla="val 17621"/>
              <a:gd name="adj2" fmla="val 69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研究方法</a:t>
            </a:r>
            <a:r>
              <a:rPr lang="en-US" altLang="ja-JP" sz="6000" dirty="0"/>
              <a:t>Ⅱ</a:t>
            </a:r>
            <a:endParaRPr kumimoji="1" lang="en-US" altLang="ja-JP" sz="60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501248" y="15022307"/>
            <a:ext cx="845050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lang="en-US" altLang="ja-JP" dirty="0" err="1" smtClean="0"/>
              <a:t>VirtualBox</a:t>
            </a:r>
            <a:r>
              <a:rPr lang="ja-JP" altLang="en-US" dirty="0" smtClean="0"/>
              <a:t>のダウンロード、及びインストール</a:t>
            </a:r>
            <a:endParaRPr lang="en-US" altLang="ja-JP" dirty="0" smtClean="0"/>
          </a:p>
          <a:p>
            <a:r>
              <a:rPr kumimoji="1" lang="ja-JP" altLang="en-US" dirty="0" smtClean="0"/>
              <a:t>②</a:t>
            </a:r>
            <a:r>
              <a:rPr kumimoji="1" lang="en-US" altLang="ja-JP" dirty="0" smtClean="0"/>
              <a:t>Ubuntu</a:t>
            </a:r>
            <a:r>
              <a:rPr kumimoji="1" lang="ja-JP" altLang="en-US" dirty="0" smtClean="0"/>
              <a:t>のダウンロード、及び</a:t>
            </a:r>
            <a:r>
              <a:rPr lang="en-US" altLang="ja-JP" dirty="0" err="1" smtClean="0"/>
              <a:t>V</a:t>
            </a:r>
            <a:r>
              <a:rPr kumimoji="1" lang="en-US" altLang="ja-JP" dirty="0" err="1" smtClean="0"/>
              <a:t>irtualBox</a:t>
            </a:r>
            <a:r>
              <a:rPr kumimoji="1" lang="ja-JP" altLang="en-US" dirty="0" smtClean="0"/>
              <a:t>上でインストール</a:t>
            </a:r>
            <a:endParaRPr kumimoji="1" lang="en-US" altLang="ja-JP" dirty="0" smtClean="0"/>
          </a:p>
          <a:p>
            <a:r>
              <a:rPr lang="ja-JP" altLang="en-US" dirty="0" smtClean="0"/>
              <a:t>③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Tweepy</a:t>
            </a:r>
            <a:r>
              <a:rPr lang="ja-JP" altLang="en-US" dirty="0" smtClean="0"/>
              <a:t>のインストール</a:t>
            </a:r>
            <a:endParaRPr lang="en-US" altLang="ja-JP" dirty="0" smtClean="0"/>
          </a:p>
          <a:p>
            <a:r>
              <a:rPr lang="ja-JP" altLang="en-US" dirty="0"/>
              <a:t>④</a:t>
            </a:r>
            <a:r>
              <a:rPr lang="en-US" altLang="ja-JP" dirty="0" smtClean="0"/>
              <a:t>S</a:t>
            </a:r>
            <a:r>
              <a:rPr kumimoji="1" lang="en-US" altLang="ja-JP" dirty="0" smtClean="0"/>
              <a:t>treaming API</a:t>
            </a:r>
            <a:r>
              <a:rPr kumimoji="1" lang="ja-JP" altLang="en-US" dirty="0" smtClean="0"/>
              <a:t>を用いるプログラムの実行</a:t>
            </a:r>
            <a:endParaRPr kumimoji="1" lang="ja-JP" altLang="en-US" dirty="0"/>
          </a:p>
        </p:txBody>
      </p:sp>
      <p:sp>
        <p:nvSpPr>
          <p:cNvPr id="69" name="円形吹き出し 68"/>
          <p:cNvSpPr/>
          <p:nvPr/>
        </p:nvSpPr>
        <p:spPr>
          <a:xfrm>
            <a:off x="173546" y="17993414"/>
            <a:ext cx="6266429" cy="1952468"/>
          </a:xfrm>
          <a:prstGeom prst="wedgeEllipseCallout">
            <a:avLst>
              <a:gd name="adj1" fmla="val 17621"/>
              <a:gd name="adj2" fmla="val 69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/>
              <a:t>進捗状況</a:t>
            </a:r>
            <a:endParaRPr kumimoji="1" lang="en-US" altLang="ja-JP" sz="6000" dirty="0" smtClean="0"/>
          </a:p>
        </p:txBody>
      </p:sp>
      <p:pic>
        <p:nvPicPr>
          <p:cNvPr id="70" name="図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298" y="25541753"/>
            <a:ext cx="3799370" cy="256526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925271" y="20386288"/>
            <a:ext cx="606061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・新しく</a:t>
            </a:r>
            <a:r>
              <a:rPr lang="en-US" altLang="ja-JP" dirty="0" smtClean="0"/>
              <a:t>Streaming API</a:t>
            </a:r>
            <a:r>
              <a:rPr lang="ja-JP" altLang="en-US" dirty="0" smtClean="0"/>
              <a:t>を使うための環境を整えた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 smtClean="0"/>
              <a:t>これま</a:t>
            </a:r>
            <a:r>
              <a:rPr lang="ja-JP" altLang="en-US" dirty="0" smtClean="0"/>
              <a:t>では</a:t>
            </a:r>
            <a:r>
              <a:rPr lang="ja-JP" altLang="en-US" dirty="0" smtClean="0"/>
              <a:t>タグの数が少なく、正確な分析だとはいえなかったため、新しくタグをいくつか考えた</a:t>
            </a:r>
            <a:endParaRPr lang="en-US" altLang="ja-JP" dirty="0"/>
          </a:p>
        </p:txBody>
      </p:sp>
      <p:sp>
        <p:nvSpPr>
          <p:cNvPr id="72" name="円形吹き出し 71"/>
          <p:cNvSpPr/>
          <p:nvPr/>
        </p:nvSpPr>
        <p:spPr>
          <a:xfrm>
            <a:off x="277884" y="23182847"/>
            <a:ext cx="6266429" cy="1952468"/>
          </a:xfrm>
          <a:prstGeom prst="wedgeEllipseCallout">
            <a:avLst>
              <a:gd name="adj1" fmla="val 17621"/>
              <a:gd name="adj2" fmla="val 69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/>
              <a:t>今後</a:t>
            </a:r>
            <a:r>
              <a:rPr lang="ja-JP" altLang="en-US" sz="6000" dirty="0" smtClean="0"/>
              <a:t>の</a:t>
            </a:r>
            <a:r>
              <a:rPr lang="ja-JP" altLang="en-US" sz="6000" dirty="0"/>
              <a:t>予定</a:t>
            </a:r>
            <a:endParaRPr kumimoji="1" lang="en-US" altLang="ja-JP" sz="60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02432" y="25762558"/>
            <a:ext cx="110753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・課題研究では矢吹先生のタイムラインからリツイートを集めていたが、これからは自分のタイムラインだけでなく、研究室のメンバーからの協力を仰ぐ。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Streaming API</a:t>
            </a:r>
            <a:r>
              <a:rPr lang="ja-JP" altLang="en-US" dirty="0" smtClean="0"/>
              <a:t>の理解を深め、より効率的にデータを集める。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468348" y="28182960"/>
            <a:ext cx="3896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これま</a:t>
            </a:r>
            <a:r>
              <a:rPr kumimoji="1" lang="ja-JP" altLang="en-US" dirty="0" smtClean="0"/>
              <a:t>での</a:t>
            </a:r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585271" y="22060974"/>
            <a:ext cx="39944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これま</a:t>
            </a:r>
            <a:r>
              <a:rPr kumimoji="1" lang="ja-JP" altLang="en-US" dirty="0" smtClean="0"/>
              <a:t>での</a:t>
            </a:r>
            <a:r>
              <a:rPr kumimoji="1" lang="ja-JP" altLang="en-US" dirty="0" smtClean="0"/>
              <a:t>分析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1339833" y="65578"/>
            <a:ext cx="19857011" cy="26543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7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</TotalTime>
  <Words>246</Words>
  <Application>Microsoft Office PowerPoint</Application>
  <PresentationFormat>ユーザー設定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Calibri</vt:lpstr>
      <vt:lpstr>Calibri Light</vt:lpstr>
      <vt:lpstr>Wingdings 2</vt:lpstr>
      <vt:lpstr>HDOfficeLightV0</vt:lpstr>
      <vt:lpstr>1_HDOfficeLightV0</vt:lpstr>
      <vt:lpstr>2_HDOfficeLightV0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JUNTO</dc:creator>
  <cp:lastModifiedBy>inoue</cp:lastModifiedBy>
  <cp:revision>99</cp:revision>
  <dcterms:created xsi:type="dcterms:W3CDTF">2013-12-09T07:23:37Z</dcterms:created>
  <dcterms:modified xsi:type="dcterms:W3CDTF">2015-10-07T11:15:57Z</dcterms:modified>
</cp:coreProperties>
</file>