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0" d="100"/>
          <a:sy n="30" d="100"/>
        </p:scale>
        <p:origin x="-1914" y="221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E0F02D5F-C429-4B0C-9185-7AF1F698AA5A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240" y="234332"/>
            <a:ext cx="20815278" cy="187220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>
                <a:latin typeface="ＭＳ ゴシック" pitchFamily="49" charset="-128"/>
                <a:ea typeface="ＭＳ ゴシック" pitchFamily="49" charset="-128"/>
              </a:rPr>
              <a:t>OSS</a:t>
            </a:r>
            <a:r>
              <a:rPr lang="ja-JP" altLang="en-US" sz="6000" b="1" dirty="0" smtClean="0">
                <a:latin typeface="ＭＳ ゴシック" pitchFamily="49" charset="-128"/>
                <a:ea typeface="ＭＳ ゴシック" pitchFamily="49" charset="-128"/>
              </a:rPr>
              <a:t>開発プロジェクトにおけるタスク処理過程の定量分析</a:t>
            </a:r>
            <a:endParaRPr kumimoji="1" lang="ja-JP" altLang="en-US" sz="6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813080" y="2587974"/>
            <a:ext cx="13254438" cy="13415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000" b="1" dirty="0" smtClean="0">
                <a:latin typeface="ＭＳ ゴシック" pitchFamily="49" charset="-128"/>
                <a:ea typeface="ＭＳ ゴシック" pitchFamily="49" charset="-128"/>
              </a:rPr>
              <a:t>PM</a:t>
            </a:r>
            <a:r>
              <a:rPr kumimoji="1" lang="ja-JP" altLang="en-US" sz="5000" b="1" dirty="0" smtClean="0">
                <a:latin typeface="ＭＳ ゴシック" pitchFamily="49" charset="-128"/>
                <a:ea typeface="ＭＳ ゴシック" pitchFamily="49" charset="-128"/>
              </a:rPr>
              <a:t>コース　</a:t>
            </a:r>
            <a:r>
              <a:rPr lang="ja-JP" altLang="en-US" sz="5000" b="1" dirty="0">
                <a:latin typeface="ＭＳ ゴシック" pitchFamily="49" charset="-128"/>
                <a:ea typeface="ＭＳ ゴシック" pitchFamily="49" charset="-128"/>
              </a:rPr>
              <a:t>矢吹</a:t>
            </a:r>
            <a:r>
              <a:rPr lang="ja-JP" altLang="en-US" sz="5000" b="1" dirty="0" smtClean="0">
                <a:latin typeface="ＭＳ ゴシック" pitchFamily="49" charset="-128"/>
                <a:ea typeface="ＭＳ ゴシック" pitchFamily="49" charset="-128"/>
              </a:rPr>
              <a:t>研究室　</a:t>
            </a:r>
            <a:r>
              <a:rPr lang="en-US" altLang="ja-JP" sz="5000" b="1" dirty="0" smtClean="0">
                <a:latin typeface="ＭＳ ゴシック" pitchFamily="49" charset="-128"/>
                <a:ea typeface="ＭＳ ゴシック" pitchFamily="49" charset="-128"/>
              </a:rPr>
              <a:t>1142009</a:t>
            </a:r>
            <a:r>
              <a:rPr lang="ja-JP" altLang="en-US" sz="5000" b="1" dirty="0" smtClean="0">
                <a:latin typeface="ＭＳ ゴシック" pitchFamily="49" charset="-128"/>
                <a:ea typeface="ＭＳ ゴシック" pitchFamily="49" charset="-128"/>
              </a:rPr>
              <a:t>　安藤勇樹</a:t>
            </a:r>
            <a:endParaRPr kumimoji="1" lang="ja-JP" altLang="en-US" sz="5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52240" y="3518644"/>
            <a:ext cx="20450272" cy="6364759"/>
            <a:chOff x="252240" y="3518644"/>
            <a:chExt cx="20450272" cy="636475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0" name="正方形/長方形 9"/>
            <p:cNvSpPr/>
            <p:nvPr/>
          </p:nvSpPr>
          <p:spPr>
            <a:xfrm>
              <a:off x="659682" y="4409082"/>
              <a:ext cx="20042830" cy="547432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2240" y="3518644"/>
              <a:ext cx="3605259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latin typeface="ＭＳ ゴシック" pitchFamily="49" charset="-128"/>
                  <a:ea typeface="ＭＳ ゴシック" pitchFamily="49" charset="-128"/>
                </a:rPr>
                <a:t>研究背景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21" y="5140910"/>
            <a:ext cx="3120140" cy="431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92460" y="5140910"/>
            <a:ext cx="3360580" cy="10792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プロジェクト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092460" y="6220173"/>
            <a:ext cx="3053476" cy="105898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ＭＳ ゴシック" pitchFamily="49" charset="-128"/>
                <a:ea typeface="ＭＳ ゴシック" pitchFamily="49" charset="-128"/>
              </a:rPr>
              <a:t>リポジトリ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092460" y="7279162"/>
            <a:ext cx="2760719" cy="109953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スター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92461" y="8378698"/>
            <a:ext cx="2400679" cy="10792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ＭＳ ゴシック" pitchFamily="49" charset="-128"/>
                <a:ea typeface="ＭＳ ゴシック" pitchFamily="49" charset="-128"/>
              </a:rPr>
              <a:t>チケット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cxnSp>
        <p:nvCxnSpPr>
          <p:cNvPr id="15" name="カギ線コネクタ 14"/>
          <p:cNvCxnSpPr/>
          <p:nvPr/>
        </p:nvCxnSpPr>
        <p:spPr>
          <a:xfrm flipV="1">
            <a:off x="6493140" y="5680541"/>
            <a:ext cx="3408172" cy="3292296"/>
          </a:xfrm>
          <a:prstGeom prst="bentConnector3">
            <a:avLst>
              <a:gd name="adj1" fmla="val 50000"/>
            </a:avLst>
          </a:prstGeom>
          <a:ln w="1270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正方形/長方形 1046"/>
          <p:cNvSpPr/>
          <p:nvPr/>
        </p:nvSpPr>
        <p:spPr>
          <a:xfrm>
            <a:off x="9901312" y="6220173"/>
            <a:ext cx="5112568" cy="32377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作業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管理に使われる</a:t>
            </a:r>
            <a:endParaRPr kumimoji="1"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kumimoji="1"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進捗管理ツール</a:t>
            </a:r>
            <a:endParaRPr kumimoji="1"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実施すべき作業・変更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内容などを記述</a:t>
            </a:r>
          </a:p>
        </p:txBody>
      </p:sp>
      <p:sp>
        <p:nvSpPr>
          <p:cNvPr id="1048" name="正方形/長方形 1047"/>
          <p:cNvSpPr/>
          <p:nvPr/>
        </p:nvSpPr>
        <p:spPr>
          <a:xfrm>
            <a:off x="9901312" y="5140910"/>
            <a:ext cx="5112568" cy="10792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チケットとは？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53" name="左矢印吹き出し 1052"/>
          <p:cNvSpPr/>
          <p:nvPr/>
        </p:nvSpPr>
        <p:spPr>
          <a:xfrm>
            <a:off x="15157896" y="5140910"/>
            <a:ext cx="5184576" cy="4317051"/>
          </a:xfrm>
          <a:prstGeom prst="leftArrowCallout">
            <a:avLst>
              <a:gd name="adj1" fmla="val 23539"/>
              <a:gd name="adj2" fmla="val 22079"/>
              <a:gd name="adj3" fmla="val 14775"/>
              <a:gd name="adj4" fmla="val 80735"/>
            </a:avLst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解析すれば</a:t>
            </a:r>
            <a:endParaRPr kumimoji="1" lang="en-US" altLang="ja-JP" sz="32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OSS</a:t>
            </a:r>
            <a:r>
              <a:rPr kumimoji="1" lang="ja-JP" altLang="en-US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開発プロジェクト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を幾つかのパターンに分類できる？</a:t>
            </a:r>
            <a:endParaRPr kumimoji="1" lang="ja-JP" altLang="en-US" sz="3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252241" y="10171435"/>
            <a:ext cx="20450271" cy="8503962"/>
            <a:chOff x="252241" y="10171435"/>
            <a:chExt cx="20450271" cy="850396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6" name="正方形/長方形 15"/>
            <p:cNvSpPr/>
            <p:nvPr/>
          </p:nvSpPr>
          <p:spPr>
            <a:xfrm>
              <a:off x="659682" y="11052211"/>
              <a:ext cx="20042830" cy="7623186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2241" y="10171435"/>
              <a:ext cx="3605258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latin typeface="ＭＳ ゴシック" pitchFamily="49" charset="-128"/>
                  <a:ea typeface="ＭＳ ゴシック" pitchFamily="49" charset="-128"/>
                </a:rPr>
                <a:t>研究目的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grpSp>
        <p:nvGrpSpPr>
          <p:cNvPr id="1027" name="グループ化 1026"/>
          <p:cNvGrpSpPr/>
          <p:nvPr/>
        </p:nvGrpSpPr>
        <p:grpSpPr>
          <a:xfrm>
            <a:off x="900312" y="11772290"/>
            <a:ext cx="3599017" cy="6696745"/>
            <a:chOff x="972321" y="12043642"/>
            <a:chExt cx="3599017" cy="6696745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角丸四角形 4"/>
            <p:cNvSpPr/>
            <p:nvPr/>
          </p:nvSpPr>
          <p:spPr>
            <a:xfrm>
              <a:off x="972321" y="12043642"/>
              <a:ext cx="3599017" cy="669674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476377" y="12091420"/>
              <a:ext cx="2614703" cy="1015663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6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GitHub</a:t>
              </a:r>
              <a:endParaRPr kumimoji="1" lang="ja-JP" alt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024" name="角丸四角形 1023"/>
            <p:cNvSpPr/>
            <p:nvPr/>
          </p:nvSpPr>
          <p:spPr>
            <a:xfrm>
              <a:off x="1404368" y="13119244"/>
              <a:ext cx="2736304" cy="252479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1404368" y="15927556"/>
              <a:ext cx="2736304" cy="252479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484176" y="13259068"/>
              <a:ext cx="2656496" cy="584775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プロジェクト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32361" y="16122708"/>
              <a:ext cx="2952328" cy="58477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b="1" dirty="0" smtClean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プロジェクト</a:t>
              </a:r>
              <a:endParaRPr kumimoji="1"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1614150" y="16750253"/>
              <a:ext cx="2315358" cy="15481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チケット</a:t>
              </a:r>
              <a:endParaRPr kumimoji="1"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620392" y="13951855"/>
              <a:ext cx="2315358" cy="15481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チケット</a:t>
              </a:r>
              <a:endParaRPr kumimoji="1"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cxnSp>
        <p:nvCxnSpPr>
          <p:cNvPr id="46" name="直線矢印コネクタ 45"/>
          <p:cNvCxnSpPr>
            <a:stCxn id="31" idx="6"/>
          </p:cNvCxnSpPr>
          <p:nvPr/>
        </p:nvCxnSpPr>
        <p:spPr>
          <a:xfrm>
            <a:off x="3857499" y="17252987"/>
            <a:ext cx="2635641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カギ線コネクタ 1039"/>
          <p:cNvCxnSpPr>
            <a:stCxn id="40" idx="6"/>
          </p:cNvCxnSpPr>
          <p:nvPr/>
        </p:nvCxnSpPr>
        <p:spPr>
          <a:xfrm flipV="1">
            <a:off x="3863741" y="13280103"/>
            <a:ext cx="2629399" cy="1174486"/>
          </a:xfrm>
          <a:prstGeom prst="bentConnector3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9209887" y="15228675"/>
            <a:ext cx="2635642" cy="2016224"/>
          </a:xfrm>
          <a:prstGeom prst="bentConnector3">
            <a:avLst>
              <a:gd name="adj1" fmla="val 50000"/>
            </a:avLst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9181232" y="13284459"/>
            <a:ext cx="26642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正方形/長方形 1043"/>
          <p:cNvSpPr/>
          <p:nvPr/>
        </p:nvSpPr>
        <p:spPr>
          <a:xfrm>
            <a:off x="11845529" y="12276347"/>
            <a:ext cx="5112567" cy="18377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プロジェクトパターン①</a:t>
            </a:r>
            <a:endParaRPr kumimoji="1"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845528" y="16343283"/>
            <a:ext cx="5112567" cy="18377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</a:t>
            </a:r>
            <a:r>
              <a:rPr kumimoji="1" lang="en-US" altLang="ja-JP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kumimoji="1"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845529" y="14292571"/>
            <a:ext cx="5112567" cy="18377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kumimoji="1"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6" name="右中かっこ 1045"/>
          <p:cNvSpPr/>
          <p:nvPr/>
        </p:nvSpPr>
        <p:spPr>
          <a:xfrm>
            <a:off x="16742072" y="11988315"/>
            <a:ext cx="936104" cy="64807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9" name="正方形/長方形 1048"/>
          <p:cNvSpPr/>
          <p:nvPr/>
        </p:nvSpPr>
        <p:spPr>
          <a:xfrm>
            <a:off x="17678176" y="13867346"/>
            <a:ext cx="2736304" cy="2475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分類した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プロジェクトパターンを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解釈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52" name="正方形/長方形 1051"/>
          <p:cNvSpPr/>
          <p:nvPr/>
        </p:nvSpPr>
        <p:spPr>
          <a:xfrm>
            <a:off x="6493139" y="11772290"/>
            <a:ext cx="2716747" cy="64087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チケット収集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</a:t>
            </a:r>
          </a:p>
          <a:p>
            <a:pPr algn="ctr"/>
            <a:endParaRPr lang="en-US" altLang="ja-JP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時系列解析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741072" y="24645043"/>
            <a:ext cx="12961440" cy="5256583"/>
            <a:chOff x="7741072" y="24645043"/>
            <a:chExt cx="12961440" cy="5256583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2" name="正方形/長方形 41"/>
            <p:cNvSpPr/>
            <p:nvPr/>
          </p:nvSpPr>
          <p:spPr>
            <a:xfrm>
              <a:off x="8197226" y="25765767"/>
              <a:ext cx="12505286" cy="413585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741072" y="24645043"/>
              <a:ext cx="4048056" cy="172198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b="1" dirty="0">
                  <a:latin typeface="ＭＳ ゴシック" pitchFamily="49" charset="-128"/>
                  <a:ea typeface="ＭＳ ゴシック" pitchFamily="49" charset="-128"/>
                </a:rPr>
                <a:t>進捗状況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8461152" y="26729551"/>
            <a:ext cx="11953328" cy="2809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の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データ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を時系列解析した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チケットの数や増加率によって分類されていることが分かった．</a:t>
            </a: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今後は，プロジェクトのスター数や共同開発者数が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分類パターンに関わっているのかを調査する．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659682" y="18308339"/>
            <a:ext cx="20042830" cy="6048672"/>
            <a:chOff x="659682" y="18308339"/>
            <a:chExt cx="20042830" cy="5904656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4" name="上矢印 33"/>
            <p:cNvSpPr/>
            <p:nvPr/>
          </p:nvSpPr>
          <p:spPr>
            <a:xfrm>
              <a:off x="6658645" y="18308339"/>
              <a:ext cx="2385734" cy="2376264"/>
            </a:xfrm>
            <a:prstGeom prst="upArrow">
              <a:avLst>
                <a:gd name="adj1" fmla="val 50000"/>
                <a:gd name="adj2" fmla="val 33782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59682" y="19496471"/>
              <a:ext cx="20042830" cy="471652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正方形/長方形 68"/>
          <p:cNvSpPr/>
          <p:nvPr/>
        </p:nvSpPr>
        <p:spPr>
          <a:xfrm>
            <a:off x="900312" y="20899770"/>
            <a:ext cx="5112568" cy="32377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ja-JP" sz="3200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内からチケットデータを抽出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する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ツール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を使用．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完了済チケットと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未完了チケットを抽出．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900312" y="19820507"/>
            <a:ext cx="5112568" cy="10792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ＭＳ ゴシック" pitchFamily="49" charset="-128"/>
                <a:ea typeface="ＭＳ ゴシック" pitchFamily="49" charset="-128"/>
              </a:rPr>
              <a:t>チケット収集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334882" y="20861967"/>
            <a:ext cx="14007589" cy="32377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ja-JP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件のプロジェクトのチケットデータを，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階層クラスター分析①と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非階層クラスター分析②を用いて解析．</a:t>
            </a:r>
            <a:endParaRPr lang="en-US" altLang="ja-JP" sz="3200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解析結果から，プロジェクトを幾つかの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パターンに分類．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334882" y="19782704"/>
            <a:ext cx="14007589" cy="10792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時系列解析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914" y="20961612"/>
            <a:ext cx="6164558" cy="310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グループ化 52"/>
          <p:cNvGrpSpPr/>
          <p:nvPr/>
        </p:nvGrpSpPr>
        <p:grpSpPr>
          <a:xfrm>
            <a:off x="180232" y="24645043"/>
            <a:ext cx="7272808" cy="5256583"/>
            <a:chOff x="180232" y="24645043"/>
            <a:chExt cx="7272808" cy="5256583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9" name="正方形/長方形 78"/>
            <p:cNvSpPr/>
            <p:nvPr/>
          </p:nvSpPr>
          <p:spPr>
            <a:xfrm>
              <a:off x="636925" y="25765767"/>
              <a:ext cx="6816115" cy="413585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80232" y="24645043"/>
              <a:ext cx="4048056" cy="172198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b="1" dirty="0">
                  <a:latin typeface="ＭＳ ゴシック" pitchFamily="49" charset="-128"/>
                  <a:ea typeface="ＭＳ ゴシック" pitchFamily="49" charset="-128"/>
                </a:rPr>
                <a:t>成果物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987357" y="26729551"/>
            <a:ext cx="6158579" cy="2809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の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チケットデータ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を時系列解析し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，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幾つ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かのパターンに分類する．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26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1191</TotalTime>
  <Words>202</Words>
  <Application>Microsoft Office PowerPoint</Application>
  <PresentationFormat>ユーザー設定</PresentationFormat>
  <Paragraphs>51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yuki0812</cp:lastModifiedBy>
  <cp:revision>49</cp:revision>
  <dcterms:created xsi:type="dcterms:W3CDTF">2014-10-02T09:48:09Z</dcterms:created>
  <dcterms:modified xsi:type="dcterms:W3CDTF">2014-10-12T11:10:12Z</dcterms:modified>
</cp:coreProperties>
</file>