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678" y="1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______1.xlsx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0232" y="2929585"/>
            <a:ext cx="20906812" cy="69766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上矢印 10"/>
          <p:cNvSpPr/>
          <p:nvPr/>
        </p:nvSpPr>
        <p:spPr>
          <a:xfrm rot="5400000">
            <a:off x="8506763" y="7932929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493696"/>
            <a:ext cx="21386800" cy="1036779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4800" b="1" dirty="0"/>
              <a:t>オープンソースソフトウェア開発における開発者あたりのコミット数のパレート分析</a:t>
            </a:r>
            <a:endParaRPr lang="ja-JP" altLang="en-US" sz="4800" b="1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779387"/>
            <a:ext cx="21386800" cy="975224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4400" b="1" dirty="0" smtClean="0">
                <a:latin typeface="+mn-ea"/>
              </a:rPr>
              <a:t>PM</a:t>
            </a:r>
            <a:r>
              <a:rPr lang="ja-JP" altLang="en-US" sz="4400" b="1" dirty="0" smtClean="0">
                <a:latin typeface="+mn-ea"/>
              </a:rPr>
              <a:t>コース</a:t>
            </a:r>
            <a:r>
              <a:rPr lang="ja-JP" altLang="en-US" sz="4400" b="1" dirty="0">
                <a:latin typeface="+mn-ea"/>
              </a:rPr>
              <a:t>　矢吹研究室　</a:t>
            </a:r>
            <a:r>
              <a:rPr lang="en-US" altLang="ja-JP" sz="4400" b="1" dirty="0" smtClean="0">
                <a:latin typeface="+mn-ea"/>
              </a:rPr>
              <a:t>1342100</a:t>
            </a:r>
            <a:r>
              <a:rPr lang="ja-JP" altLang="en-US" sz="4400" b="1" dirty="0">
                <a:latin typeface="+mn-ea"/>
              </a:rPr>
              <a:t>　春川直幸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540272" y="7219107"/>
            <a:ext cx="7506057" cy="22822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 log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コマンドを解析することに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より，開発者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の貢献度を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求める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ja-JP" sz="3600" dirty="0" smtClean="0">
                <a:solidFill>
                  <a:schemeClr val="tx1"/>
                </a:solidFill>
                <a:latin typeface="+mn-ea"/>
              </a:rPr>
              <a:t>※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コミット数を貢献度の基準と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する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9510000" y="7311679"/>
            <a:ext cx="6265245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>
                <a:solidFill>
                  <a:schemeClr val="tx1"/>
                </a:solidFill>
                <a:latin typeface="+mn-ea"/>
              </a:rPr>
              <a:t>でのソフトウェア開発でもパレートの法則が成り立つのか調査する．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93247" y="11539587"/>
            <a:ext cx="19273162" cy="1382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を用いたソフトウェア開発プロジェクトにおいて，コミット数を基準とするプロジェクトへの貢献度を調査，可視化し，結果を分析する．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9829304" y="18821659"/>
            <a:ext cx="10933922" cy="71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10735" y="28173435"/>
            <a:ext cx="20166510" cy="1503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一定期間内のアクティブな開発者の数や，プロジェクトで使用しているワークフローなど貢献に関する基準について考える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．また，他の分析手法も用いて分析を行う．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93247" y="4406633"/>
            <a:ext cx="12710364" cy="20955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 dirty="0" err="1">
                <a:solidFill>
                  <a:schemeClr val="tx1"/>
                </a:solidFill>
                <a:latin typeface="+mn-ea"/>
              </a:rPr>
              <a:t>に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リポジトリ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のコミットされたログを確認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できる</a:t>
            </a:r>
            <a:r>
              <a:rPr lang="en-US" altLang="ja-JP" sz="3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 log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コマンドという</a:t>
            </a:r>
            <a:r>
              <a:rPr lang="ja-JP" altLang="en-US" sz="3600">
                <a:solidFill>
                  <a:schemeClr val="tx1"/>
                </a:solidFill>
                <a:latin typeface="+mn-ea"/>
              </a:rPr>
              <a:t>もの</a:t>
            </a:r>
            <a:r>
              <a:rPr lang="ja-JP" altLang="en-US" sz="3600" smtClean="0">
                <a:solidFill>
                  <a:schemeClr val="tx1"/>
                </a:solidFill>
                <a:latin typeface="+mn-ea"/>
              </a:rPr>
              <a:t>がある．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0232" y="10243443"/>
            <a:ext cx="20906812" cy="2921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6591909" y="15284003"/>
            <a:ext cx="4191681" cy="1262942"/>
          </a:xfrm>
          <a:prstGeom prst="ellipse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品質管理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マネジメント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10736" y="14923963"/>
            <a:ext cx="7500659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プロジェクト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への貢献度を分析し，パレート図を作成することにより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，プロジェクトの工程改善を検討する．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89372" y="13483803"/>
            <a:ext cx="20897672" cy="37451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上矢印 40"/>
          <p:cNvSpPr/>
          <p:nvPr/>
        </p:nvSpPr>
        <p:spPr>
          <a:xfrm rot="5400000">
            <a:off x="8424723" y="15421761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9510000" y="17516251"/>
            <a:ext cx="11605225" cy="9047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80232" y="26805283"/>
            <a:ext cx="20881529" cy="3240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3" y="17516251"/>
            <a:ext cx="8712968" cy="90476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58690" y="24281251"/>
            <a:ext cx="1068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GitHub</a:t>
            </a:r>
            <a:r>
              <a:rPr lang="ja-JP" altLang="en-US" sz="3600" dirty="0"/>
              <a:t>上の</a:t>
            </a:r>
            <a:r>
              <a:rPr lang="en-US" altLang="ja-JP" sz="3600" dirty="0"/>
              <a:t>10</a:t>
            </a:r>
            <a:r>
              <a:rPr lang="ja-JP" altLang="en-US" sz="3600" dirty="0"/>
              <a:t>個のプロジェクトから，プロジェクトの開発者数、コミット数を調査し，デシル分析を行った．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179" y="3890366"/>
            <a:ext cx="4747635" cy="5436114"/>
          </a:xfrm>
          <a:prstGeom prst="rect">
            <a:avLst/>
          </a:prstGeom>
        </p:spPr>
      </p:pic>
      <p:sp>
        <p:nvSpPr>
          <p:cNvPr id="54" name="角丸四角形 53"/>
          <p:cNvSpPr/>
          <p:nvPr/>
        </p:nvSpPr>
        <p:spPr>
          <a:xfrm>
            <a:off x="9510000" y="14923963"/>
            <a:ext cx="5621386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ソフトウェア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開発プロジェクトでの開発設計工程の品質向上を目的とする．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上矢印 54"/>
          <p:cNvSpPr/>
          <p:nvPr/>
        </p:nvSpPr>
        <p:spPr>
          <a:xfrm rot="5400000">
            <a:off x="15569288" y="15421761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0232" y="2939975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背景</a:t>
            </a:r>
            <a:endParaRPr kumimoji="1" lang="ja-JP" altLang="en-US" b="1" dirty="0"/>
          </a:p>
        </p:txBody>
      </p:sp>
      <p:sp>
        <p:nvSpPr>
          <p:cNvPr id="35" name="正方形/長方形 34"/>
          <p:cNvSpPr/>
          <p:nvPr/>
        </p:nvSpPr>
        <p:spPr>
          <a:xfrm>
            <a:off x="180232" y="10243443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目的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180232" y="13494492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PM</a:t>
            </a:r>
            <a:r>
              <a:rPr lang="ja-JP" altLang="en-US" b="1" dirty="0"/>
              <a:t>との</a:t>
            </a:r>
            <a:r>
              <a:rPr kumimoji="1" lang="ja-JP" altLang="en-US" b="1" dirty="0" smtClean="0"/>
              <a:t>関連性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197159" y="17516251"/>
            <a:ext cx="8696041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研究方法</a:t>
            </a:r>
            <a:endParaRPr kumimoji="1" lang="ja-JP" altLang="en-US" b="1" dirty="0"/>
          </a:p>
        </p:txBody>
      </p:sp>
      <p:sp>
        <p:nvSpPr>
          <p:cNvPr id="40" name="正方形/長方形 39"/>
          <p:cNvSpPr/>
          <p:nvPr/>
        </p:nvSpPr>
        <p:spPr>
          <a:xfrm>
            <a:off x="9510000" y="17516251"/>
            <a:ext cx="11542622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現在</a:t>
            </a:r>
            <a:r>
              <a:rPr lang="ja-JP" altLang="en-US" b="1" dirty="0" smtClean="0"/>
              <a:t>の進捗状況</a:t>
            </a:r>
            <a:endParaRPr kumimoji="1" lang="ja-JP" altLang="en-US" b="1" dirty="0"/>
          </a:p>
        </p:txBody>
      </p:sp>
      <p:sp>
        <p:nvSpPr>
          <p:cNvPr id="42" name="正方形/長方形 41"/>
          <p:cNvSpPr/>
          <p:nvPr/>
        </p:nvSpPr>
        <p:spPr>
          <a:xfrm>
            <a:off x="214655" y="26805283"/>
            <a:ext cx="20872389" cy="103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今後の計画</a:t>
            </a:r>
            <a:endParaRPr kumimoji="1" lang="ja-JP" altLang="en-US" b="1" dirty="0"/>
          </a:p>
        </p:txBody>
      </p:sp>
      <p:sp>
        <p:nvSpPr>
          <p:cNvPr id="56" name="正方形/長方形 55"/>
          <p:cNvSpPr/>
          <p:nvPr/>
        </p:nvSpPr>
        <p:spPr>
          <a:xfrm>
            <a:off x="627128" y="18979023"/>
            <a:ext cx="7729361" cy="71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742950" indent="-742950">
              <a:buFont typeface="+mj-lt"/>
              <a:buAutoNum type="arabicPeriod"/>
            </a:pP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上のプロジェクトから，開発者数とコミット回数を調査する．</a:t>
            </a:r>
          </a:p>
          <a:p>
            <a:pPr marL="742950" indent="-742950">
              <a:buFont typeface="+mj-lt"/>
              <a:buAutoNum type="arabicPeriod"/>
            </a:pPr>
            <a:endParaRPr lang="ja-JP" altLang="en-US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調査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したデータの分析をする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．調査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したデータの分析は，デシル分析で行う．</a:t>
            </a:r>
          </a:p>
          <a:p>
            <a:pPr marL="742950" indent="-742950">
              <a:buFont typeface="+mj-lt"/>
              <a:buAutoNum type="arabicPeriod"/>
            </a:pPr>
            <a:endParaRPr lang="ja-JP" altLang="en-US" sz="3600" dirty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デシル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分析でコミット数の多い順に開発者を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10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等分して，各ランクのコミット構成比率を算出し，コミット貢献度を明らかにする．</a:t>
            </a:r>
          </a:p>
        </p:txBody>
      </p:sp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40034"/>
              </p:ext>
            </p:extLst>
          </p:nvPr>
        </p:nvGraphicFramePr>
        <p:xfrm>
          <a:off x="10258690" y="19164029"/>
          <a:ext cx="10011774" cy="49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ワークシート" r:id="rId6" imgW="5283754" imgH="2930505" progId="Excel.Sheet.12">
                  <p:embed/>
                </p:oleObj>
              </mc:Choice>
              <mc:Fallback>
                <p:oleObj name="ワークシート" r:id="rId6" imgW="5283754" imgH="29305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58690" y="19164029"/>
                        <a:ext cx="10011774" cy="4913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284</Words>
  <Application>Microsoft Office PowerPoint</Application>
  <PresentationFormat>ユーザー設定</PresentationFormat>
  <Paragraphs>25</Paragraphs>
  <Slides>1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ワークシート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harukawa</cp:lastModifiedBy>
  <cp:revision>107</cp:revision>
  <dcterms:created xsi:type="dcterms:W3CDTF">2012-09-17T17:26:59Z</dcterms:created>
  <dcterms:modified xsi:type="dcterms:W3CDTF">2015-12-17T09:25:20Z</dcterms:modified>
</cp:coreProperties>
</file>