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30551438"/>
  <p:notesSz cx="6858000" cy="9144000"/>
  <p:defaultTextStyle>
    <a:defPPr>
      <a:defRPr lang="ja-JP"/>
    </a:defPPr>
    <a:lvl1pPr marL="0" algn="l" defTabSz="2486802" rtl="0" eaLnBrk="1" latinLnBrk="0" hangingPunct="1">
      <a:defRPr kumimoji="1" sz="4895" kern="1200">
        <a:solidFill>
          <a:schemeClr val="tx1"/>
        </a:solidFill>
        <a:latin typeface="+mn-lt"/>
        <a:ea typeface="+mn-ea"/>
        <a:cs typeface="+mn-cs"/>
      </a:defRPr>
    </a:lvl1pPr>
    <a:lvl2pPr marL="1243401" algn="l" defTabSz="2486802" rtl="0" eaLnBrk="1" latinLnBrk="0" hangingPunct="1">
      <a:defRPr kumimoji="1" sz="4895" kern="1200">
        <a:solidFill>
          <a:schemeClr val="tx1"/>
        </a:solidFill>
        <a:latin typeface="+mn-lt"/>
        <a:ea typeface="+mn-ea"/>
        <a:cs typeface="+mn-cs"/>
      </a:defRPr>
    </a:lvl2pPr>
    <a:lvl3pPr marL="2486802" algn="l" defTabSz="2486802" rtl="0" eaLnBrk="1" latinLnBrk="0" hangingPunct="1">
      <a:defRPr kumimoji="1" sz="4895" kern="1200">
        <a:solidFill>
          <a:schemeClr val="tx1"/>
        </a:solidFill>
        <a:latin typeface="+mn-lt"/>
        <a:ea typeface="+mn-ea"/>
        <a:cs typeface="+mn-cs"/>
      </a:defRPr>
    </a:lvl3pPr>
    <a:lvl4pPr marL="3730203" algn="l" defTabSz="2486802" rtl="0" eaLnBrk="1" latinLnBrk="0" hangingPunct="1">
      <a:defRPr kumimoji="1" sz="4895" kern="1200">
        <a:solidFill>
          <a:schemeClr val="tx1"/>
        </a:solidFill>
        <a:latin typeface="+mn-lt"/>
        <a:ea typeface="+mn-ea"/>
        <a:cs typeface="+mn-cs"/>
      </a:defRPr>
    </a:lvl4pPr>
    <a:lvl5pPr marL="4973604" algn="l" defTabSz="2486802" rtl="0" eaLnBrk="1" latinLnBrk="0" hangingPunct="1">
      <a:defRPr kumimoji="1" sz="4895" kern="1200">
        <a:solidFill>
          <a:schemeClr val="tx1"/>
        </a:solidFill>
        <a:latin typeface="+mn-lt"/>
        <a:ea typeface="+mn-ea"/>
        <a:cs typeface="+mn-cs"/>
      </a:defRPr>
    </a:lvl5pPr>
    <a:lvl6pPr marL="6217006" algn="l" defTabSz="2486802" rtl="0" eaLnBrk="1" latinLnBrk="0" hangingPunct="1">
      <a:defRPr kumimoji="1" sz="4895" kern="1200">
        <a:solidFill>
          <a:schemeClr val="tx1"/>
        </a:solidFill>
        <a:latin typeface="+mn-lt"/>
        <a:ea typeface="+mn-ea"/>
        <a:cs typeface="+mn-cs"/>
      </a:defRPr>
    </a:lvl6pPr>
    <a:lvl7pPr marL="7460407" algn="l" defTabSz="2486802" rtl="0" eaLnBrk="1" latinLnBrk="0" hangingPunct="1">
      <a:defRPr kumimoji="1" sz="4895" kern="1200">
        <a:solidFill>
          <a:schemeClr val="tx1"/>
        </a:solidFill>
        <a:latin typeface="+mn-lt"/>
        <a:ea typeface="+mn-ea"/>
        <a:cs typeface="+mn-cs"/>
      </a:defRPr>
    </a:lvl7pPr>
    <a:lvl8pPr marL="8703808" algn="l" defTabSz="2486802" rtl="0" eaLnBrk="1" latinLnBrk="0" hangingPunct="1">
      <a:defRPr kumimoji="1" sz="4895" kern="1200">
        <a:solidFill>
          <a:schemeClr val="tx1"/>
        </a:solidFill>
        <a:latin typeface="+mn-lt"/>
        <a:ea typeface="+mn-ea"/>
        <a:cs typeface="+mn-cs"/>
      </a:defRPr>
    </a:lvl8pPr>
    <a:lvl9pPr marL="9947209" algn="l" defTabSz="2486802" rtl="0" eaLnBrk="1" latinLnBrk="0" hangingPunct="1">
      <a:defRPr kumimoji="1" sz="48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>
        <p:scale>
          <a:sx n="30" d="100"/>
          <a:sy n="30" d="100"/>
        </p:scale>
        <p:origin x="1332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99971"/>
            <a:ext cx="18176081" cy="10636427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6046579"/>
            <a:ext cx="16037719" cy="7376190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00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41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26581"/>
            <a:ext cx="4610844" cy="2589093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26581"/>
            <a:ext cx="13565237" cy="2589093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86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0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616652"/>
            <a:ext cx="18443377" cy="12708547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445427"/>
            <a:ext cx="18443377" cy="6683125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12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132906"/>
            <a:ext cx="9088041" cy="193846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132906"/>
            <a:ext cx="9088041" cy="193846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88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26588"/>
            <a:ext cx="18443377" cy="59051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89348"/>
            <a:ext cx="9046274" cy="3670414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159761"/>
            <a:ext cx="9046274" cy="1641432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89348"/>
            <a:ext cx="9090826" cy="3670414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159761"/>
            <a:ext cx="9090826" cy="1641432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61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28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69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36762"/>
            <a:ext cx="6896776" cy="7128669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98848"/>
            <a:ext cx="10825460" cy="21711323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165432"/>
            <a:ext cx="6896776" cy="16980095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28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36762"/>
            <a:ext cx="6896776" cy="7128669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98848"/>
            <a:ext cx="10825460" cy="21711323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165432"/>
            <a:ext cx="6896776" cy="16980095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8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26588"/>
            <a:ext cx="18443377" cy="5905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132906"/>
            <a:ext cx="18443377" cy="19384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316664"/>
            <a:ext cx="4811316" cy="1626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67838-FB87-4DA7-816B-567AA6FFC73A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316664"/>
            <a:ext cx="7216973" cy="1626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316664"/>
            <a:ext cx="4811316" cy="1626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42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kumimoji="1"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81668" y="914401"/>
            <a:ext cx="174319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6000" dirty="0"/>
              <a:t>Minecraft </a:t>
            </a:r>
            <a:r>
              <a:rPr lang="ja-JP" altLang="en-US" sz="6000" dirty="0"/>
              <a:t>を利用する</a:t>
            </a:r>
            <a:r>
              <a:rPr lang="en-US" altLang="ja-JP" sz="6000" dirty="0"/>
              <a:t>PM </a:t>
            </a:r>
            <a:r>
              <a:rPr lang="ja-JP" altLang="en-US" sz="6000" dirty="0"/>
              <a:t>トレーニング法の提案と実践</a:t>
            </a:r>
            <a:endParaRPr kumimoji="1" lang="ja-JP" altLang="en-US" sz="6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478871" y="2474258"/>
            <a:ext cx="8191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/>
              <a:t>矢吹研究室</a:t>
            </a:r>
            <a:r>
              <a:rPr lang="en-US" altLang="ja-JP" sz="4800" dirty="0" smtClean="0"/>
              <a:t> </a:t>
            </a:r>
            <a:r>
              <a:rPr kumimoji="1" lang="en-US" altLang="ja-JP" sz="4800" dirty="0" smtClean="0"/>
              <a:t>1442043 </a:t>
            </a:r>
            <a:r>
              <a:rPr kumimoji="1" lang="ja-JP" altLang="en-US" sz="4800" dirty="0" smtClean="0"/>
              <a:t>川崎貴雅</a:t>
            </a:r>
            <a:endParaRPr kumimoji="1" lang="ja-JP" altLang="en-US" sz="4800" dirty="0"/>
          </a:p>
        </p:txBody>
      </p:sp>
      <p:sp>
        <p:nvSpPr>
          <p:cNvPr id="6" name="正方形/長方形 5"/>
          <p:cNvSpPr/>
          <p:nvPr/>
        </p:nvSpPr>
        <p:spPr>
          <a:xfrm>
            <a:off x="570579" y="11199667"/>
            <a:ext cx="9020255" cy="7723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764487" y="11162010"/>
            <a:ext cx="10789345" cy="7723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70579" y="4599913"/>
            <a:ext cx="19983253" cy="5594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1 つの角を切り取った四角形 9"/>
          <p:cNvSpPr/>
          <p:nvPr/>
        </p:nvSpPr>
        <p:spPr>
          <a:xfrm>
            <a:off x="9779422" y="11180015"/>
            <a:ext cx="2466532" cy="1104869"/>
          </a:xfrm>
          <a:prstGeom prst="snip1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3.</a:t>
            </a:r>
            <a:r>
              <a:rPr kumimoji="1" lang="ja-JP" altLang="en-US" sz="5400" dirty="0" smtClean="0"/>
              <a:t>手法</a:t>
            </a:r>
            <a:endParaRPr kumimoji="1" lang="ja-JP" altLang="en-US" sz="5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14036" y="13235716"/>
            <a:ext cx="87831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 smtClean="0"/>
              <a:t>Minecraft</a:t>
            </a:r>
            <a:r>
              <a:rPr lang="ja-JP" altLang="en-US" sz="3200" dirty="0" smtClean="0"/>
              <a:t>の教育活用例の調査をする．</a:t>
            </a:r>
            <a:endParaRPr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3200" dirty="0" smtClean="0"/>
              <a:t>PM</a:t>
            </a:r>
            <a:r>
              <a:rPr kumimoji="1" lang="ja-JP" altLang="en-US" sz="3200" dirty="0" smtClean="0"/>
              <a:t>トレーニング用の課題・小テスト</a:t>
            </a:r>
            <a:r>
              <a:rPr kumimoji="1" lang="ja-JP" altLang="en-US" sz="3200" dirty="0" smtClean="0"/>
              <a:t>を製作する</a:t>
            </a:r>
            <a:r>
              <a:rPr kumimoji="1" lang="ja-JP" altLang="en-US" sz="3200" dirty="0" smtClean="0"/>
              <a:t>．</a:t>
            </a:r>
            <a:endParaRPr kumimoji="1" lang="ja-JP" altLang="en-US" sz="3200" dirty="0"/>
          </a:p>
        </p:txBody>
      </p:sp>
      <p:sp>
        <p:nvSpPr>
          <p:cNvPr id="19" name="ホームベース 18"/>
          <p:cNvSpPr/>
          <p:nvPr/>
        </p:nvSpPr>
        <p:spPr>
          <a:xfrm rot="5400000">
            <a:off x="4716532" y="14256482"/>
            <a:ext cx="829117" cy="24342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14036" y="16634293"/>
            <a:ext cx="87098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PM</a:t>
            </a:r>
            <a:r>
              <a:rPr kumimoji="1" lang="ja-JP" altLang="en-US" sz="3200" dirty="0" smtClean="0"/>
              <a:t>学科の学生に課題を実施後小テストを行い</a:t>
            </a:r>
            <a:endParaRPr kumimoji="1" lang="en-US" altLang="ja-JP" sz="3200" dirty="0" smtClean="0"/>
          </a:p>
          <a:p>
            <a:r>
              <a:rPr kumimoji="1" lang="en-US" altLang="ja-JP" sz="3200" dirty="0" smtClean="0"/>
              <a:t>Minecraft</a:t>
            </a:r>
            <a:r>
              <a:rPr kumimoji="1" lang="ja-JP" altLang="en-US" sz="3200" dirty="0" smtClean="0"/>
              <a:t>で</a:t>
            </a:r>
            <a:r>
              <a:rPr kumimoji="1" lang="en-US" altLang="ja-JP" sz="3200" dirty="0" smtClean="0"/>
              <a:t>PM</a:t>
            </a:r>
            <a:r>
              <a:rPr kumimoji="1" lang="ja-JP" altLang="en-US" sz="3200" dirty="0" smtClean="0"/>
              <a:t>トレーニングが出来るか判断する．</a:t>
            </a:r>
            <a:endParaRPr kumimoji="1" lang="ja-JP" altLang="en-US" sz="3200" dirty="0"/>
          </a:p>
        </p:txBody>
      </p:sp>
      <p:sp>
        <p:nvSpPr>
          <p:cNvPr id="22" name="1 つの角を切り取った四角形 21"/>
          <p:cNvSpPr/>
          <p:nvPr/>
        </p:nvSpPr>
        <p:spPr>
          <a:xfrm>
            <a:off x="570579" y="11234023"/>
            <a:ext cx="2444761" cy="1104869"/>
          </a:xfrm>
          <a:prstGeom prst="snip1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2.</a:t>
            </a:r>
            <a:r>
              <a:rPr kumimoji="1" lang="ja-JP" altLang="en-US" sz="5400" dirty="0" smtClean="0"/>
              <a:t>目的</a:t>
            </a:r>
            <a:endParaRPr kumimoji="1" lang="ja-JP" altLang="en-US" sz="5400" dirty="0"/>
          </a:p>
        </p:txBody>
      </p:sp>
      <p:sp>
        <p:nvSpPr>
          <p:cNvPr id="25" name="1 つの角を切り取った四角形 24"/>
          <p:cNvSpPr/>
          <p:nvPr/>
        </p:nvSpPr>
        <p:spPr>
          <a:xfrm>
            <a:off x="561253" y="4632853"/>
            <a:ext cx="2466532" cy="1104869"/>
          </a:xfrm>
          <a:prstGeom prst="snip1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1.</a:t>
            </a:r>
            <a:r>
              <a:rPr kumimoji="1" lang="ja-JP" altLang="en-US" sz="5400" dirty="0" smtClean="0"/>
              <a:t>背景</a:t>
            </a:r>
            <a:endParaRPr kumimoji="1" lang="ja-JP" altLang="en-US" sz="5400" dirty="0"/>
          </a:p>
        </p:txBody>
      </p:sp>
      <p:sp>
        <p:nvSpPr>
          <p:cNvPr id="26" name="正方形/長方形 25"/>
          <p:cNvSpPr/>
          <p:nvPr/>
        </p:nvSpPr>
        <p:spPr>
          <a:xfrm>
            <a:off x="570579" y="19438076"/>
            <a:ext cx="8246850" cy="4182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1 つの角を切り取った四角形 26"/>
          <p:cNvSpPr/>
          <p:nvPr/>
        </p:nvSpPr>
        <p:spPr>
          <a:xfrm>
            <a:off x="570582" y="19449320"/>
            <a:ext cx="6483362" cy="1104869"/>
          </a:xfrm>
          <a:prstGeom prst="snip1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4.</a:t>
            </a:r>
            <a:r>
              <a:rPr kumimoji="1" lang="ja-JP" altLang="en-US" sz="5400" dirty="0" smtClean="0"/>
              <a:t>想定される成果物</a:t>
            </a:r>
            <a:endParaRPr kumimoji="1" lang="ja-JP" altLang="en-US" sz="5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02396" y="20676863"/>
            <a:ext cx="77832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 smtClean="0"/>
              <a:t>Minecraft</a:t>
            </a:r>
            <a:r>
              <a:rPr lang="ja-JP" altLang="en-US" sz="3200" dirty="0" smtClean="0"/>
              <a:t>を活用した</a:t>
            </a:r>
            <a:r>
              <a:rPr lang="en-US" altLang="ja-JP" sz="3200" dirty="0" smtClean="0"/>
              <a:t>PM</a:t>
            </a:r>
            <a:r>
              <a:rPr lang="ja-JP" altLang="en-US" sz="3200" dirty="0" smtClean="0"/>
              <a:t>トレーニング課題</a:t>
            </a:r>
            <a:endParaRPr lang="en-US" altLang="ja-JP" sz="3200" dirty="0" smtClean="0"/>
          </a:p>
          <a:p>
            <a:r>
              <a:rPr lang="ja-JP" altLang="en-US" sz="3200" dirty="0" smtClean="0"/>
              <a:t>現在製作しているのは倉庫</a:t>
            </a:r>
            <a:r>
              <a:rPr lang="ja-JP" altLang="en-US" sz="3200" dirty="0"/>
              <a:t>を資金と時間と</a:t>
            </a:r>
            <a:r>
              <a:rPr lang="ja-JP" altLang="en-US" sz="3200" dirty="0" smtClean="0"/>
              <a:t>品質の</a:t>
            </a:r>
            <a:r>
              <a:rPr lang="ja-JP" altLang="en-US" sz="3200" dirty="0" smtClean="0"/>
              <a:t>要素</a:t>
            </a:r>
            <a:r>
              <a:rPr lang="ja-JP" altLang="en-US" sz="3200" dirty="0"/>
              <a:t>から一番利益が出る</a:t>
            </a:r>
            <a:r>
              <a:rPr lang="ja-JP" altLang="en-US" sz="3200" dirty="0" smtClean="0"/>
              <a:t>方法を考案・実行</a:t>
            </a:r>
            <a:r>
              <a:rPr lang="ja-JP" altLang="en-US" sz="3200" dirty="0"/>
              <a:t>するというものである．</a:t>
            </a:r>
            <a:endParaRPr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 smtClean="0"/>
              <a:t>小テスト・小テストの結果一覧</a:t>
            </a:r>
            <a:endParaRPr lang="en-US" altLang="ja-JP" sz="3200" dirty="0" smtClean="0"/>
          </a:p>
          <a:p>
            <a:endParaRPr lang="en-US" altLang="ja-JP" sz="3200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9764487" y="19421204"/>
            <a:ext cx="10789345" cy="4182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570579" y="24362229"/>
            <a:ext cx="19983253" cy="5192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1 つの角を切り取った四角形 32"/>
          <p:cNvSpPr/>
          <p:nvPr/>
        </p:nvSpPr>
        <p:spPr>
          <a:xfrm>
            <a:off x="570579" y="24362229"/>
            <a:ext cx="6483365" cy="1137826"/>
          </a:xfrm>
          <a:prstGeom prst="snip1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6.</a:t>
            </a:r>
            <a:r>
              <a:rPr kumimoji="1" lang="ja-JP" altLang="en-US" sz="5400" dirty="0" smtClean="0"/>
              <a:t>今後の計画</a:t>
            </a:r>
            <a:endParaRPr kumimoji="1" lang="ja-JP" altLang="en-US" sz="5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11093" y="20659397"/>
            <a:ext cx="98488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教育活用例を調査し，課題に活用するのは資金と時間と</a:t>
            </a:r>
            <a:r>
              <a:rPr lang="ja-JP" altLang="en-US" sz="3200" dirty="0" smtClean="0"/>
              <a:t>品質から出来るトレードオフ</a:t>
            </a:r>
            <a:r>
              <a:rPr lang="ja-JP" altLang="en-US" sz="3200" dirty="0"/>
              <a:t>の関係を使うことに決め，課題の</a:t>
            </a:r>
            <a:r>
              <a:rPr lang="ja-JP" altLang="en-US" sz="3200" dirty="0" smtClean="0"/>
              <a:t>製作している．</a:t>
            </a:r>
            <a:endParaRPr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ほかに</a:t>
            </a:r>
            <a:r>
              <a:rPr lang="en-US" altLang="ja-JP" sz="3200" dirty="0"/>
              <a:t>Minecraft </a:t>
            </a:r>
            <a:r>
              <a:rPr lang="ja-JP" altLang="en-US" sz="3200" dirty="0"/>
              <a:t>で再現できそうな法則等が</a:t>
            </a:r>
            <a:r>
              <a:rPr lang="ja-JP" altLang="en-US" sz="3200" dirty="0" smtClean="0"/>
              <a:t>ないか</a:t>
            </a:r>
            <a:r>
              <a:rPr lang="ja-JP" altLang="en-US" sz="3200" dirty="0"/>
              <a:t>調査をしている</a:t>
            </a:r>
            <a:r>
              <a:rPr lang="ja-JP" altLang="en-US" sz="3200" dirty="0" smtClean="0"/>
              <a:t>．</a:t>
            </a:r>
            <a:endParaRPr lang="en-US" altLang="ja-JP" sz="32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0055" y="25917711"/>
            <a:ext cx="2031517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資金と時間と</a:t>
            </a:r>
            <a:r>
              <a:rPr lang="ja-JP" altLang="en-US" sz="3200" dirty="0" smtClean="0"/>
              <a:t>品質より</a:t>
            </a:r>
            <a:r>
              <a:rPr lang="ja-JP" altLang="en-US" sz="3200" dirty="0"/>
              <a:t>できる</a:t>
            </a:r>
            <a:r>
              <a:rPr lang="ja-JP" altLang="en-US" sz="3200" dirty="0" smtClean="0"/>
              <a:t>トレードオフ</a:t>
            </a:r>
            <a:r>
              <a:rPr lang="ja-JP" altLang="en-US" sz="3200" dirty="0"/>
              <a:t>の関係を用いた課題</a:t>
            </a:r>
            <a:r>
              <a:rPr lang="ja-JP" altLang="en-US" sz="3200" dirty="0" smtClean="0"/>
              <a:t>をゲームデザイン関連の書籍を用いて修正を行い</a:t>
            </a:r>
            <a:endParaRPr lang="en-US" altLang="ja-JP" sz="3200" dirty="0" smtClean="0"/>
          </a:p>
          <a:p>
            <a:r>
              <a:rPr lang="ja-JP" altLang="en-US" sz="3200" dirty="0" smtClean="0"/>
              <a:t>体験</a:t>
            </a:r>
            <a:r>
              <a:rPr lang="ja-JP" altLang="en-US" sz="3200" dirty="0"/>
              <a:t>できる状態にする</a:t>
            </a:r>
            <a:r>
              <a:rPr lang="ja-JP" altLang="en-US" sz="3200" dirty="0" smtClean="0"/>
              <a:t>．</a:t>
            </a:r>
            <a:endParaRPr lang="en-US" altLang="ja-JP" sz="3200" dirty="0" smtClean="0"/>
          </a:p>
          <a:p>
            <a:endParaRPr lang="ja-JP" alt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製作した課題を評価するのに必要な小テストの</a:t>
            </a:r>
            <a:r>
              <a:rPr lang="ja-JP" altLang="en-US" sz="3200" dirty="0" smtClean="0"/>
              <a:t>内容</a:t>
            </a:r>
            <a:r>
              <a:rPr lang="ja-JP" altLang="en-US" sz="3200" dirty="0"/>
              <a:t>の考案・製作</a:t>
            </a:r>
            <a:r>
              <a:rPr lang="ja-JP" altLang="en-US" sz="3200" dirty="0" smtClean="0"/>
              <a:t>をする．</a:t>
            </a:r>
            <a:endParaRPr lang="en-US" altLang="ja-JP" sz="3200" dirty="0" smtClean="0"/>
          </a:p>
          <a:p>
            <a:endParaRPr lang="ja-JP" alt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課題のバランス調整のためのアンケートを製作</a:t>
            </a:r>
            <a:r>
              <a:rPr lang="ja-JP" altLang="en-US" sz="3200" dirty="0" smtClean="0"/>
              <a:t>・実施</a:t>
            </a:r>
            <a:r>
              <a:rPr lang="ja-JP" altLang="en-US" sz="3200" dirty="0"/>
              <a:t>・集計を行い，課題の修正を図る．</a:t>
            </a:r>
            <a:endParaRPr kumimoji="1" lang="ja-JP" altLang="en-US" sz="3200" dirty="0"/>
          </a:p>
        </p:txBody>
      </p:sp>
      <p:sp>
        <p:nvSpPr>
          <p:cNvPr id="35" name="1 つの角を切り取った四角形 34"/>
          <p:cNvSpPr/>
          <p:nvPr/>
        </p:nvSpPr>
        <p:spPr>
          <a:xfrm>
            <a:off x="9764487" y="19436415"/>
            <a:ext cx="6483362" cy="1104869"/>
          </a:xfrm>
          <a:prstGeom prst="snip1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5.</a:t>
            </a:r>
            <a:r>
              <a:rPr kumimoji="1" lang="ja-JP" altLang="en-US" sz="5400" dirty="0" smtClean="0"/>
              <a:t>進捗状況</a:t>
            </a:r>
            <a:endParaRPr kumimoji="1" lang="ja-JP" altLang="en-US" sz="5400" dirty="0"/>
          </a:p>
        </p:txBody>
      </p:sp>
      <p:pic>
        <p:nvPicPr>
          <p:cNvPr id="1026" name="Picture 2" descr="「minecraft アイコン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24" y="808483"/>
            <a:ext cx="1805134" cy="1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ホームベース 16"/>
          <p:cNvSpPr/>
          <p:nvPr/>
        </p:nvSpPr>
        <p:spPr>
          <a:xfrm rot="5400000">
            <a:off x="14639754" y="9034811"/>
            <a:ext cx="1584707" cy="8363027"/>
          </a:xfrm>
          <a:prstGeom prst="homePlat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2677795" y="12796488"/>
            <a:ext cx="5508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dirty="0"/>
              <a:t>Minecraft</a:t>
            </a:r>
            <a:r>
              <a:rPr lang="ja-JP" altLang="en-US" sz="3200" dirty="0"/>
              <a:t>の教育活用例の調査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2673960" y="14754995"/>
            <a:ext cx="492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dirty="0"/>
              <a:t>PM</a:t>
            </a:r>
            <a:r>
              <a:rPr lang="ja-JP" altLang="en-US" sz="3200" dirty="0"/>
              <a:t>トレーニング</a:t>
            </a:r>
            <a:r>
              <a:rPr lang="ja-JP" altLang="en-US" sz="3200" dirty="0" smtClean="0"/>
              <a:t>課題</a:t>
            </a:r>
            <a:r>
              <a:rPr lang="ja-JP" altLang="en-US" sz="3200" dirty="0" smtClean="0"/>
              <a:t>の製作</a:t>
            </a:r>
            <a:endParaRPr lang="ja-JP" altLang="en-US" sz="32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3232990" y="16707091"/>
            <a:ext cx="3852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/>
              <a:t>課題・</a:t>
            </a:r>
            <a:r>
              <a:rPr lang="ja-JP" altLang="en-US" sz="3200" dirty="0" smtClean="0"/>
              <a:t>小テストの</a:t>
            </a:r>
            <a:r>
              <a:rPr lang="ja-JP" altLang="en-US" sz="3200" dirty="0"/>
              <a:t>実施</a:t>
            </a:r>
          </a:p>
        </p:txBody>
      </p:sp>
      <p:sp>
        <p:nvSpPr>
          <p:cNvPr id="44" name="ホームベース 43"/>
          <p:cNvSpPr/>
          <p:nvPr/>
        </p:nvSpPr>
        <p:spPr>
          <a:xfrm rot="5400000">
            <a:off x="14639754" y="10992036"/>
            <a:ext cx="1584707" cy="8363027"/>
          </a:xfrm>
          <a:prstGeom prst="homePlat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ホームベース 44"/>
          <p:cNvSpPr/>
          <p:nvPr/>
        </p:nvSpPr>
        <p:spPr>
          <a:xfrm rot="5400000">
            <a:off x="14639752" y="12943570"/>
            <a:ext cx="1584707" cy="8363027"/>
          </a:xfrm>
          <a:prstGeom prst="homePlat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1228037" y="6236588"/>
            <a:ext cx="7001563" cy="127295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Minecraft</a:t>
            </a:r>
            <a:r>
              <a:rPr lang="ja-JP" altLang="en-US" sz="3600" dirty="0" smtClean="0"/>
              <a:t>の教育使用増加</a:t>
            </a:r>
            <a:endParaRPr kumimoji="1" lang="ja-JP" altLang="en-US" sz="3600" dirty="0"/>
          </a:p>
        </p:txBody>
      </p:sp>
      <p:sp>
        <p:nvSpPr>
          <p:cNvPr id="49" name="ホームベース 48"/>
          <p:cNvSpPr/>
          <p:nvPr/>
        </p:nvSpPr>
        <p:spPr>
          <a:xfrm rot="5400000">
            <a:off x="4459996" y="7060522"/>
            <a:ext cx="468015" cy="182889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1228037" y="8418566"/>
            <a:ext cx="7001563" cy="127295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教育型に特化した</a:t>
            </a:r>
            <a:r>
              <a:rPr lang="en-US" altLang="ja-JP" sz="3600" dirty="0" smtClean="0"/>
              <a:t>Minecraft</a:t>
            </a:r>
            <a:r>
              <a:rPr lang="ja-JP" altLang="en-US" sz="3600" dirty="0" smtClean="0"/>
              <a:t>の販売</a:t>
            </a:r>
            <a:endParaRPr kumimoji="1" lang="ja-JP" altLang="en-US" sz="3600" dirty="0"/>
          </a:p>
        </p:txBody>
      </p:sp>
      <p:sp>
        <p:nvSpPr>
          <p:cNvPr id="48" name="角丸四角形吹き出し 47"/>
          <p:cNvSpPr/>
          <p:nvPr/>
        </p:nvSpPr>
        <p:spPr>
          <a:xfrm>
            <a:off x="8385078" y="6271264"/>
            <a:ext cx="4425151" cy="2181978"/>
          </a:xfrm>
          <a:prstGeom prst="wedgeRoundRectCallout">
            <a:avLst>
              <a:gd name="adj1" fmla="val -63922"/>
              <a:gd name="adj2" fmla="val -3029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PM</a:t>
            </a:r>
            <a:r>
              <a:rPr kumimoji="1" lang="ja-JP" altLang="en-US" sz="4400" dirty="0" smtClean="0"/>
              <a:t>学科でも使用</a:t>
            </a:r>
            <a:endParaRPr kumimoji="1" lang="en-US" altLang="ja-JP" sz="4400" dirty="0" smtClean="0"/>
          </a:p>
          <a:p>
            <a:pPr algn="ctr"/>
            <a:r>
              <a:rPr kumimoji="1" lang="ja-JP" altLang="en-US" sz="4400" dirty="0" smtClean="0"/>
              <a:t>できないか？</a:t>
            </a:r>
            <a:endParaRPr kumimoji="1" lang="ja-JP" altLang="en-US" sz="4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3401369" y="9269064"/>
            <a:ext cx="3033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図</a:t>
            </a:r>
            <a:r>
              <a:rPr kumimoji="1" lang="en-US" altLang="ja-JP" sz="2000" dirty="0" smtClean="0"/>
              <a:t>1</a:t>
            </a:r>
            <a:r>
              <a:rPr kumimoji="1" lang="ja-JP" altLang="en-US" sz="2000" dirty="0" smtClean="0"/>
              <a:t>：</a:t>
            </a:r>
            <a:r>
              <a:rPr kumimoji="1" lang="en-US" altLang="ja-JP" sz="2000" dirty="0" smtClean="0"/>
              <a:t>Minecraft</a:t>
            </a:r>
            <a:r>
              <a:rPr kumimoji="1" lang="ja-JP" altLang="en-US" sz="2000" dirty="0" smtClean="0"/>
              <a:t>で作られた</a:t>
            </a:r>
            <a:endParaRPr kumimoji="1" lang="en-US" altLang="ja-JP" sz="2000" dirty="0" smtClean="0"/>
          </a:p>
          <a:p>
            <a:r>
              <a:rPr lang="ja-JP" altLang="en-US" sz="2000" dirty="0"/>
              <a:t> </a:t>
            </a:r>
            <a:r>
              <a:rPr lang="ja-JP" altLang="en-US" sz="2000" dirty="0" smtClean="0"/>
              <a:t>      獨協大学のキャンパス</a:t>
            </a:r>
            <a:endParaRPr kumimoji="1" lang="ja-JP" altLang="en-US" sz="20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2990" y="6797356"/>
            <a:ext cx="3305842" cy="217265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1593" y="6724862"/>
            <a:ext cx="3468504" cy="233018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7072644" y="9262890"/>
            <a:ext cx="3246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図</a:t>
            </a:r>
            <a:r>
              <a:rPr kumimoji="1" lang="en-US" altLang="ja-JP" sz="2000" dirty="0" smtClean="0"/>
              <a:t>2</a:t>
            </a:r>
            <a:r>
              <a:rPr kumimoji="1" lang="ja-JP" altLang="en-US" sz="2000" dirty="0" smtClean="0"/>
              <a:t>：立猿楽小学校で行った</a:t>
            </a:r>
            <a:endParaRPr lang="en-US" altLang="ja-JP" sz="2000" dirty="0"/>
          </a:p>
          <a:p>
            <a:r>
              <a:rPr kumimoji="1" lang="en-US" altLang="ja-JP" sz="2000" dirty="0" smtClean="0"/>
              <a:t>         </a:t>
            </a:r>
            <a:r>
              <a:rPr kumimoji="1" lang="ja-JP" altLang="en-US" sz="2000" dirty="0" smtClean="0"/>
              <a:t>プログラミング授業</a:t>
            </a:r>
            <a:endParaRPr kumimoji="1" lang="ja-JP" altLang="en-US" sz="2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401369" y="5479125"/>
            <a:ext cx="6624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Minecraft</a:t>
            </a:r>
            <a:r>
              <a:rPr kumimoji="1" lang="ja-JP" altLang="en-US" sz="4000" dirty="0" smtClean="0"/>
              <a:t>を使った教育使用例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441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311</Words>
  <Application>Microsoft Office PowerPoint</Application>
  <PresentationFormat>ユーザー設定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川崎貴雅</dc:creator>
  <cp:lastModifiedBy>川崎貴雅</cp:lastModifiedBy>
  <cp:revision>33</cp:revision>
  <dcterms:created xsi:type="dcterms:W3CDTF">2017-10-09T19:23:53Z</dcterms:created>
  <dcterms:modified xsi:type="dcterms:W3CDTF">2017-10-12T01:47:00Z</dcterms:modified>
</cp:coreProperties>
</file>